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9"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772" autoAdjust="0"/>
  </p:normalViewPr>
  <p:slideViewPr>
    <p:cSldViewPr>
      <p:cViewPr varScale="1">
        <p:scale>
          <a:sx n="85" d="100"/>
          <a:sy n="85"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6197F-C4BF-4E1F-A28E-8BEDEC0943AF}" type="datetimeFigureOut">
              <a:rPr lang="en-US" smtClean="0"/>
              <a:pPr/>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774145-BD24-473F-978A-7FDFA9D1E22D}" type="slidenum">
              <a:rPr lang="en-US" smtClean="0"/>
              <a:pPr/>
              <a:t>‹#›</a:t>
            </a:fld>
            <a:endParaRPr lang="en-US"/>
          </a:p>
        </p:txBody>
      </p:sp>
    </p:spTree>
    <p:extLst>
      <p:ext uri="{BB962C8B-B14F-4D97-AF65-F5344CB8AC3E}">
        <p14:creationId xmlns="" xmlns:p14="http://schemas.microsoft.com/office/powerpoint/2010/main" val="1938020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p>
        </p:txBody>
      </p:sp>
      <p:sp>
        <p:nvSpPr>
          <p:cNvPr id="3174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a:solidFill>
                  <a:schemeClr val="tx1"/>
                </a:solidFill>
                <a:latin typeface="Comic Sans MS" pitchFamily="66" charset="0"/>
              </a:defRPr>
            </a:lvl1pPr>
            <a:lvl2pPr marL="742950" indent="-285750" eaLnBrk="0" hangingPunct="0">
              <a:defRPr sz="3200">
                <a:solidFill>
                  <a:schemeClr val="tx1"/>
                </a:solidFill>
                <a:latin typeface="Comic Sans MS" pitchFamily="66" charset="0"/>
              </a:defRPr>
            </a:lvl2pPr>
            <a:lvl3pPr marL="1143000" indent="-228600" eaLnBrk="0" hangingPunct="0">
              <a:defRPr sz="3200">
                <a:solidFill>
                  <a:schemeClr val="tx1"/>
                </a:solidFill>
                <a:latin typeface="Comic Sans MS" pitchFamily="66" charset="0"/>
              </a:defRPr>
            </a:lvl3pPr>
            <a:lvl4pPr marL="1600200" indent="-228600" eaLnBrk="0" hangingPunct="0">
              <a:defRPr sz="3200">
                <a:solidFill>
                  <a:schemeClr val="tx1"/>
                </a:solidFill>
                <a:latin typeface="Comic Sans MS" pitchFamily="66" charset="0"/>
              </a:defRPr>
            </a:lvl4pPr>
            <a:lvl5pPr marL="2057400" indent="-228600" eaLnBrk="0" hangingPunct="0">
              <a:defRPr sz="3200">
                <a:solidFill>
                  <a:schemeClr val="tx1"/>
                </a:solidFill>
                <a:latin typeface="Comic Sans MS" pitchFamily="66" charset="0"/>
              </a:defRPr>
            </a:lvl5pPr>
            <a:lvl6pPr marL="2514600" indent="-228600" eaLnBrk="0" fontAlgn="base" hangingPunct="0">
              <a:spcBef>
                <a:spcPct val="0"/>
              </a:spcBef>
              <a:spcAft>
                <a:spcPct val="0"/>
              </a:spcAft>
              <a:defRPr sz="3200">
                <a:solidFill>
                  <a:schemeClr val="tx1"/>
                </a:solidFill>
                <a:latin typeface="Comic Sans MS" pitchFamily="66" charset="0"/>
              </a:defRPr>
            </a:lvl6pPr>
            <a:lvl7pPr marL="2971800" indent="-228600" eaLnBrk="0" fontAlgn="base" hangingPunct="0">
              <a:spcBef>
                <a:spcPct val="0"/>
              </a:spcBef>
              <a:spcAft>
                <a:spcPct val="0"/>
              </a:spcAft>
              <a:defRPr sz="3200">
                <a:solidFill>
                  <a:schemeClr val="tx1"/>
                </a:solidFill>
                <a:latin typeface="Comic Sans MS" pitchFamily="66" charset="0"/>
              </a:defRPr>
            </a:lvl7pPr>
            <a:lvl8pPr marL="3429000" indent="-228600" eaLnBrk="0" fontAlgn="base" hangingPunct="0">
              <a:spcBef>
                <a:spcPct val="0"/>
              </a:spcBef>
              <a:spcAft>
                <a:spcPct val="0"/>
              </a:spcAft>
              <a:defRPr sz="3200">
                <a:solidFill>
                  <a:schemeClr val="tx1"/>
                </a:solidFill>
                <a:latin typeface="Comic Sans MS" pitchFamily="66" charset="0"/>
              </a:defRPr>
            </a:lvl8pPr>
            <a:lvl9pPr marL="3886200" indent="-228600" eaLnBrk="0" fontAlgn="base" hangingPunct="0">
              <a:spcBef>
                <a:spcPct val="0"/>
              </a:spcBef>
              <a:spcAft>
                <a:spcPct val="0"/>
              </a:spcAft>
              <a:defRPr sz="3200">
                <a:solidFill>
                  <a:schemeClr val="tx1"/>
                </a:solidFill>
                <a:latin typeface="Comic Sans MS" pitchFamily="66" charset="0"/>
              </a:defRPr>
            </a:lvl9pPr>
          </a:lstStyle>
          <a:p>
            <a:pPr eaLnBrk="1" hangingPunct="1"/>
            <a:fld id="{5161998F-5F5E-4BEA-A396-B8F2C1E240E3}" type="slidenum">
              <a:rPr lang="id-ID" sz="1200" smtClean="0"/>
              <a:pPr eaLnBrk="1" hangingPunct="1"/>
              <a:t>2</a:t>
            </a:fld>
            <a:endParaRPr lang="id-ID"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itchFamily="66" charset="0"/>
              </a:defRPr>
            </a:lvl1pPr>
            <a:lvl2pPr marL="742950" indent="-285750" eaLnBrk="0" hangingPunct="0">
              <a:defRPr sz="3200">
                <a:solidFill>
                  <a:schemeClr val="tx1"/>
                </a:solidFill>
                <a:latin typeface="Comic Sans MS" pitchFamily="66" charset="0"/>
              </a:defRPr>
            </a:lvl2pPr>
            <a:lvl3pPr marL="1143000" indent="-228600" eaLnBrk="0" hangingPunct="0">
              <a:defRPr sz="3200">
                <a:solidFill>
                  <a:schemeClr val="tx1"/>
                </a:solidFill>
                <a:latin typeface="Comic Sans MS" pitchFamily="66" charset="0"/>
              </a:defRPr>
            </a:lvl3pPr>
            <a:lvl4pPr marL="1600200" indent="-228600" eaLnBrk="0" hangingPunct="0">
              <a:defRPr sz="3200">
                <a:solidFill>
                  <a:schemeClr val="tx1"/>
                </a:solidFill>
                <a:latin typeface="Comic Sans MS" pitchFamily="66" charset="0"/>
              </a:defRPr>
            </a:lvl4pPr>
            <a:lvl5pPr marL="2057400" indent="-228600" eaLnBrk="0" hangingPunct="0">
              <a:defRPr sz="3200">
                <a:solidFill>
                  <a:schemeClr val="tx1"/>
                </a:solidFill>
                <a:latin typeface="Comic Sans MS" pitchFamily="66" charset="0"/>
              </a:defRPr>
            </a:lvl5pPr>
            <a:lvl6pPr marL="2514600" indent="-228600" eaLnBrk="0" fontAlgn="base" hangingPunct="0">
              <a:spcBef>
                <a:spcPct val="0"/>
              </a:spcBef>
              <a:spcAft>
                <a:spcPct val="0"/>
              </a:spcAft>
              <a:defRPr sz="3200">
                <a:solidFill>
                  <a:schemeClr val="tx1"/>
                </a:solidFill>
                <a:latin typeface="Comic Sans MS" pitchFamily="66" charset="0"/>
              </a:defRPr>
            </a:lvl6pPr>
            <a:lvl7pPr marL="2971800" indent="-228600" eaLnBrk="0" fontAlgn="base" hangingPunct="0">
              <a:spcBef>
                <a:spcPct val="0"/>
              </a:spcBef>
              <a:spcAft>
                <a:spcPct val="0"/>
              </a:spcAft>
              <a:defRPr sz="3200">
                <a:solidFill>
                  <a:schemeClr val="tx1"/>
                </a:solidFill>
                <a:latin typeface="Comic Sans MS" pitchFamily="66" charset="0"/>
              </a:defRPr>
            </a:lvl7pPr>
            <a:lvl8pPr marL="3429000" indent="-228600" eaLnBrk="0" fontAlgn="base" hangingPunct="0">
              <a:spcBef>
                <a:spcPct val="0"/>
              </a:spcBef>
              <a:spcAft>
                <a:spcPct val="0"/>
              </a:spcAft>
              <a:defRPr sz="3200">
                <a:solidFill>
                  <a:schemeClr val="tx1"/>
                </a:solidFill>
                <a:latin typeface="Comic Sans MS" pitchFamily="66" charset="0"/>
              </a:defRPr>
            </a:lvl8pPr>
            <a:lvl9pPr marL="3886200" indent="-228600" eaLnBrk="0" fontAlgn="base" hangingPunct="0">
              <a:spcBef>
                <a:spcPct val="0"/>
              </a:spcBef>
              <a:spcAft>
                <a:spcPct val="0"/>
              </a:spcAft>
              <a:defRPr sz="3200">
                <a:solidFill>
                  <a:schemeClr val="tx1"/>
                </a:solidFill>
                <a:latin typeface="Comic Sans MS" pitchFamily="66" charset="0"/>
              </a:defRPr>
            </a:lvl9pPr>
          </a:lstStyle>
          <a:p>
            <a:pPr algn="ctr" eaLnBrk="1" hangingPunct="1"/>
            <a:r>
              <a:rPr lang="id-ID" sz="2400" dirty="0" smtClean="0">
                <a:solidFill>
                  <a:schemeClr val="bg1"/>
                </a:solidFill>
                <a:latin typeface="Berlin Sans FB Demi" pitchFamily="34" charset="0"/>
              </a:rPr>
              <a:t>Assesment Center</a:t>
            </a:r>
            <a:endParaRPr lang="en-US" sz="2400" dirty="0">
              <a:solidFill>
                <a:schemeClr val="bg1"/>
              </a:solidFill>
              <a:latin typeface="Berlin Sans FB Demi" pitchFamily="34" charset="0"/>
            </a:endParaRPr>
          </a:p>
          <a:p>
            <a:pPr algn="ctr" eaLnBrk="1" hangingPunct="1"/>
            <a:r>
              <a:rPr lang="en-US" sz="2400" b="1" dirty="0">
                <a:solidFill>
                  <a:schemeClr val="bg1"/>
                </a:solidFill>
                <a:latin typeface="Berlin Sans FB Demi" pitchFamily="34" charset="0"/>
              </a:rPr>
              <a:t>PERTEMUAN </a:t>
            </a:r>
            <a:r>
              <a:rPr lang="id-ID" sz="2400" b="1" dirty="0" smtClean="0">
                <a:solidFill>
                  <a:schemeClr val="bg1"/>
                </a:solidFill>
                <a:latin typeface="Berlin Sans FB Demi" pitchFamily="34" charset="0"/>
              </a:rPr>
              <a:t>7</a:t>
            </a:r>
            <a:endParaRPr lang="en-US" sz="2400" b="1" dirty="0">
              <a:solidFill>
                <a:schemeClr val="bg1"/>
              </a:solidFill>
              <a:latin typeface="Berlin Sans FB Demi" pitchFamily="34" charset="0"/>
            </a:endParaRPr>
          </a:p>
          <a:p>
            <a:pPr algn="ctr" eaLnBrk="1" hangingPunct="1"/>
            <a:r>
              <a:rPr lang="id-ID" sz="2400" b="1" dirty="0">
                <a:solidFill>
                  <a:schemeClr val="bg1"/>
                </a:solidFill>
                <a:latin typeface="Berlin Sans FB Demi" pitchFamily="34" charset="0"/>
              </a:rPr>
              <a:t>Sulis Mariyanti</a:t>
            </a:r>
            <a:endParaRPr lang="en-US" sz="2400" b="1" dirty="0">
              <a:solidFill>
                <a:schemeClr val="bg1"/>
              </a:solidFill>
              <a:latin typeface="Berlin Sans FB Demi" pitchFamily="34" charset="0"/>
            </a:endParaRPr>
          </a:p>
          <a:p>
            <a:pPr algn="ctr" eaLnBrk="1" hangingPunct="1"/>
            <a:r>
              <a:rPr lang="id-ID" sz="2400" b="1" dirty="0">
                <a:solidFill>
                  <a:schemeClr val="bg1"/>
                </a:solidFill>
                <a:latin typeface="Berlin Sans FB Demi" pitchFamily="34" charset="0"/>
              </a:rPr>
              <a:t>Fakultas Psikologi</a:t>
            </a:r>
            <a:endParaRPr lang="en-US" sz="2400" b="1" dirty="0">
              <a:solidFill>
                <a:schemeClr val="bg1"/>
              </a:solidFill>
              <a:latin typeface="Berlin Sans FB Demi" pitchFamily="34" charset="0"/>
            </a:endParaRPr>
          </a:p>
        </p:txBody>
      </p:sp>
    </p:spTree>
    <p:extLst>
      <p:ext uri="{BB962C8B-B14F-4D97-AF65-F5344CB8AC3E}">
        <p14:creationId xmlns="" xmlns:p14="http://schemas.microsoft.com/office/powerpoint/2010/main" val="198085524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pPr algn="l"/>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371600"/>
            <a:ext cx="8229600" cy="4754563"/>
          </a:xfrm>
          <a:ln>
            <a:noFill/>
          </a:ln>
        </p:spPr>
        <p:txBody>
          <a:bodyPr>
            <a:normAutofit/>
          </a:bodyPr>
          <a:lstStyle/>
          <a:p>
            <a:r>
              <a:rPr lang="id-ID" sz="2400" dirty="0" smtClean="0">
                <a:latin typeface="Berlin Sans FB" pitchFamily="34" charset="0"/>
              </a:rPr>
              <a:t>Kelima tipe kompetensi spt </a:t>
            </a:r>
            <a:r>
              <a:rPr lang="id-ID" sz="2400" dirty="0" smtClean="0">
                <a:solidFill>
                  <a:srgbClr val="FF0000"/>
                </a:solidFill>
                <a:latin typeface="Berlin Sans FB" pitchFamily="34" charset="0"/>
              </a:rPr>
              <a:t>“gunung es”, </a:t>
            </a:r>
            <a:r>
              <a:rPr lang="id-ID" sz="2400" dirty="0" smtClean="0">
                <a:latin typeface="Berlin Sans FB" pitchFamily="34" charset="0"/>
              </a:rPr>
              <a:t>artinya hanya sebagian kompetensi yg dpt </a:t>
            </a:r>
            <a:r>
              <a:rPr lang="id-ID" sz="2400" dirty="0" smtClean="0">
                <a:solidFill>
                  <a:srgbClr val="FF0000"/>
                </a:solidFill>
                <a:latin typeface="Berlin Sans FB" pitchFamily="34" charset="0"/>
              </a:rPr>
              <a:t>diamati</a:t>
            </a:r>
            <a:r>
              <a:rPr lang="id-ID" sz="2400" dirty="0" smtClean="0">
                <a:latin typeface="Berlin Sans FB" pitchFamily="34" charset="0"/>
              </a:rPr>
              <a:t> &amp; yg lain </a:t>
            </a:r>
            <a:r>
              <a:rPr lang="id-ID" sz="2400" dirty="0" smtClean="0">
                <a:solidFill>
                  <a:srgbClr val="FF0000"/>
                </a:solidFill>
                <a:latin typeface="Berlin Sans FB" pitchFamily="34" charset="0"/>
              </a:rPr>
              <a:t>tersembunyi </a:t>
            </a:r>
            <a:r>
              <a:rPr lang="id-ID" sz="2400" dirty="0" smtClean="0">
                <a:latin typeface="Berlin Sans FB" pitchFamily="34" charset="0"/>
              </a:rPr>
              <a:t>dalam diri</a:t>
            </a:r>
          </a:p>
          <a:p>
            <a:endParaRPr lang="id-ID" sz="2400" dirty="0">
              <a:latin typeface="Berlin Sans FB" pitchFamily="34" charset="0"/>
            </a:endParaRPr>
          </a:p>
          <a:p>
            <a:pPr marL="3200400" lvl="7" indent="0">
              <a:buNone/>
            </a:pPr>
            <a:r>
              <a:rPr lang="id-ID" sz="1200" dirty="0" smtClean="0">
                <a:latin typeface="Berlin Sans FB" pitchFamily="34" charset="0"/>
              </a:rPr>
              <a:t>                        </a:t>
            </a:r>
            <a:r>
              <a:rPr lang="id-ID" sz="2400" dirty="0" smtClean="0">
                <a:latin typeface="Berlin Sans FB" pitchFamily="34" charset="0"/>
              </a:rPr>
              <a:t>Skill, Knowledge</a:t>
            </a:r>
          </a:p>
          <a:p>
            <a:pPr lvl="7"/>
            <a:endParaRPr lang="id-ID" sz="1200" dirty="0">
              <a:latin typeface="Berlin Sans FB" pitchFamily="34" charset="0"/>
            </a:endParaRPr>
          </a:p>
          <a:p>
            <a:pPr lvl="7"/>
            <a:endParaRPr lang="id-ID" sz="1200" dirty="0" smtClean="0">
              <a:latin typeface="Berlin Sans FB" pitchFamily="34" charset="0"/>
            </a:endParaRPr>
          </a:p>
          <a:p>
            <a:pPr lvl="7"/>
            <a:endParaRPr lang="id-ID" sz="1200" dirty="0">
              <a:latin typeface="Berlin Sans FB" pitchFamily="34" charset="0"/>
            </a:endParaRPr>
          </a:p>
          <a:p>
            <a:pPr lvl="7"/>
            <a:endParaRPr lang="id-ID" sz="1200" dirty="0" smtClean="0">
              <a:latin typeface="Berlin Sans FB" pitchFamily="34" charset="0"/>
            </a:endParaRPr>
          </a:p>
          <a:p>
            <a:pPr lvl="7"/>
            <a:endParaRPr lang="id-ID" sz="1200" dirty="0">
              <a:latin typeface="Berlin Sans FB" pitchFamily="34" charset="0"/>
            </a:endParaRPr>
          </a:p>
          <a:p>
            <a:pPr lvl="7"/>
            <a:endParaRPr lang="id-ID" sz="1200" dirty="0" smtClean="0">
              <a:latin typeface="Berlin Sans FB" pitchFamily="34" charset="0"/>
            </a:endParaRPr>
          </a:p>
          <a:p>
            <a:pPr lvl="8"/>
            <a:r>
              <a:rPr lang="id-ID" sz="1200" dirty="0" smtClean="0">
                <a:latin typeface="Berlin Sans FB" pitchFamily="34" charset="0"/>
              </a:rPr>
              <a:t>                  </a:t>
            </a:r>
            <a:r>
              <a:rPr lang="id-ID" sz="2400" dirty="0" smtClean="0">
                <a:solidFill>
                  <a:srgbClr val="FF0000"/>
                </a:solidFill>
                <a:latin typeface="Berlin Sans FB" pitchFamily="34" charset="0"/>
              </a:rPr>
              <a:t>Self Concept, traits, motive</a:t>
            </a:r>
            <a:endParaRPr lang="en-US" sz="2400" dirty="0">
              <a:solidFill>
                <a:srgbClr val="FF0000"/>
              </a:solidFill>
              <a:latin typeface="Berlin Sans FB" pitchFamily="34" charset="0"/>
            </a:endParaRPr>
          </a:p>
        </p:txBody>
      </p:sp>
      <p:sp>
        <p:nvSpPr>
          <p:cNvPr id="4" name="Isosceles Triangle 3"/>
          <p:cNvSpPr/>
          <p:nvPr/>
        </p:nvSpPr>
        <p:spPr>
          <a:xfrm>
            <a:off x="1447800" y="2667000"/>
            <a:ext cx="3505200" cy="2895600"/>
          </a:xfrm>
          <a:prstGeom prst="triangle">
            <a:avLst>
              <a:gd name="adj" fmla="val 5039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1"/>
            <a:endCxn id="4" idx="5"/>
          </p:cNvCxnSpPr>
          <p:nvPr/>
        </p:nvCxnSpPr>
        <p:spPr>
          <a:xfrm>
            <a:off x="2331023" y="4114800"/>
            <a:ext cx="17526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Left Arrow 6"/>
          <p:cNvSpPr/>
          <p:nvPr/>
        </p:nvSpPr>
        <p:spPr>
          <a:xfrm>
            <a:off x="3810000" y="3048000"/>
            <a:ext cx="60960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4572000" y="4572000"/>
            <a:ext cx="533400" cy="457200"/>
          </a:xfrm>
          <a:prstGeom prst="leftArrow">
            <a:avLst>
              <a:gd name="adj1" fmla="val 50000"/>
              <a:gd name="adj2" fmla="val 5727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45493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723920"/>
          </a:xfrm>
        </p:spPr>
        <p:txBody>
          <a:bodyPr>
            <a:normAutofit/>
          </a:bodyPr>
          <a:lstStyle/>
          <a:p>
            <a:r>
              <a:rPr lang="id-ID" sz="3200" dirty="0" smtClean="0">
                <a:solidFill>
                  <a:srgbClr val="FF0000"/>
                </a:solidFill>
                <a:latin typeface="Berlin Sans FB" pitchFamily="34" charset="0"/>
              </a:rPr>
              <a:t>MODEL-MODEL KOMPETENSI</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id-ID" sz="2400" dirty="0" smtClean="0">
                <a:latin typeface="Berlin Sans FB" pitchFamily="34" charset="0"/>
              </a:rPr>
              <a:t>Spencer-spencer (1993) membagi Kompetensi dalam 6 cluster yaitu ;</a:t>
            </a:r>
          </a:p>
          <a:p>
            <a:pPr marL="0" indent="0">
              <a:buNone/>
            </a:pPr>
            <a:r>
              <a:rPr lang="id-ID" sz="2400" dirty="0" smtClean="0">
                <a:solidFill>
                  <a:srgbClr val="FF0000"/>
                </a:solidFill>
                <a:latin typeface="Berlin Sans FB" pitchFamily="34" charset="0"/>
              </a:rPr>
              <a:t>1.   Achievement &amp; Action </a:t>
            </a:r>
          </a:p>
          <a:p>
            <a:r>
              <a:rPr lang="id-ID" sz="2400" dirty="0" smtClean="0">
                <a:latin typeface="Berlin Sans FB" pitchFamily="34" charset="0"/>
              </a:rPr>
              <a:t>Terdiri dari Achievement orientation, Concern For Order, Quality &amp; Accuracy, Initiative, Information Seeking</a:t>
            </a:r>
          </a:p>
          <a:p>
            <a:pPr marL="0" indent="0">
              <a:buNone/>
            </a:pPr>
            <a:r>
              <a:rPr lang="id-ID" sz="2400" dirty="0" smtClean="0">
                <a:solidFill>
                  <a:srgbClr val="FF0000"/>
                </a:solidFill>
                <a:latin typeface="Berlin Sans FB" pitchFamily="34" charset="0"/>
              </a:rPr>
              <a:t>2.  Helping &amp; Human Service</a:t>
            </a:r>
          </a:p>
          <a:p>
            <a:r>
              <a:rPr lang="id-ID" sz="2400" dirty="0" smtClean="0">
                <a:latin typeface="Berlin Sans FB" pitchFamily="34" charset="0"/>
              </a:rPr>
              <a:t>Terdiri dari Interpersonal Understanding, Customer Service Orientation</a:t>
            </a:r>
          </a:p>
          <a:p>
            <a:pPr marL="0" indent="0">
              <a:buNone/>
            </a:pPr>
            <a:r>
              <a:rPr lang="id-ID" sz="2400" dirty="0" smtClean="0">
                <a:solidFill>
                  <a:srgbClr val="FF0000"/>
                </a:solidFill>
                <a:latin typeface="Berlin Sans FB" pitchFamily="34" charset="0"/>
              </a:rPr>
              <a:t>3.  The Impact &amp; Influence Cluster</a:t>
            </a:r>
          </a:p>
          <a:p>
            <a:pPr marL="400050" lvl="1" indent="0">
              <a:buNone/>
            </a:pPr>
            <a:r>
              <a:rPr lang="id-ID" sz="2400" smtClean="0">
                <a:latin typeface="Berlin Sans FB" pitchFamily="34" charset="0"/>
              </a:rPr>
              <a:t>Terdiri </a:t>
            </a:r>
            <a:r>
              <a:rPr lang="id-ID" sz="2400" dirty="0" smtClean="0">
                <a:latin typeface="Berlin Sans FB" pitchFamily="34" charset="0"/>
              </a:rPr>
              <a:t>dari Impact Influence, Organizational Awareness, Relationship Building</a:t>
            </a:r>
            <a:endParaRPr lang="en-US" sz="2400" dirty="0">
              <a:latin typeface="Berlin Sans FB" pitchFamily="34" charset="0"/>
            </a:endParaRPr>
          </a:p>
        </p:txBody>
      </p:sp>
    </p:spTree>
    <p:extLst>
      <p:ext uri="{BB962C8B-B14F-4D97-AF65-F5344CB8AC3E}">
        <p14:creationId xmlns="" xmlns:p14="http://schemas.microsoft.com/office/powerpoint/2010/main" val="63654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pPr algn="l"/>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id-ID" sz="2400" dirty="0" smtClean="0">
                <a:latin typeface="Berlin Sans FB" pitchFamily="34" charset="0"/>
              </a:rPr>
              <a:t>4.  </a:t>
            </a:r>
            <a:r>
              <a:rPr lang="id-ID" sz="2400" dirty="0" smtClean="0">
                <a:solidFill>
                  <a:srgbClr val="FF0000"/>
                </a:solidFill>
                <a:latin typeface="Berlin Sans FB" pitchFamily="34" charset="0"/>
              </a:rPr>
              <a:t>Managerial</a:t>
            </a:r>
          </a:p>
          <a:p>
            <a:r>
              <a:rPr lang="id-ID" sz="2400" dirty="0" smtClean="0">
                <a:latin typeface="Berlin Sans FB" pitchFamily="34" charset="0"/>
              </a:rPr>
              <a:t>Terdiri dari Developing Others, Team Work &amp; Cooperation, Team Leadership, Directiveness : Assertiveness &amp; Use of Personal Power</a:t>
            </a:r>
          </a:p>
          <a:p>
            <a:pPr marL="0" indent="0">
              <a:buNone/>
            </a:pPr>
            <a:r>
              <a:rPr lang="id-ID" sz="2400" dirty="0" smtClean="0">
                <a:latin typeface="Berlin Sans FB" pitchFamily="34" charset="0"/>
              </a:rPr>
              <a:t>5.  </a:t>
            </a:r>
            <a:r>
              <a:rPr lang="id-ID" sz="2400" dirty="0" smtClean="0">
                <a:solidFill>
                  <a:srgbClr val="FF0000"/>
                </a:solidFill>
                <a:latin typeface="Berlin Sans FB" pitchFamily="34" charset="0"/>
              </a:rPr>
              <a:t>Cognitive</a:t>
            </a:r>
          </a:p>
          <a:p>
            <a:r>
              <a:rPr lang="id-ID" sz="2400" dirty="0" smtClean="0">
                <a:latin typeface="Berlin Sans FB" pitchFamily="34" charset="0"/>
              </a:rPr>
              <a:t>Terdiri dari analytical thinking, conceptual  thinking, technical/professional/managerial expertise</a:t>
            </a:r>
          </a:p>
          <a:p>
            <a:pPr marL="0" indent="0">
              <a:buNone/>
            </a:pPr>
            <a:r>
              <a:rPr lang="id-ID" sz="2400" dirty="0" smtClean="0">
                <a:latin typeface="Berlin Sans FB" pitchFamily="34" charset="0"/>
              </a:rPr>
              <a:t>6.  </a:t>
            </a:r>
            <a:r>
              <a:rPr lang="id-ID" sz="2400" dirty="0" smtClean="0">
                <a:solidFill>
                  <a:srgbClr val="FF0000"/>
                </a:solidFill>
                <a:latin typeface="Berlin Sans FB" pitchFamily="34" charset="0"/>
              </a:rPr>
              <a:t>Personal Effectiveness</a:t>
            </a:r>
          </a:p>
          <a:p>
            <a:r>
              <a:rPr lang="id-ID" sz="2400" dirty="0" smtClean="0">
                <a:latin typeface="Berlin Sans FB" pitchFamily="34" charset="0"/>
              </a:rPr>
              <a:t>Terdiri dari Self Control, Self Confidence, Flexibility, Organizational Commitment </a:t>
            </a:r>
            <a:endParaRPr lang="en-US" sz="2400" dirty="0">
              <a:latin typeface="Berlin Sans FB" pitchFamily="34" charset="0"/>
            </a:endParaRPr>
          </a:p>
        </p:txBody>
      </p:sp>
    </p:spTree>
    <p:extLst>
      <p:ext uri="{BB962C8B-B14F-4D97-AF65-F5344CB8AC3E}">
        <p14:creationId xmlns="" xmlns:p14="http://schemas.microsoft.com/office/powerpoint/2010/main" val="407060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id-ID" sz="3200" dirty="0" smtClean="0">
                <a:solidFill>
                  <a:srgbClr val="FF0000"/>
                </a:solidFill>
                <a:latin typeface="Berlin Sans FB" pitchFamily="34" charset="0"/>
              </a:rPr>
              <a:t>DAFTAR KOMPETENSI DARI AHLI</a:t>
            </a:r>
            <a:endParaRPr lang="en-US" sz="3200" dirty="0">
              <a:solidFill>
                <a:srgbClr val="FF0000"/>
              </a:solidFill>
              <a:latin typeface="Berlin Sans FB"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28565025"/>
              </p:ext>
            </p:extLst>
          </p:nvPr>
        </p:nvGraphicFramePr>
        <p:xfrm>
          <a:off x="914400" y="1752600"/>
          <a:ext cx="7010400" cy="1752600"/>
        </p:xfrm>
        <a:graphic>
          <a:graphicData uri="http://schemas.openxmlformats.org/drawingml/2006/table">
            <a:tbl>
              <a:tblPr firstRow="1" bandRow="1">
                <a:tableStyleId>{5C22544A-7EE6-4342-B048-85BDC9FD1C3A}</a:tableStyleId>
              </a:tblPr>
              <a:tblGrid>
                <a:gridCol w="2336800"/>
                <a:gridCol w="2336800"/>
                <a:gridCol w="2336800"/>
              </a:tblGrid>
              <a:tr h="876300">
                <a:tc>
                  <a:txBody>
                    <a:bodyPr/>
                    <a:lstStyle/>
                    <a:p>
                      <a:pPr algn="ctr"/>
                      <a:r>
                        <a:rPr lang="id-ID" sz="2400" dirty="0" smtClean="0"/>
                        <a:t>Konsultan Hay</a:t>
                      </a:r>
                      <a:endParaRPr lang="en-US" sz="2400" dirty="0"/>
                    </a:p>
                  </a:txBody>
                  <a:tcPr>
                    <a:solidFill>
                      <a:srgbClr val="00B050"/>
                    </a:solidFill>
                  </a:tcPr>
                </a:tc>
                <a:tc>
                  <a:txBody>
                    <a:bodyPr/>
                    <a:lstStyle/>
                    <a:p>
                      <a:pPr algn="ctr"/>
                      <a:r>
                        <a:rPr lang="id-ID" sz="2400" dirty="0" smtClean="0"/>
                        <a:t>Bender</a:t>
                      </a:r>
                      <a:endParaRPr lang="en-US" sz="2400" dirty="0"/>
                    </a:p>
                  </a:txBody>
                  <a:tcPr>
                    <a:solidFill>
                      <a:srgbClr val="00B050"/>
                    </a:solidFill>
                  </a:tcPr>
                </a:tc>
                <a:tc>
                  <a:txBody>
                    <a:bodyPr/>
                    <a:lstStyle/>
                    <a:p>
                      <a:pPr algn="ctr"/>
                      <a:r>
                        <a:rPr lang="id-ID" sz="2400" dirty="0" smtClean="0"/>
                        <a:t>Boyatzis</a:t>
                      </a:r>
                      <a:endParaRPr lang="en-US" sz="2400" dirty="0"/>
                    </a:p>
                  </a:txBody>
                  <a:tcPr>
                    <a:solidFill>
                      <a:srgbClr val="00B050"/>
                    </a:solidFill>
                  </a:tcPr>
                </a:tc>
              </a:tr>
              <a:tr h="876300">
                <a:tc>
                  <a:txBody>
                    <a:bodyPr/>
                    <a:lstStyle/>
                    <a:p>
                      <a:pPr algn="ctr"/>
                      <a:r>
                        <a:rPr lang="id-ID" sz="2400" dirty="0" smtClean="0"/>
                        <a:t>16 kompetensi</a:t>
                      </a:r>
                      <a:endParaRPr lang="en-US" sz="2400" dirty="0"/>
                    </a:p>
                  </a:txBody>
                  <a:tcPr>
                    <a:solidFill>
                      <a:srgbClr val="FFFF00"/>
                    </a:solidFill>
                  </a:tcPr>
                </a:tc>
                <a:tc>
                  <a:txBody>
                    <a:bodyPr/>
                    <a:lstStyle/>
                    <a:p>
                      <a:pPr algn="ctr"/>
                      <a:r>
                        <a:rPr lang="id-ID" sz="2400" dirty="0" smtClean="0"/>
                        <a:t>66 kompetensi</a:t>
                      </a:r>
                      <a:endParaRPr lang="en-US" sz="2400" dirty="0"/>
                    </a:p>
                  </a:txBody>
                  <a:tcPr>
                    <a:solidFill>
                      <a:srgbClr val="FFFF00"/>
                    </a:solidFill>
                  </a:tcPr>
                </a:tc>
                <a:tc>
                  <a:txBody>
                    <a:bodyPr/>
                    <a:lstStyle/>
                    <a:p>
                      <a:pPr algn="ctr"/>
                      <a:r>
                        <a:rPr lang="id-ID" sz="2400" dirty="0" smtClean="0"/>
                        <a:t>16 kompetensi</a:t>
                      </a:r>
                    </a:p>
                  </a:txBody>
                  <a:tcPr>
                    <a:solidFill>
                      <a:srgbClr val="FFFF00"/>
                    </a:solidFill>
                  </a:tcPr>
                </a:tc>
              </a:tr>
            </a:tbl>
          </a:graphicData>
        </a:graphic>
      </p:graphicFrame>
      <p:sp>
        <p:nvSpPr>
          <p:cNvPr id="5" name="Rounded Rectangle 4"/>
          <p:cNvSpPr/>
          <p:nvPr/>
        </p:nvSpPr>
        <p:spPr>
          <a:xfrm>
            <a:off x="838200" y="4038600"/>
            <a:ext cx="7162799" cy="1905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latin typeface="Berlin Sans FB" pitchFamily="34" charset="0"/>
              </a:rPr>
              <a:t>MODEL KOMPETENSI  (LOMA’s Competency Dictionary, 1998) : a set of competencies that are important for superior performence of a job or group of jobs. The model provides a rod map to help individuals understand how to  achieve  success in a particular job or situation</a:t>
            </a:r>
            <a:endParaRPr lang="en-US" sz="2000" dirty="0">
              <a:solidFill>
                <a:schemeClr val="tx1"/>
              </a:solidFill>
              <a:latin typeface="Berlin Sans FB" pitchFamily="34" charset="0"/>
            </a:endParaRPr>
          </a:p>
        </p:txBody>
      </p:sp>
    </p:spTree>
    <p:extLst>
      <p:ext uri="{BB962C8B-B14F-4D97-AF65-F5344CB8AC3E}">
        <p14:creationId xmlns="" xmlns:p14="http://schemas.microsoft.com/office/powerpoint/2010/main" val="295025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Autofit/>
          </a:bodyPr>
          <a:lstStyle/>
          <a:p>
            <a:r>
              <a:rPr lang="id-ID" sz="2800" dirty="0" smtClean="0">
                <a:solidFill>
                  <a:srgbClr val="FF0000"/>
                </a:solidFill>
                <a:latin typeface="Berlin Sans FB" pitchFamily="34" charset="0"/>
              </a:rPr>
              <a:t>PERTIMBANGAN PENETAPAN MODEL KOMPETENSI</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marL="457200" indent="-457200">
              <a:buFont typeface="+mj-lt"/>
              <a:buAutoNum type="arabicPeriod"/>
            </a:pPr>
            <a:r>
              <a:rPr lang="id-ID" sz="2400" dirty="0" smtClean="0">
                <a:solidFill>
                  <a:srgbClr val="FF0000"/>
                </a:solidFill>
                <a:latin typeface="Berlin Sans FB" pitchFamily="34" charset="0"/>
              </a:rPr>
              <a:t>Jangan terlalu banyak</a:t>
            </a:r>
            <a:r>
              <a:rPr lang="id-ID" sz="2400" dirty="0" smtClean="0">
                <a:latin typeface="Berlin Sans FB" pitchFamily="34" charset="0"/>
              </a:rPr>
              <a:t> kompetensi yg digunakan karena akan sulit mencari candidate yg memenuhi persyaratan jabatan</a:t>
            </a:r>
          </a:p>
          <a:p>
            <a:pPr marL="457200" indent="-457200">
              <a:buFont typeface="+mj-lt"/>
              <a:buAutoNum type="arabicPeriod"/>
            </a:pPr>
            <a:r>
              <a:rPr lang="id-ID" sz="2400" dirty="0" smtClean="0">
                <a:solidFill>
                  <a:srgbClr val="FF0000"/>
                </a:solidFill>
                <a:latin typeface="Berlin Sans FB" pitchFamily="34" charset="0"/>
              </a:rPr>
              <a:t>Jangan terlalu sedikit</a:t>
            </a:r>
            <a:r>
              <a:rPr lang="id-ID" sz="2400" dirty="0" smtClean="0">
                <a:latin typeface="Berlin Sans FB" pitchFamily="34" charset="0"/>
              </a:rPr>
              <a:t> kompetensi yg dipilih karena akan sulit menggambarkan perbedaan antara yg berprestasi tinggi &amp; yang rata-rata.</a:t>
            </a:r>
          </a:p>
          <a:p>
            <a:pPr marL="457200" indent="-457200">
              <a:buFont typeface="+mj-lt"/>
              <a:buAutoNum type="arabicPeriod"/>
            </a:pPr>
            <a:r>
              <a:rPr lang="id-ID" sz="2400" dirty="0" smtClean="0">
                <a:latin typeface="Berlin Sans FB" pitchFamily="34" charset="0"/>
              </a:rPr>
              <a:t>Akan </a:t>
            </a:r>
            <a:r>
              <a:rPr lang="id-ID" sz="2400" dirty="0" smtClean="0">
                <a:solidFill>
                  <a:srgbClr val="FF0000"/>
                </a:solidFill>
                <a:latin typeface="Berlin Sans FB" pitchFamily="34" charset="0"/>
              </a:rPr>
              <a:t>lbh baik 3 s/d 5</a:t>
            </a:r>
            <a:r>
              <a:rPr lang="id-ID" sz="2400" dirty="0" smtClean="0">
                <a:latin typeface="Berlin Sans FB" pitchFamily="34" charset="0"/>
              </a:rPr>
              <a:t> kompetensi inti dan 5 s/d 7 komptensi khusus</a:t>
            </a:r>
          </a:p>
          <a:p>
            <a:pPr marL="457200" indent="-457200">
              <a:buFont typeface="+mj-lt"/>
              <a:buAutoNum type="arabicPeriod"/>
            </a:pPr>
            <a:r>
              <a:rPr lang="id-ID" sz="2400" dirty="0" smtClean="0">
                <a:latin typeface="Berlin Sans FB" pitchFamily="34" charset="0"/>
              </a:rPr>
              <a:t>Setiap kompetensi </a:t>
            </a:r>
            <a:r>
              <a:rPr lang="id-ID" sz="2400" dirty="0" smtClean="0">
                <a:solidFill>
                  <a:srgbClr val="FF0000"/>
                </a:solidFill>
                <a:latin typeface="Berlin Sans FB" pitchFamily="34" charset="0"/>
              </a:rPr>
              <a:t>hrs didefinisikan </a:t>
            </a:r>
            <a:r>
              <a:rPr lang="id-ID" sz="2400" dirty="0" smtClean="0">
                <a:latin typeface="Berlin Sans FB" pitchFamily="34" charset="0"/>
              </a:rPr>
              <a:t>scr jelas &amp; menggambar-kan karakteristik yg dimiliki oleh setiap tingkatan kompetensi</a:t>
            </a:r>
          </a:p>
          <a:p>
            <a:pPr marL="457200" indent="-457200">
              <a:buFont typeface="+mj-lt"/>
              <a:buAutoNum type="arabicPeriod"/>
            </a:pPr>
            <a:r>
              <a:rPr lang="id-ID" sz="2400" dirty="0" smtClean="0">
                <a:latin typeface="Berlin Sans FB" pitchFamily="34" charset="0"/>
              </a:rPr>
              <a:t>Setiap komptensi terdiri dari </a:t>
            </a:r>
            <a:r>
              <a:rPr lang="id-ID" sz="2400" dirty="0" smtClean="0">
                <a:solidFill>
                  <a:srgbClr val="FF0000"/>
                </a:solidFill>
                <a:latin typeface="Berlin Sans FB" pitchFamily="34" charset="0"/>
              </a:rPr>
              <a:t>judul, definisi (deskripsi) dan indiakator</a:t>
            </a:r>
            <a:r>
              <a:rPr lang="id-ID" sz="2400" dirty="0" smtClean="0">
                <a:latin typeface="Berlin Sans FB" pitchFamily="34" charset="0"/>
              </a:rPr>
              <a:t> perilaku</a:t>
            </a:r>
          </a:p>
          <a:p>
            <a:endParaRPr lang="en-US" sz="2800" dirty="0">
              <a:latin typeface="Berlin Sans FB" pitchFamily="34" charset="0"/>
            </a:endParaRPr>
          </a:p>
        </p:txBody>
      </p:sp>
    </p:spTree>
    <p:extLst>
      <p:ext uri="{BB962C8B-B14F-4D97-AF65-F5344CB8AC3E}">
        <p14:creationId xmlns="" xmlns:p14="http://schemas.microsoft.com/office/powerpoint/2010/main" val="131553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495320"/>
          </a:xfrm>
        </p:spPr>
        <p:txBody>
          <a:bodyPr>
            <a:normAutofit/>
          </a:bodyPr>
          <a:lstStyle/>
          <a:p>
            <a:r>
              <a:rPr lang="id-ID" sz="2400" dirty="0" smtClean="0">
                <a:solidFill>
                  <a:srgbClr val="FF0000"/>
                </a:solidFill>
                <a:latin typeface="Berlin Sans FB" pitchFamily="34" charset="0"/>
              </a:rPr>
              <a:t>CONTOH KOMPETENSI</a:t>
            </a:r>
            <a:endParaRPr lang="en-US" sz="2400" dirty="0">
              <a:solidFill>
                <a:srgbClr val="FF0000"/>
              </a:solidFill>
              <a:latin typeface="Berlin Sans FB"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90754068"/>
              </p:ext>
            </p:extLst>
          </p:nvPr>
        </p:nvGraphicFramePr>
        <p:xfrm>
          <a:off x="457200" y="1295400"/>
          <a:ext cx="8229600" cy="5242560"/>
        </p:xfrm>
        <a:graphic>
          <a:graphicData uri="http://schemas.openxmlformats.org/drawingml/2006/table">
            <a:tbl>
              <a:tblPr firstRow="1" bandRow="1">
                <a:tableStyleId>{5C22544A-7EE6-4342-B048-85BDC9FD1C3A}</a:tableStyleId>
              </a:tblPr>
              <a:tblGrid>
                <a:gridCol w="3200400"/>
                <a:gridCol w="5029200"/>
              </a:tblGrid>
              <a:tr h="701040">
                <a:tc>
                  <a:txBody>
                    <a:bodyPr/>
                    <a:lstStyle/>
                    <a:p>
                      <a:r>
                        <a:rPr lang="id-ID" dirty="0" smtClean="0"/>
                        <a:t>JUDUL KOMPETENSI</a:t>
                      </a:r>
                      <a:endParaRPr lang="en-US" dirty="0"/>
                    </a:p>
                  </a:txBody>
                  <a:tcPr>
                    <a:solidFill>
                      <a:srgbClr val="FF0000"/>
                    </a:solidFill>
                  </a:tcPr>
                </a:tc>
                <a:tc>
                  <a:txBody>
                    <a:bodyPr/>
                    <a:lstStyle/>
                    <a:p>
                      <a:r>
                        <a:rPr lang="id-ID" dirty="0" smtClean="0"/>
                        <a:t>Team Work</a:t>
                      </a:r>
                      <a:endParaRPr lang="en-US" dirty="0"/>
                    </a:p>
                  </a:txBody>
                  <a:tcPr>
                    <a:solidFill>
                      <a:srgbClr val="FF0000"/>
                    </a:solidFill>
                  </a:tcPr>
                </a:tc>
              </a:tr>
              <a:tr h="701040">
                <a:tc>
                  <a:txBody>
                    <a:bodyPr/>
                    <a:lstStyle/>
                    <a:p>
                      <a:r>
                        <a:rPr lang="id-ID" dirty="0" smtClean="0"/>
                        <a:t>DESKRIPSI</a:t>
                      </a:r>
                      <a:endParaRPr lang="en-US" dirty="0"/>
                    </a:p>
                  </a:txBody>
                  <a:tcPr>
                    <a:solidFill>
                      <a:schemeClr val="accent6">
                        <a:lumMod val="20000"/>
                        <a:lumOff val="80000"/>
                      </a:schemeClr>
                    </a:solidFill>
                  </a:tcPr>
                </a:tc>
                <a:tc>
                  <a:txBody>
                    <a:bodyPr/>
                    <a:lstStyle/>
                    <a:p>
                      <a:r>
                        <a:rPr lang="id-ID" dirty="0" smtClean="0"/>
                        <a:t>Kemampuan</a:t>
                      </a:r>
                      <a:r>
                        <a:rPr lang="id-ID" baseline="0" dirty="0" smtClean="0"/>
                        <a:t> menciptakan sinergi dari bebeerapa org dlm satu tim utk bekerja, menyelesaikan masalah, mengambil keptusan dan mengambil tindakan yg didasari oleh intensi yg tulus utk bekerjasama dg org lain yg menjadi bagian dari suatu kelompok</a:t>
                      </a:r>
                      <a:endParaRPr lang="en-US" dirty="0"/>
                    </a:p>
                  </a:txBody>
                  <a:tcPr>
                    <a:solidFill>
                      <a:schemeClr val="accent6">
                        <a:lumMod val="20000"/>
                        <a:lumOff val="80000"/>
                      </a:schemeClr>
                    </a:solidFill>
                  </a:tcPr>
                </a:tc>
              </a:tr>
              <a:tr h="701040">
                <a:tc>
                  <a:txBody>
                    <a:bodyPr/>
                    <a:lstStyle/>
                    <a:p>
                      <a:r>
                        <a:rPr lang="id-ID" dirty="0" smtClean="0"/>
                        <a:t>INDIKATOR</a:t>
                      </a:r>
                      <a:endParaRPr lang="en-US" dirty="0"/>
                    </a:p>
                  </a:txBody>
                  <a:tcPr>
                    <a:solidFill>
                      <a:srgbClr val="92D050"/>
                    </a:solidFill>
                  </a:tcPr>
                </a:tc>
                <a:tc>
                  <a:txBody>
                    <a:bodyPr/>
                    <a:lstStyle/>
                    <a:p>
                      <a:pPr marL="0" indent="0">
                        <a:buNone/>
                      </a:pPr>
                      <a:r>
                        <a:rPr lang="id-ID" dirty="0" smtClean="0"/>
                        <a:t>1.Keterlibatan Dalam Kelompok</a:t>
                      </a:r>
                    </a:p>
                    <a:p>
                      <a:pPr marL="0" indent="0">
                        <a:buNone/>
                      </a:pPr>
                      <a:r>
                        <a:rPr lang="id-ID" dirty="0" smtClean="0"/>
                        <a:t>Memiliki komitmen, menghargai anggota, membangun kerjasama</a:t>
                      </a:r>
                      <a:endParaRPr lang="en-US" dirty="0"/>
                    </a:p>
                  </a:txBody>
                  <a:tcPr>
                    <a:solidFill>
                      <a:srgbClr val="92D050"/>
                    </a:solidFill>
                  </a:tcPr>
                </a:tc>
              </a:tr>
              <a:tr h="701040">
                <a:tc>
                  <a:txBody>
                    <a:bodyPr/>
                    <a:lstStyle/>
                    <a:p>
                      <a:endParaRPr lang="en-US" dirty="0"/>
                    </a:p>
                  </a:txBody>
                  <a:tcPr/>
                </a:tc>
                <a:tc>
                  <a:txBody>
                    <a:bodyPr/>
                    <a:lstStyle/>
                    <a:p>
                      <a:r>
                        <a:rPr lang="id-ID" dirty="0" smtClean="0"/>
                        <a:t>2. Terbuka Terhadap Masukan</a:t>
                      </a:r>
                    </a:p>
                    <a:p>
                      <a:r>
                        <a:rPr lang="id-ID" dirty="0" smtClean="0"/>
                        <a:t>Mencari masukan, melibatkan org lain utk membuat perencanaan, melakukan pendekatan</a:t>
                      </a:r>
                      <a:r>
                        <a:rPr lang="id-ID" baseline="0" dirty="0" smtClean="0"/>
                        <a:t> thd kelomp</a:t>
                      </a:r>
                      <a:endParaRPr lang="en-US" dirty="0"/>
                    </a:p>
                  </a:txBody>
                  <a:tcPr>
                    <a:solidFill>
                      <a:srgbClr val="92D050"/>
                    </a:solidFill>
                  </a:tcPr>
                </a:tc>
              </a:tr>
              <a:tr h="701040">
                <a:tc>
                  <a:txBody>
                    <a:bodyPr/>
                    <a:lstStyle/>
                    <a:p>
                      <a:endParaRPr lang="en-US" dirty="0"/>
                    </a:p>
                  </a:txBody>
                  <a:tcPr/>
                </a:tc>
                <a:tc>
                  <a:txBody>
                    <a:bodyPr/>
                    <a:lstStyle/>
                    <a:p>
                      <a:r>
                        <a:rPr lang="id-ID" dirty="0" smtClean="0"/>
                        <a:t>3. Mendayagunakan Kelompok</a:t>
                      </a:r>
                    </a:p>
                    <a:p>
                      <a:r>
                        <a:rPr lang="id-ID" dirty="0" smtClean="0"/>
                        <a:t>Memberi pengarahan,</a:t>
                      </a:r>
                      <a:r>
                        <a:rPr lang="id-ID" baseline="0" dirty="0" smtClean="0"/>
                        <a:t> mengoptimalkan ketramp,</a:t>
                      </a:r>
                      <a:endParaRPr lang="en-US" dirty="0"/>
                    </a:p>
                  </a:txBody>
                  <a:tcPr>
                    <a:solidFill>
                      <a:srgbClr val="92D050"/>
                    </a:solidFill>
                  </a:tcPr>
                </a:tc>
              </a:tr>
            </a:tbl>
          </a:graphicData>
        </a:graphic>
      </p:graphicFrame>
    </p:spTree>
    <p:extLst>
      <p:ext uri="{BB962C8B-B14F-4D97-AF65-F5344CB8AC3E}">
        <p14:creationId xmlns="" xmlns:p14="http://schemas.microsoft.com/office/powerpoint/2010/main" val="2231426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85818"/>
          </a:xfrm>
        </p:spPr>
        <p:txBody>
          <a:bodyPr>
            <a:noAutofit/>
          </a:bodyPr>
          <a:lstStyle/>
          <a:p>
            <a:r>
              <a:rPr lang="id-ID" sz="2400" dirty="0" smtClean="0">
                <a:solidFill>
                  <a:srgbClr val="FF0000"/>
                </a:solidFill>
                <a:latin typeface="Berlin Sans FB" pitchFamily="34" charset="0"/>
              </a:rPr>
              <a:t>METODE PENGUMPULAN DATA DALAM RANGKA PENETAPAN MODEL KOMPETENSI</a:t>
            </a:r>
            <a:endParaRPr lang="en-US" sz="2400" dirty="0">
              <a:solidFill>
                <a:srgbClr val="FF0000"/>
              </a:solidFill>
              <a:latin typeface="Berlin Sans FB" pitchFamily="34" charset="0"/>
            </a:endParaRPr>
          </a:p>
        </p:txBody>
      </p:sp>
      <p:sp>
        <p:nvSpPr>
          <p:cNvPr id="3" name="Content Placeholder 2"/>
          <p:cNvSpPr>
            <a:spLocks noGrp="1"/>
          </p:cNvSpPr>
          <p:nvPr>
            <p:ph idx="1"/>
          </p:nvPr>
        </p:nvSpPr>
        <p:spPr>
          <a:xfrm>
            <a:off x="457200" y="1714488"/>
            <a:ext cx="8229600" cy="4411675"/>
          </a:xfrm>
        </p:spPr>
        <p:txBody>
          <a:bodyPr>
            <a:normAutofit/>
          </a:bodyPr>
          <a:lstStyle/>
          <a:p>
            <a:pPr marL="0" indent="0">
              <a:buNone/>
            </a:pPr>
            <a:r>
              <a:rPr lang="id-ID" sz="2400" dirty="0" smtClean="0">
                <a:latin typeface="Berlin Sans FB" pitchFamily="34" charset="0"/>
              </a:rPr>
              <a:t>1.  </a:t>
            </a:r>
            <a:r>
              <a:rPr lang="id-ID" sz="2400" dirty="0" smtClean="0">
                <a:solidFill>
                  <a:srgbClr val="FF0000"/>
                </a:solidFill>
                <a:latin typeface="Berlin Sans FB" pitchFamily="34" charset="0"/>
              </a:rPr>
              <a:t> BEI (Behavioral Evident Interview)</a:t>
            </a:r>
          </a:p>
          <a:p>
            <a:r>
              <a:rPr lang="id-ID" sz="2400" dirty="0" smtClean="0">
                <a:latin typeface="Berlin Sans FB" pitchFamily="34" charset="0"/>
              </a:rPr>
              <a:t>Tingkat akurasi paling tinggi</a:t>
            </a:r>
          </a:p>
          <a:p>
            <a:r>
              <a:rPr lang="id-ID" sz="2400" dirty="0" smtClean="0">
                <a:latin typeface="Berlin Sans FB" pitchFamily="34" charset="0"/>
              </a:rPr>
              <a:t>Bisa memperoleh differenting competencies yg tinggi</a:t>
            </a:r>
          </a:p>
          <a:p>
            <a:r>
              <a:rPr lang="id-ID" sz="2400" dirty="0" smtClean="0">
                <a:latin typeface="Berlin Sans FB" pitchFamily="34" charset="0"/>
              </a:rPr>
              <a:t>Membutuhkan ketrampilan khusus</a:t>
            </a:r>
          </a:p>
          <a:p>
            <a:pPr marL="0" indent="0">
              <a:buNone/>
            </a:pPr>
            <a:r>
              <a:rPr lang="id-ID" sz="2400" dirty="0" smtClean="0">
                <a:latin typeface="Berlin Sans FB" pitchFamily="34" charset="0"/>
              </a:rPr>
              <a:t>2.  </a:t>
            </a:r>
            <a:r>
              <a:rPr lang="id-ID" sz="2400" dirty="0" smtClean="0">
                <a:solidFill>
                  <a:srgbClr val="FF0000"/>
                </a:solidFill>
                <a:latin typeface="Berlin Sans FB" pitchFamily="34" charset="0"/>
              </a:rPr>
              <a:t>EXPERT PANELS</a:t>
            </a:r>
          </a:p>
          <a:p>
            <a:pPr marL="0" indent="0">
              <a:buNone/>
            </a:pPr>
            <a:r>
              <a:rPr lang="id-ID" sz="2400" dirty="0" smtClean="0">
                <a:latin typeface="Berlin Sans FB" pitchFamily="34" charset="0"/>
              </a:rPr>
              <a:t>3.  </a:t>
            </a:r>
            <a:r>
              <a:rPr lang="id-ID" sz="2400" dirty="0" smtClean="0">
                <a:solidFill>
                  <a:srgbClr val="FF0000"/>
                </a:solidFill>
                <a:latin typeface="Berlin Sans FB" pitchFamily="34" charset="0"/>
              </a:rPr>
              <a:t>SURVEYS</a:t>
            </a:r>
          </a:p>
          <a:p>
            <a:pPr marL="0" indent="0">
              <a:buNone/>
            </a:pPr>
            <a:r>
              <a:rPr lang="id-ID" sz="2400" dirty="0" smtClean="0">
                <a:latin typeface="Berlin Sans FB" pitchFamily="34" charset="0"/>
              </a:rPr>
              <a:t>4.  </a:t>
            </a:r>
            <a:r>
              <a:rPr lang="id-ID" sz="2400" dirty="0" smtClean="0">
                <a:solidFill>
                  <a:srgbClr val="FF0000"/>
                </a:solidFill>
                <a:latin typeface="Berlin Sans FB" pitchFamily="34" charset="0"/>
              </a:rPr>
              <a:t>COMPUTER BASE “EXPERT” SYSTEM</a:t>
            </a:r>
          </a:p>
          <a:p>
            <a:pPr marL="0" indent="0">
              <a:buNone/>
            </a:pPr>
            <a:r>
              <a:rPr lang="id-ID" sz="2400" dirty="0" smtClean="0">
                <a:latin typeface="Berlin Sans FB" pitchFamily="34" charset="0"/>
              </a:rPr>
              <a:t>5.  </a:t>
            </a:r>
            <a:r>
              <a:rPr lang="id-ID" sz="2400" dirty="0" smtClean="0">
                <a:solidFill>
                  <a:srgbClr val="FF0000"/>
                </a:solidFill>
                <a:latin typeface="Berlin Sans FB" pitchFamily="34" charset="0"/>
              </a:rPr>
              <a:t>JOB TASK ANALYSIS</a:t>
            </a:r>
          </a:p>
          <a:p>
            <a:pPr marL="0" indent="0">
              <a:buNone/>
            </a:pPr>
            <a:r>
              <a:rPr lang="id-ID" sz="2400" dirty="0" smtClean="0">
                <a:latin typeface="Berlin Sans FB" pitchFamily="34" charset="0"/>
              </a:rPr>
              <a:t>6.  </a:t>
            </a:r>
            <a:r>
              <a:rPr lang="id-ID" sz="2400" dirty="0" smtClean="0">
                <a:solidFill>
                  <a:srgbClr val="FF0000"/>
                </a:solidFill>
                <a:latin typeface="Berlin Sans FB" pitchFamily="34" charset="0"/>
              </a:rPr>
              <a:t>DIRECT OBSERVATION</a:t>
            </a:r>
          </a:p>
          <a:p>
            <a:endParaRPr lang="en-US" sz="2400" dirty="0">
              <a:latin typeface="Berlin Sans FB" pitchFamily="34" charset="0"/>
            </a:endParaRPr>
          </a:p>
        </p:txBody>
      </p:sp>
    </p:spTree>
    <p:extLst>
      <p:ext uri="{BB962C8B-B14F-4D97-AF65-F5344CB8AC3E}">
        <p14:creationId xmlns="" xmlns:p14="http://schemas.microsoft.com/office/powerpoint/2010/main" val="3029693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sz="2800" dirty="0" smtClean="0">
                <a:solidFill>
                  <a:srgbClr val="FF0000"/>
                </a:solidFill>
                <a:latin typeface="Berlin Sans FB" pitchFamily="34" charset="0"/>
              </a:rPr>
              <a:t>PERSIAPAN </a:t>
            </a:r>
            <a:br>
              <a:rPr lang="id-ID" sz="2800" dirty="0" smtClean="0">
                <a:solidFill>
                  <a:srgbClr val="FF0000"/>
                </a:solidFill>
                <a:latin typeface="Berlin Sans FB" pitchFamily="34" charset="0"/>
              </a:rPr>
            </a:br>
            <a:r>
              <a:rPr lang="id-ID" sz="2800" dirty="0" smtClean="0">
                <a:solidFill>
                  <a:srgbClr val="FF0000"/>
                </a:solidFill>
                <a:latin typeface="Berlin Sans FB" pitchFamily="34" charset="0"/>
              </a:rPr>
              <a:t>SEBELUM PENETAPAN MODEL KOMPETENSI</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endParaRPr lang="en-US" sz="2400" dirty="0">
              <a:latin typeface="Berlin Sans FB" pitchFamily="34" charset="0"/>
            </a:endParaRPr>
          </a:p>
        </p:txBody>
      </p:sp>
      <p:sp>
        <p:nvSpPr>
          <p:cNvPr id="4" name="Rectangle 3"/>
          <p:cNvSpPr/>
          <p:nvPr/>
        </p:nvSpPr>
        <p:spPr>
          <a:xfrm>
            <a:off x="685800" y="1828800"/>
            <a:ext cx="19050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VISI &amp; MISI ORGANISASI</a:t>
            </a:r>
            <a:endParaRPr lang="en-US" dirty="0">
              <a:latin typeface="Berlin Sans FB" pitchFamily="34" charset="0"/>
            </a:endParaRPr>
          </a:p>
        </p:txBody>
      </p:sp>
      <p:sp>
        <p:nvSpPr>
          <p:cNvPr id="5" name="Rectangle 4"/>
          <p:cNvSpPr/>
          <p:nvPr/>
        </p:nvSpPr>
        <p:spPr>
          <a:xfrm>
            <a:off x="3429000" y="1905000"/>
            <a:ext cx="1600200" cy="990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RENCANA STRATEGIS</a:t>
            </a:r>
            <a:endParaRPr lang="en-US" dirty="0">
              <a:latin typeface="Berlin Sans FB" pitchFamily="34" charset="0"/>
            </a:endParaRPr>
          </a:p>
        </p:txBody>
      </p:sp>
      <p:sp>
        <p:nvSpPr>
          <p:cNvPr id="6" name="Rectangle 5"/>
          <p:cNvSpPr/>
          <p:nvPr/>
        </p:nvSpPr>
        <p:spPr>
          <a:xfrm>
            <a:off x="5867400" y="1905000"/>
            <a:ext cx="16764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Berlin Sans FB" pitchFamily="34" charset="0"/>
              </a:rPr>
              <a:t>PROGRAM</a:t>
            </a:r>
            <a:r>
              <a:rPr lang="id-ID" dirty="0" smtClean="0">
                <a:solidFill>
                  <a:schemeClr val="tx1"/>
                </a:solidFill>
              </a:rPr>
              <a:t> KERJA</a:t>
            </a:r>
            <a:endParaRPr lang="en-US" dirty="0">
              <a:solidFill>
                <a:schemeClr val="tx1"/>
              </a:solidFill>
            </a:endParaRPr>
          </a:p>
        </p:txBody>
      </p:sp>
      <p:sp>
        <p:nvSpPr>
          <p:cNvPr id="7" name="Rectangle 6"/>
          <p:cNvSpPr/>
          <p:nvPr/>
        </p:nvSpPr>
        <p:spPr>
          <a:xfrm>
            <a:off x="6096000" y="3886200"/>
            <a:ext cx="1752600" cy="9525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ANALISIS PEKERJAAN</a:t>
            </a:r>
            <a:endParaRPr lang="en-US" dirty="0">
              <a:latin typeface="Berlin Sans FB" pitchFamily="34" charset="0"/>
            </a:endParaRPr>
          </a:p>
        </p:txBody>
      </p:sp>
      <p:sp>
        <p:nvSpPr>
          <p:cNvPr id="8" name="Rectangle 7"/>
          <p:cNvSpPr/>
          <p:nvPr/>
        </p:nvSpPr>
        <p:spPr>
          <a:xfrm>
            <a:off x="2971800" y="3733800"/>
            <a:ext cx="2362200" cy="1295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PENETAPAN KARY SBG SUMBER UTK MENJARING KOMPETENSI</a:t>
            </a:r>
            <a:endParaRPr lang="en-US" dirty="0">
              <a:latin typeface="Berlin Sans FB" pitchFamily="34" charset="0"/>
            </a:endParaRPr>
          </a:p>
        </p:txBody>
      </p:sp>
      <p:sp>
        <p:nvSpPr>
          <p:cNvPr id="9" name="Oval 8"/>
          <p:cNvSpPr/>
          <p:nvPr/>
        </p:nvSpPr>
        <p:spPr>
          <a:xfrm>
            <a:off x="685800" y="3886200"/>
            <a:ext cx="1905000" cy="9525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INTERVIEW BEI</a:t>
            </a:r>
            <a:endParaRPr lang="en-US" dirty="0">
              <a:latin typeface="Berlin Sans FB" pitchFamily="34" charset="0"/>
            </a:endParaRPr>
          </a:p>
        </p:txBody>
      </p:sp>
      <p:sp>
        <p:nvSpPr>
          <p:cNvPr id="10" name="Right Arrow 9"/>
          <p:cNvSpPr/>
          <p:nvPr/>
        </p:nvSpPr>
        <p:spPr>
          <a:xfrm>
            <a:off x="2819400" y="2400300"/>
            <a:ext cx="489204" cy="242316"/>
          </a:xfrm>
          <a:prstGeom prst="rightArrow">
            <a:avLst>
              <a:gd name="adj1" fmla="val 50000"/>
              <a:gd name="adj2" fmla="val 5571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334000" y="2400300"/>
            <a:ext cx="381000" cy="24231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553200" y="3048000"/>
            <a:ext cx="4572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flipV="1">
            <a:off x="5524500" y="4267200"/>
            <a:ext cx="419100" cy="3810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2604655" y="4298373"/>
            <a:ext cx="228600" cy="19050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85800" y="5410200"/>
            <a:ext cx="1905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ANALISIS DATA</a:t>
            </a:r>
            <a:endParaRPr lang="en-US" dirty="0">
              <a:latin typeface="Berlin Sans FB" pitchFamily="34" charset="0"/>
            </a:endParaRPr>
          </a:p>
        </p:txBody>
      </p:sp>
      <p:sp>
        <p:nvSpPr>
          <p:cNvPr id="16" name="Rectangle 15"/>
          <p:cNvSpPr/>
          <p:nvPr/>
        </p:nvSpPr>
        <p:spPr>
          <a:xfrm>
            <a:off x="3200400" y="5410200"/>
            <a:ext cx="2133600" cy="990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PENETAPAN MODEL KOMPETENSI</a:t>
            </a:r>
            <a:endParaRPr lang="en-US" dirty="0">
              <a:latin typeface="Berlin Sans FB" pitchFamily="34" charset="0"/>
            </a:endParaRPr>
          </a:p>
        </p:txBody>
      </p:sp>
      <p:sp>
        <p:nvSpPr>
          <p:cNvPr id="17" name="Down Arrow 16"/>
          <p:cNvSpPr/>
          <p:nvPr/>
        </p:nvSpPr>
        <p:spPr>
          <a:xfrm>
            <a:off x="1143000" y="5029200"/>
            <a:ext cx="762000" cy="381000"/>
          </a:xfrm>
          <a:prstGeom prst="downArrow">
            <a:avLst>
              <a:gd name="adj1" fmla="val 50000"/>
              <a:gd name="adj2" fmla="val 53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743200" y="5791200"/>
            <a:ext cx="320802"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798539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14380"/>
          </a:xfrm>
        </p:spPr>
        <p:txBody>
          <a:bodyPr>
            <a:normAutofit/>
          </a:bodyPr>
          <a:lstStyle/>
          <a:p>
            <a:r>
              <a:rPr lang="id-ID" sz="3200" dirty="0" smtClean="0">
                <a:solidFill>
                  <a:srgbClr val="FF0000"/>
                </a:solidFill>
                <a:latin typeface="Berlin Sans FB" pitchFamily="34" charset="0"/>
              </a:rPr>
              <a:t>BEHAVIOUR EVIDENT INTERVIEW (BEI)</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428736"/>
            <a:ext cx="8229600" cy="4697427"/>
          </a:xfrm>
        </p:spPr>
        <p:txBody>
          <a:bodyPr>
            <a:normAutofit/>
          </a:bodyPr>
          <a:lstStyle/>
          <a:p>
            <a:pPr marL="514350" indent="-514350">
              <a:buFont typeface="+mj-lt"/>
              <a:buAutoNum type="arabicPeriod"/>
            </a:pPr>
            <a:r>
              <a:rPr lang="id-ID" sz="2800" dirty="0" smtClean="0">
                <a:latin typeface="Berlin Sans FB" pitchFamily="34" charset="0"/>
              </a:rPr>
              <a:t>Interview difokuskan utk menggali </a:t>
            </a:r>
            <a:r>
              <a:rPr lang="id-ID" sz="2800" dirty="0" smtClean="0">
                <a:solidFill>
                  <a:srgbClr val="FF0000"/>
                </a:solidFill>
                <a:latin typeface="Berlin Sans FB" pitchFamily="34" charset="0"/>
              </a:rPr>
              <a:t>“kisah-kisah”</a:t>
            </a:r>
            <a:r>
              <a:rPr lang="id-ID" sz="2800" dirty="0" smtClean="0">
                <a:latin typeface="Berlin Sans FB" pitchFamily="34" charset="0"/>
              </a:rPr>
              <a:t> </a:t>
            </a:r>
            <a:r>
              <a:rPr lang="id-ID" sz="2800" dirty="0" smtClean="0">
                <a:solidFill>
                  <a:srgbClr val="FF0000"/>
                </a:solidFill>
                <a:latin typeface="Berlin Sans FB" pitchFamily="34" charset="0"/>
              </a:rPr>
              <a:t>keberhasilan</a:t>
            </a:r>
            <a:r>
              <a:rPr lang="id-ID" sz="2800" dirty="0" smtClean="0">
                <a:latin typeface="Berlin Sans FB" pitchFamily="34" charset="0"/>
              </a:rPr>
              <a:t> orang yg diwawancara.</a:t>
            </a:r>
          </a:p>
          <a:p>
            <a:pPr marL="514350" indent="-514350">
              <a:buFont typeface="+mj-lt"/>
              <a:buAutoNum type="arabicPeriod"/>
            </a:pPr>
            <a:r>
              <a:rPr lang="id-ID" sz="2800" dirty="0" smtClean="0">
                <a:latin typeface="Berlin Sans FB" pitchFamily="34" charset="0"/>
              </a:rPr>
              <a:t>Menggali latar belakang keberhasilannya, hal-hal yg dilakukannya, perencanaannya, keahlian khusus yg dimiliki hingga bisa sukses, dll</a:t>
            </a:r>
          </a:p>
          <a:p>
            <a:pPr marL="514350" indent="-514350">
              <a:buFont typeface="+mj-lt"/>
              <a:buAutoNum type="arabicPeriod"/>
            </a:pPr>
            <a:r>
              <a:rPr lang="id-ID" sz="2800" dirty="0" smtClean="0">
                <a:latin typeface="Berlin Sans FB" pitchFamily="34" charset="0"/>
              </a:rPr>
              <a:t>Yang digali karakteristik  individu bukan kelompok</a:t>
            </a:r>
          </a:p>
          <a:p>
            <a:pPr marL="514350" indent="-514350">
              <a:buFont typeface="+mj-lt"/>
              <a:buAutoNum type="arabicPeriod"/>
            </a:pPr>
            <a:r>
              <a:rPr lang="id-ID" sz="2800" dirty="0" smtClean="0">
                <a:latin typeface="Berlin Sans FB" pitchFamily="34" charset="0"/>
              </a:rPr>
              <a:t>Yang digali </a:t>
            </a:r>
            <a:r>
              <a:rPr lang="id-ID" sz="2800" dirty="0" smtClean="0">
                <a:solidFill>
                  <a:srgbClr val="FF0000"/>
                </a:solidFill>
                <a:latin typeface="Berlin Sans FB" pitchFamily="34" charset="0"/>
              </a:rPr>
              <a:t>“saya” bukan “kita/ kami”</a:t>
            </a:r>
          </a:p>
          <a:p>
            <a:endParaRPr lang="id-ID" sz="2400" dirty="0" smtClean="0">
              <a:latin typeface="Berlin Sans FB" pitchFamily="34" charset="0"/>
            </a:endParaRPr>
          </a:p>
          <a:p>
            <a:endParaRPr lang="en-US" sz="2400" dirty="0">
              <a:latin typeface="Berlin Sans FB" pitchFamily="34" charset="0"/>
            </a:endParaRPr>
          </a:p>
        </p:txBody>
      </p:sp>
    </p:spTree>
    <p:extLst>
      <p:ext uri="{BB962C8B-B14F-4D97-AF65-F5344CB8AC3E}">
        <p14:creationId xmlns="" xmlns:p14="http://schemas.microsoft.com/office/powerpoint/2010/main" val="372985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723920"/>
          </a:xfrm>
        </p:spPr>
        <p:txBody>
          <a:bodyPr>
            <a:normAutofit/>
          </a:bodyPr>
          <a:lstStyle/>
          <a:p>
            <a:r>
              <a:rPr lang="id-ID" sz="2800" dirty="0" smtClean="0">
                <a:solidFill>
                  <a:srgbClr val="FF0000"/>
                </a:solidFill>
                <a:latin typeface="Berlin Sans FB" pitchFamily="34" charset="0"/>
              </a:rPr>
              <a:t>CONTOH MODEL KOMPETENSI &amp; LEVEL</a:t>
            </a:r>
            <a:endParaRPr lang="en-US" sz="2800" dirty="0">
              <a:solidFill>
                <a:srgbClr val="FF0000"/>
              </a:solidFill>
              <a:latin typeface="Berlin Sans FB"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92467225"/>
              </p:ext>
            </p:extLst>
          </p:nvPr>
        </p:nvGraphicFramePr>
        <p:xfrm>
          <a:off x="457200" y="1600200"/>
          <a:ext cx="8229599" cy="4328160"/>
        </p:xfrm>
        <a:graphic>
          <a:graphicData uri="http://schemas.openxmlformats.org/drawingml/2006/table">
            <a:tbl>
              <a:tblPr firstRow="1" bandRow="1">
                <a:tableStyleId>{5C22544A-7EE6-4342-B048-85BDC9FD1C3A}</a:tableStyleId>
              </a:tblPr>
              <a:tblGrid>
                <a:gridCol w="1447800"/>
                <a:gridCol w="3810000"/>
                <a:gridCol w="533400"/>
                <a:gridCol w="609600"/>
                <a:gridCol w="609600"/>
                <a:gridCol w="609600"/>
                <a:gridCol w="609599"/>
              </a:tblGrid>
              <a:tr h="370840">
                <a:tc>
                  <a:txBody>
                    <a:bodyPr/>
                    <a:lstStyle/>
                    <a:p>
                      <a:endParaRPr lang="en-US" dirty="0"/>
                    </a:p>
                  </a:txBody>
                  <a:tcPr>
                    <a:solidFill>
                      <a:srgbClr val="FF0000"/>
                    </a:solidFill>
                  </a:tcPr>
                </a:tc>
                <a:tc>
                  <a:txBody>
                    <a:bodyPr/>
                    <a:lstStyle/>
                    <a:p>
                      <a:pPr algn="ctr"/>
                      <a:r>
                        <a:rPr lang="id-ID" sz="2000" dirty="0" smtClean="0">
                          <a:latin typeface="Berlin Sans FB" pitchFamily="34" charset="0"/>
                        </a:rPr>
                        <a:t>Kompetensi</a:t>
                      </a:r>
                      <a:endParaRPr lang="en-US" sz="2000" dirty="0">
                        <a:latin typeface="Berlin Sans FB" pitchFamily="34" charset="0"/>
                      </a:endParaRPr>
                    </a:p>
                  </a:txBody>
                  <a:tcPr>
                    <a:solidFill>
                      <a:srgbClr val="FF0000"/>
                    </a:solidFill>
                  </a:tcPr>
                </a:tc>
                <a:tc>
                  <a:txBody>
                    <a:bodyPr/>
                    <a:lstStyle/>
                    <a:p>
                      <a:r>
                        <a:rPr lang="id-ID" dirty="0" smtClean="0"/>
                        <a:t>1</a:t>
                      </a:r>
                      <a:endParaRPr lang="en-US" dirty="0"/>
                    </a:p>
                  </a:txBody>
                  <a:tcPr>
                    <a:solidFill>
                      <a:srgbClr val="FF0000"/>
                    </a:solidFill>
                  </a:tcPr>
                </a:tc>
                <a:tc>
                  <a:txBody>
                    <a:bodyPr/>
                    <a:lstStyle/>
                    <a:p>
                      <a:r>
                        <a:rPr lang="id-ID" dirty="0" smtClean="0"/>
                        <a:t>2</a:t>
                      </a:r>
                      <a:endParaRPr lang="en-US" dirty="0"/>
                    </a:p>
                  </a:txBody>
                  <a:tcPr>
                    <a:solidFill>
                      <a:srgbClr val="FF0000"/>
                    </a:solidFill>
                  </a:tcPr>
                </a:tc>
                <a:tc>
                  <a:txBody>
                    <a:bodyPr/>
                    <a:lstStyle/>
                    <a:p>
                      <a:r>
                        <a:rPr lang="id-ID" dirty="0" smtClean="0"/>
                        <a:t>3</a:t>
                      </a:r>
                      <a:endParaRPr lang="en-US" dirty="0"/>
                    </a:p>
                  </a:txBody>
                  <a:tcPr>
                    <a:solidFill>
                      <a:srgbClr val="FF0000"/>
                    </a:solidFill>
                  </a:tcPr>
                </a:tc>
                <a:tc>
                  <a:txBody>
                    <a:bodyPr/>
                    <a:lstStyle/>
                    <a:p>
                      <a:r>
                        <a:rPr lang="id-ID" dirty="0" smtClean="0"/>
                        <a:t>4</a:t>
                      </a:r>
                      <a:endParaRPr lang="en-US" dirty="0"/>
                    </a:p>
                  </a:txBody>
                  <a:tcPr>
                    <a:solidFill>
                      <a:srgbClr val="FF0000"/>
                    </a:solidFill>
                  </a:tcPr>
                </a:tc>
                <a:tc>
                  <a:txBody>
                    <a:bodyPr/>
                    <a:lstStyle/>
                    <a:p>
                      <a:r>
                        <a:rPr lang="id-ID" dirty="0" smtClean="0"/>
                        <a:t>5</a:t>
                      </a:r>
                      <a:endParaRPr lang="en-US" dirty="0"/>
                    </a:p>
                  </a:txBody>
                  <a:tcPr>
                    <a:solidFill>
                      <a:srgbClr val="FF0000"/>
                    </a:solidFill>
                  </a:tcPr>
                </a:tc>
              </a:tr>
              <a:tr h="370840">
                <a:tc>
                  <a:txBody>
                    <a:bodyPr/>
                    <a:lstStyle/>
                    <a:p>
                      <a:r>
                        <a:rPr lang="id-ID" dirty="0" smtClean="0"/>
                        <a:t>Kemampuan Berpikir </a:t>
                      </a:r>
                      <a:endParaRPr lang="en-US" dirty="0"/>
                    </a:p>
                  </a:txBody>
                  <a:tcPr>
                    <a:solidFill>
                      <a:schemeClr val="accent2">
                        <a:lumMod val="20000"/>
                        <a:lumOff val="80000"/>
                      </a:schemeClr>
                    </a:solidFill>
                  </a:tcPr>
                </a:tc>
                <a:tc>
                  <a:txBody>
                    <a:bodyPr/>
                    <a:lstStyle/>
                    <a:p>
                      <a:pPr marL="342900" indent="-342900">
                        <a:buAutoNum type="arabicPeriod"/>
                      </a:pPr>
                      <a:r>
                        <a:rPr lang="id-ID" dirty="0" smtClean="0"/>
                        <a:t>Pemikiran</a:t>
                      </a:r>
                      <a:r>
                        <a:rPr lang="id-ID" baseline="0" dirty="0" smtClean="0"/>
                        <a:t> analitis</a:t>
                      </a:r>
                    </a:p>
                    <a:p>
                      <a:pPr marL="342900" indent="-342900">
                        <a:buAutoNum type="arabicPeriod"/>
                      </a:pPr>
                      <a:r>
                        <a:rPr lang="id-ID" baseline="0" dirty="0" smtClean="0"/>
                        <a:t>Berpikir Bisnis</a:t>
                      </a:r>
                    </a:p>
                    <a:p>
                      <a:pPr marL="342900" indent="-342900">
                        <a:buAutoNum type="arabicPeriod"/>
                      </a:pPr>
                      <a:r>
                        <a:rPr lang="id-ID" baseline="0" dirty="0" smtClean="0"/>
                        <a:t>Orientasi Strategis</a:t>
                      </a:r>
                      <a:endParaRPr lang="en-US" dirty="0"/>
                    </a:p>
                  </a:txBody>
                  <a:tcPr>
                    <a:solidFill>
                      <a:schemeClr val="accent2">
                        <a:lumMod val="20000"/>
                        <a:lumOff val="80000"/>
                      </a:schemeClr>
                    </a:solidFill>
                  </a:tcPr>
                </a:tc>
                <a:tc>
                  <a:txBody>
                    <a:bodyPr/>
                    <a:lstStyle/>
                    <a:p>
                      <a:endParaRPr lang="id-ID" dirty="0" smtClean="0"/>
                    </a:p>
                    <a:p>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r>
                        <a:rPr lang="id-ID" dirty="0" smtClean="0"/>
                        <a:t>X</a:t>
                      </a:r>
                      <a:endParaRPr lang="en-US" dirty="0"/>
                    </a:p>
                  </a:txBody>
                  <a:tcPr>
                    <a:solidFill>
                      <a:schemeClr val="accent2">
                        <a:lumMod val="20000"/>
                        <a:lumOff val="80000"/>
                      </a:schemeClr>
                    </a:solidFill>
                  </a:tcPr>
                </a:tc>
                <a:tc>
                  <a:txBody>
                    <a:bodyPr/>
                    <a:lstStyle/>
                    <a:p>
                      <a:endParaRPr lang="id-ID" dirty="0" smtClean="0"/>
                    </a:p>
                    <a:p>
                      <a:r>
                        <a:rPr lang="id-ID" dirty="0" smtClean="0"/>
                        <a:t>X</a:t>
                      </a:r>
                    </a:p>
                    <a:p>
                      <a:r>
                        <a:rPr lang="id-ID" dirty="0" smtClean="0"/>
                        <a:t>X</a:t>
                      </a:r>
                      <a:endParaRPr lang="en-US" dirty="0"/>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tr>
              <a:tr h="370840">
                <a:tc>
                  <a:txBody>
                    <a:bodyPr/>
                    <a:lstStyle/>
                    <a:p>
                      <a:r>
                        <a:rPr lang="id-ID" dirty="0" smtClean="0"/>
                        <a:t>Pengelolaan Tugas</a:t>
                      </a:r>
                      <a:endParaRPr lang="en-US" dirty="0"/>
                    </a:p>
                  </a:txBody>
                  <a:tcPr>
                    <a:solidFill>
                      <a:schemeClr val="accent2">
                        <a:lumMod val="20000"/>
                        <a:lumOff val="80000"/>
                      </a:schemeClr>
                    </a:solidFill>
                  </a:tcPr>
                </a:tc>
                <a:tc>
                  <a:txBody>
                    <a:bodyPr/>
                    <a:lstStyle/>
                    <a:p>
                      <a:pPr marL="342900" indent="-342900">
                        <a:buAutoNum type="arabicPeriod"/>
                      </a:pPr>
                      <a:r>
                        <a:rPr lang="id-ID" dirty="0" smtClean="0"/>
                        <a:t>Inisiatif</a:t>
                      </a:r>
                    </a:p>
                    <a:p>
                      <a:pPr marL="342900" indent="-342900">
                        <a:buAutoNum type="arabicPeriod"/>
                      </a:pPr>
                      <a:r>
                        <a:rPr lang="id-ID" dirty="0" smtClean="0"/>
                        <a:t>Kontrol</a:t>
                      </a:r>
                    </a:p>
                    <a:p>
                      <a:pPr marL="342900" indent="-342900">
                        <a:buAutoNum type="arabicPeriod"/>
                      </a:pPr>
                      <a:r>
                        <a:rPr lang="id-ID" dirty="0" smtClean="0"/>
                        <a:t>Judgment</a:t>
                      </a:r>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id-ID" dirty="0" smtClean="0"/>
                    </a:p>
                    <a:p>
                      <a:endParaRPr lang="id-ID" dirty="0" smtClean="0"/>
                    </a:p>
                    <a:p>
                      <a:r>
                        <a:rPr lang="id-ID" dirty="0" smtClean="0"/>
                        <a:t>X</a:t>
                      </a:r>
                      <a:endParaRPr lang="en-US" dirty="0"/>
                    </a:p>
                  </a:txBody>
                  <a:tcPr>
                    <a:solidFill>
                      <a:schemeClr val="accent2">
                        <a:lumMod val="20000"/>
                        <a:lumOff val="80000"/>
                      </a:schemeClr>
                    </a:solidFill>
                  </a:tcPr>
                </a:tc>
                <a:tc>
                  <a:txBody>
                    <a:bodyPr/>
                    <a:lstStyle/>
                    <a:p>
                      <a:r>
                        <a:rPr lang="id-ID" dirty="0" smtClean="0"/>
                        <a:t>X</a:t>
                      </a:r>
                    </a:p>
                    <a:p>
                      <a:r>
                        <a:rPr lang="id-ID" dirty="0" smtClean="0"/>
                        <a:t>X</a:t>
                      </a:r>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tr>
              <a:tr h="370840">
                <a:tc>
                  <a:txBody>
                    <a:bodyPr/>
                    <a:lstStyle/>
                    <a:p>
                      <a:r>
                        <a:rPr lang="id-ID" dirty="0" smtClean="0"/>
                        <a:t>Pengelolaan SDM</a:t>
                      </a:r>
                      <a:endParaRPr lang="en-US" dirty="0"/>
                    </a:p>
                  </a:txBody>
                  <a:tcPr>
                    <a:solidFill>
                      <a:schemeClr val="accent2">
                        <a:lumMod val="20000"/>
                        <a:lumOff val="80000"/>
                      </a:schemeClr>
                    </a:solidFill>
                  </a:tcPr>
                </a:tc>
                <a:tc>
                  <a:txBody>
                    <a:bodyPr/>
                    <a:lstStyle/>
                    <a:p>
                      <a:pPr marL="342900" indent="-342900">
                        <a:buAutoNum type="arabicPeriod"/>
                      </a:pPr>
                      <a:r>
                        <a:rPr lang="id-ID" dirty="0" smtClean="0"/>
                        <a:t>Membina Hubungan</a:t>
                      </a:r>
                    </a:p>
                    <a:p>
                      <a:pPr marL="342900" indent="-342900">
                        <a:buAutoNum type="arabicPeriod"/>
                      </a:pPr>
                      <a:r>
                        <a:rPr lang="id-ID" dirty="0" smtClean="0"/>
                        <a:t>Mengembangan orang lain</a:t>
                      </a:r>
                    </a:p>
                    <a:p>
                      <a:pPr marL="342900" indent="-342900">
                        <a:buAutoNum type="arabicPeriod"/>
                      </a:pPr>
                      <a:r>
                        <a:rPr lang="id-ID" dirty="0" smtClean="0"/>
                        <a:t>Kepemimpinan Perusahaan</a:t>
                      </a:r>
                      <a:endParaRPr lang="en-US" dirty="0"/>
                    </a:p>
                  </a:txBody>
                  <a:tcPr>
                    <a:solidFill>
                      <a:schemeClr val="accent2">
                        <a:lumMod val="20000"/>
                        <a:lumOff val="80000"/>
                      </a:schemeClr>
                    </a:solidFill>
                  </a:tcPr>
                </a:tc>
                <a:tc>
                  <a:txBody>
                    <a:bodyPr/>
                    <a:lstStyle/>
                    <a:p>
                      <a:endParaRPr lang="id-ID" dirty="0" smtClean="0"/>
                    </a:p>
                    <a:p>
                      <a:r>
                        <a:rPr lang="id-ID" dirty="0" smtClean="0"/>
                        <a:t>X</a:t>
                      </a:r>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id-ID" dirty="0" smtClean="0"/>
                    </a:p>
                    <a:p>
                      <a:endParaRPr lang="id-ID" dirty="0" smtClean="0"/>
                    </a:p>
                    <a:p>
                      <a:r>
                        <a:rPr lang="id-ID" dirty="0" smtClean="0"/>
                        <a:t>X</a:t>
                      </a:r>
                      <a:endParaRPr lang="en-US" dirty="0"/>
                    </a:p>
                  </a:txBody>
                  <a:tcPr>
                    <a:solidFill>
                      <a:schemeClr val="accent2">
                        <a:lumMod val="20000"/>
                        <a:lumOff val="80000"/>
                      </a:schemeClr>
                    </a:solidFill>
                  </a:tcPr>
                </a:tc>
                <a:tc>
                  <a:txBody>
                    <a:bodyPr/>
                    <a:lstStyle/>
                    <a:p>
                      <a:r>
                        <a:rPr lang="id-ID" dirty="0" smtClean="0"/>
                        <a:t>X</a:t>
                      </a:r>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r>
              <a:tr h="370840">
                <a:tc>
                  <a:txBody>
                    <a:bodyPr/>
                    <a:lstStyle/>
                    <a:p>
                      <a:r>
                        <a:rPr lang="id-ID" dirty="0" smtClean="0"/>
                        <a:t>Pengelolaan Diri</a:t>
                      </a:r>
                      <a:endParaRPr lang="en-US" dirty="0"/>
                    </a:p>
                  </a:txBody>
                  <a:tcPr>
                    <a:solidFill>
                      <a:schemeClr val="accent2">
                        <a:lumMod val="20000"/>
                        <a:lumOff val="80000"/>
                      </a:schemeClr>
                    </a:solidFill>
                  </a:tcPr>
                </a:tc>
                <a:tc>
                  <a:txBody>
                    <a:bodyPr/>
                    <a:lstStyle/>
                    <a:p>
                      <a:pPr marL="342900" indent="-342900">
                        <a:buAutoNum type="arabicPeriod"/>
                      </a:pPr>
                      <a:r>
                        <a:rPr lang="id-ID" dirty="0" smtClean="0"/>
                        <a:t>Integritas</a:t>
                      </a:r>
                    </a:p>
                    <a:p>
                      <a:pPr marL="342900" indent="-342900">
                        <a:buAutoNum type="arabicPeriod"/>
                      </a:pPr>
                      <a:r>
                        <a:rPr lang="id-ID" dirty="0" smtClean="0"/>
                        <a:t>Percaya Diri</a:t>
                      </a:r>
                    </a:p>
                    <a:p>
                      <a:pPr marL="342900" indent="-342900">
                        <a:buAutoNum type="arabicPeriod"/>
                      </a:pPr>
                      <a:r>
                        <a:rPr lang="id-ID" dirty="0" smtClean="0"/>
                        <a:t>Kerjasama</a:t>
                      </a:r>
                    </a:p>
                    <a:p>
                      <a:pPr marL="342900" indent="-342900">
                        <a:buAutoNum type="arabicPeriod"/>
                      </a:pPr>
                      <a:r>
                        <a:rPr lang="id-ID" dirty="0" smtClean="0"/>
                        <a:t>Motivasi Berprestasi</a:t>
                      </a:r>
                      <a:endParaRPr lang="en-US" dirty="0"/>
                    </a:p>
                  </a:txBody>
                  <a:tcPr>
                    <a:solidFill>
                      <a:schemeClr val="accent2">
                        <a:lumMod val="20000"/>
                        <a:lumOff val="80000"/>
                      </a:schemeClr>
                    </a:solidFill>
                  </a:tcPr>
                </a:tc>
                <a:tc>
                  <a:txBody>
                    <a:bodyPr/>
                    <a:lstStyle/>
                    <a:p>
                      <a:endParaRPr lang="id-ID" dirty="0" smtClean="0"/>
                    </a:p>
                    <a:p>
                      <a:endParaRPr lang="id-ID" dirty="0" smtClean="0"/>
                    </a:p>
                    <a:p>
                      <a:endParaRPr lang="id-ID" dirty="0" smtClean="0"/>
                    </a:p>
                    <a:p>
                      <a:endParaRPr lang="en-US" dirty="0"/>
                    </a:p>
                  </a:txBody>
                  <a:tcPr>
                    <a:solidFill>
                      <a:schemeClr val="accent2">
                        <a:lumMod val="20000"/>
                        <a:lumOff val="80000"/>
                      </a:schemeClr>
                    </a:solidFill>
                  </a:tcPr>
                </a:tc>
                <a:tc>
                  <a:txBody>
                    <a:bodyPr/>
                    <a:lstStyle/>
                    <a:p>
                      <a:endParaRPr lang="id-ID" dirty="0" smtClean="0"/>
                    </a:p>
                    <a:p>
                      <a:endParaRPr lang="id-ID" dirty="0" smtClean="0"/>
                    </a:p>
                    <a:p>
                      <a:endParaRPr lang="id-ID" dirty="0" smtClean="0"/>
                    </a:p>
                    <a:p>
                      <a:r>
                        <a:rPr lang="id-ID" dirty="0" smtClean="0"/>
                        <a:t>X</a:t>
                      </a:r>
                      <a:endParaRPr lang="en-US" dirty="0"/>
                    </a:p>
                  </a:txBody>
                  <a:tcPr>
                    <a:solidFill>
                      <a:schemeClr val="accent2">
                        <a:lumMod val="20000"/>
                        <a:lumOff val="80000"/>
                      </a:schemeClr>
                    </a:solidFill>
                  </a:tcPr>
                </a:tc>
                <a:tc>
                  <a:txBody>
                    <a:bodyPr/>
                    <a:lstStyle/>
                    <a:p>
                      <a:r>
                        <a:rPr lang="id-ID" dirty="0" smtClean="0"/>
                        <a:t>X</a:t>
                      </a:r>
                    </a:p>
                    <a:p>
                      <a:r>
                        <a:rPr lang="id-ID" dirty="0" smtClean="0"/>
                        <a:t>X</a:t>
                      </a:r>
                    </a:p>
                    <a:p>
                      <a:r>
                        <a:rPr lang="id-ID" dirty="0" smtClean="0"/>
                        <a:t>X</a:t>
                      </a:r>
                      <a:endParaRPr lang="en-US" dirty="0"/>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tr>
            </a:tbl>
          </a:graphicData>
        </a:graphic>
      </p:graphicFrame>
    </p:spTree>
    <p:extLst>
      <p:ext uri="{BB962C8B-B14F-4D97-AF65-F5344CB8AC3E}">
        <p14:creationId xmlns="" xmlns:p14="http://schemas.microsoft.com/office/powerpoint/2010/main" val="373495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solidFill>
                  <a:srgbClr val="FF0000"/>
                </a:solidFill>
                <a:latin typeface="Berlin Sans FB Demi" pitchFamily="34" charset="0"/>
                <a:cs typeface="Arial" charset="0"/>
              </a:rPr>
              <a:t>KEMAMPUAN AKHIR YANG DIHARAPKAN</a:t>
            </a:r>
          </a:p>
        </p:txBody>
      </p:sp>
      <p:sp>
        <p:nvSpPr>
          <p:cNvPr id="6148" name="Content Placeholder 5"/>
          <p:cNvSpPr>
            <a:spLocks noGrp="1"/>
          </p:cNvSpPr>
          <p:nvPr>
            <p:ph idx="1"/>
          </p:nvPr>
        </p:nvSpPr>
        <p:spPr>
          <a:xfrm>
            <a:off x="762000" y="1524000"/>
            <a:ext cx="7924800" cy="4602163"/>
          </a:xfrm>
        </p:spPr>
        <p:txBody>
          <a:bodyPr/>
          <a:lstStyle/>
          <a:p>
            <a:pPr marL="0" indent="0">
              <a:buFontTx/>
              <a:buNone/>
              <a:defRPr/>
            </a:pPr>
            <a:r>
              <a:rPr lang="id-ID" sz="2400" dirty="0" smtClean="0">
                <a:latin typeface="Berlin Sans FB Demi" pitchFamily="34" charset="0"/>
              </a:rPr>
              <a:t>Mahasiswa mampu :</a:t>
            </a:r>
          </a:p>
          <a:p>
            <a:pPr marL="0" indent="0">
              <a:buFontTx/>
              <a:buAutoNum type="arabicPeriod"/>
              <a:defRPr/>
            </a:pPr>
            <a:r>
              <a:rPr lang="id-ID" sz="2400" dirty="0">
                <a:latin typeface="Berlin Sans FB Demi" pitchFamily="34" charset="0"/>
              </a:rPr>
              <a:t> </a:t>
            </a:r>
            <a:r>
              <a:rPr lang="id-ID" sz="2400" dirty="0" smtClean="0">
                <a:latin typeface="Berlin Sans FB Demi" pitchFamily="34" charset="0"/>
              </a:rPr>
              <a:t>Memahami pengertian Assesment Center</a:t>
            </a:r>
          </a:p>
          <a:p>
            <a:pPr marL="0" indent="0">
              <a:buFontTx/>
              <a:buAutoNum type="arabicPeriod"/>
              <a:defRPr/>
            </a:pPr>
            <a:r>
              <a:rPr lang="id-ID" sz="2400" dirty="0" smtClean="0">
                <a:latin typeface="Berlin Sans FB Demi" pitchFamily="34" charset="0"/>
              </a:rPr>
              <a:t>Memahami Kompetensi &amp;  Karakterisnya </a:t>
            </a:r>
          </a:p>
          <a:p>
            <a:pPr marL="0" indent="0">
              <a:buFontTx/>
              <a:buAutoNum type="arabicPeriod"/>
              <a:defRPr/>
            </a:pPr>
            <a:r>
              <a:rPr lang="id-ID" sz="2400" dirty="0" smtClean="0">
                <a:latin typeface="Berlin Sans FB Demi" pitchFamily="34" charset="0"/>
              </a:rPr>
              <a:t>Memahami prosedur penetapan model kompetensi</a:t>
            </a:r>
          </a:p>
          <a:p>
            <a:pPr marL="0" indent="0">
              <a:buFontTx/>
              <a:buAutoNum type="arabicPeriod"/>
              <a:defRPr/>
            </a:pPr>
            <a:r>
              <a:rPr lang="id-ID" sz="2400" dirty="0" smtClean="0">
                <a:latin typeface="Berlin Sans FB Demi" pitchFamily="34" charset="0"/>
              </a:rPr>
              <a:t>Memahami metode pengumpulan data assesment</a:t>
            </a:r>
          </a:p>
          <a:p>
            <a:pPr marL="0" indent="0">
              <a:buFontTx/>
              <a:buAutoNum type="arabicPeriod"/>
              <a:defRPr/>
            </a:pPr>
            <a:r>
              <a:rPr lang="id-ID" sz="2400" dirty="0" smtClean="0">
                <a:latin typeface="Berlin Sans FB Demi" pitchFamily="34" charset="0"/>
              </a:rPr>
              <a:t>Menyusun deskripsi indikator kompetensi yang sederhana</a:t>
            </a:r>
          </a:p>
          <a:p>
            <a:pPr>
              <a:defRPr/>
            </a:pPr>
            <a:endParaRPr lang="id-ID" sz="2200" dirty="0" smtClean="0">
              <a:cs typeface="Arial" charset="0"/>
            </a:endParaRPr>
          </a:p>
        </p:txBody>
      </p:sp>
    </p:spTree>
    <p:extLst>
      <p:ext uri="{BB962C8B-B14F-4D97-AF65-F5344CB8AC3E}">
        <p14:creationId xmlns="" xmlns:p14="http://schemas.microsoft.com/office/powerpoint/2010/main" val="1762836408"/>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785818"/>
          </a:xfrm>
        </p:spPr>
        <p:txBody>
          <a:bodyPr>
            <a:normAutofit/>
          </a:bodyPr>
          <a:lstStyle/>
          <a:p>
            <a:r>
              <a:rPr lang="id-ID" sz="2800" dirty="0" smtClean="0">
                <a:solidFill>
                  <a:srgbClr val="FF0000"/>
                </a:solidFill>
                <a:latin typeface="Berlin Sans FB" pitchFamily="34" charset="0"/>
              </a:rPr>
              <a:t>PROSEDUR PELAKSANAAN ASSESMENT CENTER</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p:txBody>
          <a:bodyPr>
            <a:normAutofit/>
          </a:bodyPr>
          <a:lstStyle/>
          <a:p>
            <a:pPr marL="0" indent="0">
              <a:buNone/>
            </a:pPr>
            <a:r>
              <a:rPr lang="id-ID" sz="2400" dirty="0" smtClean="0">
                <a:latin typeface="Berlin Sans FB" pitchFamily="34" charset="0"/>
              </a:rPr>
              <a:t>1.   </a:t>
            </a:r>
            <a:r>
              <a:rPr lang="id-ID" sz="2400" dirty="0" smtClean="0">
                <a:solidFill>
                  <a:srgbClr val="FF0000"/>
                </a:solidFill>
                <a:latin typeface="Berlin Sans FB" pitchFamily="34" charset="0"/>
              </a:rPr>
              <a:t>Penetapan Model Kompetensi</a:t>
            </a:r>
          </a:p>
          <a:p>
            <a:pPr marL="400050" lvl="1" indent="0">
              <a:buNone/>
            </a:pPr>
            <a:r>
              <a:rPr lang="id-ID" sz="2400" dirty="0" smtClean="0">
                <a:latin typeface="Berlin Sans FB" pitchFamily="34" charset="0"/>
              </a:rPr>
              <a:t>Melibatkan interviewer, Kary yg terpilih sbg informan &amp; pengambil keputusan</a:t>
            </a:r>
          </a:p>
          <a:p>
            <a:pPr marL="0" indent="0">
              <a:buNone/>
            </a:pPr>
            <a:r>
              <a:rPr lang="id-ID" sz="2400" dirty="0" smtClean="0">
                <a:latin typeface="Berlin Sans FB" pitchFamily="34" charset="0"/>
              </a:rPr>
              <a:t>2.  </a:t>
            </a:r>
            <a:r>
              <a:rPr lang="id-ID" sz="2400" dirty="0" smtClean="0">
                <a:solidFill>
                  <a:srgbClr val="FF0000"/>
                </a:solidFill>
                <a:latin typeface="Berlin Sans FB" pitchFamily="34" charset="0"/>
              </a:rPr>
              <a:t>Penyusunan &amp; Pengembangan Alat Pengukuran</a:t>
            </a:r>
          </a:p>
          <a:p>
            <a:pPr marL="400050" lvl="1" indent="0">
              <a:buNone/>
            </a:pPr>
            <a:r>
              <a:rPr lang="id-ID" sz="2400" dirty="0" smtClean="0">
                <a:latin typeface="Berlin Sans FB" pitchFamily="34" charset="0"/>
              </a:rPr>
              <a:t>Setiap kompetensi akan diukur dengan metode apa (interview, diskusi kelompok, in-basket, psikometri)</a:t>
            </a:r>
          </a:p>
          <a:p>
            <a:pPr marL="0" indent="0">
              <a:buNone/>
            </a:pPr>
            <a:r>
              <a:rPr lang="id-ID" sz="2400" dirty="0" smtClean="0">
                <a:latin typeface="Berlin Sans FB" pitchFamily="34" charset="0"/>
              </a:rPr>
              <a:t>3.  </a:t>
            </a:r>
            <a:r>
              <a:rPr lang="id-ID" sz="2400" dirty="0" smtClean="0">
                <a:solidFill>
                  <a:srgbClr val="FF0000"/>
                </a:solidFill>
                <a:latin typeface="Berlin Sans FB" pitchFamily="34" charset="0"/>
              </a:rPr>
              <a:t>Pengambilan Data</a:t>
            </a:r>
          </a:p>
          <a:p>
            <a:pPr marL="400050" lvl="1" indent="0">
              <a:buNone/>
            </a:pPr>
            <a:r>
              <a:rPr lang="id-ID" sz="2400" dirty="0" smtClean="0">
                <a:latin typeface="Berlin Sans FB" pitchFamily="34" charset="0"/>
              </a:rPr>
              <a:t>Biasanya penilaian akan melibatkan beberapa kegiatan misal : diskusi, psikotes, interview, simulasi utk mengungkapkan kompetensi peserta</a:t>
            </a:r>
            <a:endParaRPr lang="en-US" sz="2400" dirty="0">
              <a:latin typeface="Berlin Sans FB" pitchFamily="34" charset="0"/>
            </a:endParaRPr>
          </a:p>
        </p:txBody>
      </p:sp>
    </p:spTree>
    <p:extLst>
      <p:ext uri="{BB962C8B-B14F-4D97-AF65-F5344CB8AC3E}">
        <p14:creationId xmlns="" xmlns:p14="http://schemas.microsoft.com/office/powerpoint/2010/main" val="3758897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l"/>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143000"/>
            <a:ext cx="8229600" cy="5334000"/>
          </a:xfrm>
        </p:spPr>
        <p:txBody>
          <a:bodyPr>
            <a:normAutofit/>
          </a:bodyPr>
          <a:lstStyle/>
          <a:p>
            <a:pPr marL="0" indent="0">
              <a:buNone/>
            </a:pPr>
            <a:r>
              <a:rPr lang="id-ID" sz="2400" dirty="0">
                <a:latin typeface="Berlin Sans FB" pitchFamily="34" charset="0"/>
              </a:rPr>
              <a:t>4</a:t>
            </a:r>
            <a:r>
              <a:rPr lang="id-ID" sz="2400" dirty="0" smtClean="0">
                <a:latin typeface="Berlin Sans FB" pitchFamily="34" charset="0"/>
              </a:rPr>
              <a:t>.</a:t>
            </a:r>
            <a:r>
              <a:rPr lang="id-ID" sz="2400" dirty="0" smtClean="0">
                <a:solidFill>
                  <a:srgbClr val="FF0000"/>
                </a:solidFill>
                <a:latin typeface="Berlin Sans FB" pitchFamily="34" charset="0"/>
              </a:rPr>
              <a:t>  Tahap Pengolahan &amp; Analisis Data</a:t>
            </a:r>
          </a:p>
          <a:p>
            <a:pPr marL="400050" lvl="1" indent="0">
              <a:buNone/>
            </a:pPr>
            <a:r>
              <a:rPr lang="id-ID" sz="2400" dirty="0" smtClean="0">
                <a:latin typeface="Berlin Sans FB" pitchFamily="34" charset="0"/>
              </a:rPr>
              <a:t>Hasil yg diperoleh dari setiap karyawan diolah &amp; dianalisis oleh penilai. Semakin banyak penilai akan semakin tajam analisisnya</a:t>
            </a:r>
          </a:p>
          <a:p>
            <a:pPr marL="0" indent="0">
              <a:buNone/>
            </a:pPr>
            <a:r>
              <a:rPr lang="id-ID" sz="2400" dirty="0" smtClean="0">
                <a:latin typeface="Berlin Sans FB" pitchFamily="34" charset="0"/>
              </a:rPr>
              <a:t>5. </a:t>
            </a:r>
            <a:r>
              <a:rPr lang="id-ID" sz="2400" dirty="0" smtClean="0">
                <a:solidFill>
                  <a:srgbClr val="FF0000"/>
                </a:solidFill>
                <a:latin typeface="Berlin Sans FB" pitchFamily="34" charset="0"/>
              </a:rPr>
              <a:t> Tahap Integrasi</a:t>
            </a:r>
          </a:p>
          <a:p>
            <a:pPr marL="400050" lvl="1" indent="0">
              <a:buNone/>
            </a:pPr>
            <a:r>
              <a:rPr lang="id-ID" sz="2400" dirty="0" smtClean="0">
                <a:latin typeface="Berlin Sans FB" pitchFamily="34" charset="0"/>
              </a:rPr>
              <a:t>Hasil penilaian dari setiap penilai didiskusikan bersama dgn penilai lainnya untuk mendapat masukan dg tujuan mempertajam hasil analisis &amp; mengurangi kesalahan</a:t>
            </a:r>
          </a:p>
          <a:p>
            <a:pPr marL="0" indent="0">
              <a:buNone/>
            </a:pPr>
            <a:r>
              <a:rPr lang="id-ID" sz="2400" dirty="0" smtClean="0">
                <a:latin typeface="Berlin Sans FB" pitchFamily="34" charset="0"/>
              </a:rPr>
              <a:t>6.  </a:t>
            </a:r>
            <a:r>
              <a:rPr lang="id-ID" sz="2400" dirty="0" smtClean="0">
                <a:solidFill>
                  <a:srgbClr val="FF0000"/>
                </a:solidFill>
                <a:latin typeface="Berlin Sans FB" pitchFamily="34" charset="0"/>
              </a:rPr>
              <a:t>Tahap Pembuatan Laporan</a:t>
            </a:r>
          </a:p>
          <a:p>
            <a:pPr marL="400050" lvl="1" indent="0">
              <a:buNone/>
            </a:pPr>
            <a:r>
              <a:rPr lang="id-ID" sz="2400" dirty="0" smtClean="0">
                <a:latin typeface="Berlin Sans FB" pitchFamily="34" charset="0"/>
              </a:rPr>
              <a:t>Pembuatan laporan yg berisikan gambaran kompetensi kary yg dinilai dan sejauh mana kompetensi itu seuai utk tuntutan jabatan saat ini &amp; masa y.a.d</a:t>
            </a:r>
            <a:endParaRPr lang="en-US" sz="2400" dirty="0">
              <a:latin typeface="Berlin Sans FB" pitchFamily="34" charset="0"/>
            </a:endParaRPr>
          </a:p>
        </p:txBody>
      </p:sp>
    </p:spTree>
    <p:extLst>
      <p:ext uri="{BB962C8B-B14F-4D97-AF65-F5344CB8AC3E}">
        <p14:creationId xmlns="" xmlns:p14="http://schemas.microsoft.com/office/powerpoint/2010/main" val="278187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id-ID" sz="3200" dirty="0" smtClean="0">
                <a:solidFill>
                  <a:srgbClr val="FF0000"/>
                </a:solidFill>
                <a:latin typeface="Berlin Sans FB" pitchFamily="34" charset="0"/>
              </a:rPr>
              <a:t>METODE DALAM ASSESMENT CENTER</a:t>
            </a:r>
            <a:r>
              <a:rPr lang="id-ID" sz="3200" dirty="0" smtClean="0">
                <a:latin typeface="Berlin Sans FB" pitchFamily="34" charset="0"/>
              </a:rPr>
              <a:t> </a:t>
            </a:r>
            <a:endParaRPr lang="en-US" sz="3200" dirty="0">
              <a:latin typeface="Berlin Sans FB" pitchFamily="34" charset="0"/>
            </a:endParaRPr>
          </a:p>
        </p:txBody>
      </p:sp>
      <p:sp>
        <p:nvSpPr>
          <p:cNvPr id="3" name="Content Placeholder 2"/>
          <p:cNvSpPr>
            <a:spLocks noGrp="1"/>
          </p:cNvSpPr>
          <p:nvPr>
            <p:ph idx="1"/>
          </p:nvPr>
        </p:nvSpPr>
        <p:spPr>
          <a:xfrm>
            <a:off x="457200" y="1219200"/>
            <a:ext cx="8229600" cy="5334000"/>
          </a:xfrm>
        </p:spPr>
        <p:txBody>
          <a:bodyPr>
            <a:normAutofit fontScale="92500"/>
          </a:bodyPr>
          <a:lstStyle/>
          <a:p>
            <a:pPr marL="400050" lvl="1" indent="0">
              <a:buNone/>
            </a:pPr>
            <a:r>
              <a:rPr lang="id-ID" sz="2400" dirty="0" smtClean="0">
                <a:latin typeface="Berlin Sans FB" pitchFamily="34" charset="0"/>
              </a:rPr>
              <a:t>Metode assesment center umumnya merupakan simulasi dari situasi kerja yg mungkin akan dihadapi sso di dunia kerjanya. Metode yg digunakan di Indonesia antara lain</a:t>
            </a:r>
          </a:p>
          <a:p>
            <a:pPr marL="0" indent="0">
              <a:buNone/>
            </a:pPr>
            <a:r>
              <a:rPr lang="id-ID" sz="2400" dirty="0" smtClean="0">
                <a:solidFill>
                  <a:srgbClr val="FF0000"/>
                </a:solidFill>
                <a:latin typeface="Berlin Sans FB" pitchFamily="34" charset="0"/>
              </a:rPr>
              <a:t>1.    </a:t>
            </a:r>
            <a:r>
              <a:rPr lang="id-ID" sz="2600" b="1" dirty="0" smtClean="0">
                <a:solidFill>
                  <a:srgbClr val="FF0000"/>
                </a:solidFill>
                <a:latin typeface="Berlin Sans FB" pitchFamily="34" charset="0"/>
              </a:rPr>
              <a:t>In – Basket (In-Tray)</a:t>
            </a:r>
          </a:p>
          <a:p>
            <a:r>
              <a:rPr lang="id-ID" sz="2400" dirty="0" smtClean="0">
                <a:latin typeface="Berlin Sans FB" pitchFamily="34" charset="0"/>
              </a:rPr>
              <a:t>Pada simulasi ini peserta </a:t>
            </a:r>
            <a:r>
              <a:rPr lang="id-ID" sz="2400" dirty="0" smtClean="0">
                <a:solidFill>
                  <a:srgbClr val="FF0000"/>
                </a:solidFill>
                <a:latin typeface="Berlin Sans FB" pitchFamily="34" charset="0"/>
              </a:rPr>
              <a:t>bertindak sbg pimpinan</a:t>
            </a:r>
            <a:r>
              <a:rPr lang="id-ID" sz="2400" dirty="0" smtClean="0">
                <a:latin typeface="Berlin Sans FB" pitchFamily="34" charset="0"/>
              </a:rPr>
              <a:t>/manager perusahaan yg harus segera membuat keputusan utk setiap berkas atau keadaan yg mendesak.</a:t>
            </a:r>
          </a:p>
          <a:p>
            <a:r>
              <a:rPr lang="id-ID" sz="2400" dirty="0" smtClean="0">
                <a:latin typeface="Berlin Sans FB" pitchFamily="34" charset="0"/>
              </a:rPr>
              <a:t>Berkas yg harus diselesaikan berkisar </a:t>
            </a:r>
            <a:r>
              <a:rPr lang="id-ID" sz="2400" dirty="0" smtClean="0">
                <a:solidFill>
                  <a:srgbClr val="FF0000"/>
                </a:solidFill>
                <a:latin typeface="Berlin Sans FB" pitchFamily="34" charset="0"/>
              </a:rPr>
              <a:t>10 – 40 masalah</a:t>
            </a:r>
          </a:p>
          <a:p>
            <a:r>
              <a:rPr lang="id-ID" sz="2400" dirty="0" smtClean="0">
                <a:latin typeface="Berlin Sans FB" pitchFamily="34" charset="0"/>
              </a:rPr>
              <a:t>Peserta diminta </a:t>
            </a:r>
            <a:r>
              <a:rPr lang="id-ID" sz="2400" dirty="0" smtClean="0">
                <a:solidFill>
                  <a:srgbClr val="FF0000"/>
                </a:solidFill>
                <a:latin typeface="Berlin Sans FB" pitchFamily="34" charset="0"/>
              </a:rPr>
              <a:t>memberi tanggapan tertuli</a:t>
            </a:r>
            <a:r>
              <a:rPr lang="id-ID" sz="2400" dirty="0" smtClean="0">
                <a:latin typeface="Berlin Sans FB" pitchFamily="34" charset="0"/>
              </a:rPr>
              <a:t>s, menentukan prioritas tindakan, mendelegasikan, memberi saran hingga memutuskan</a:t>
            </a:r>
          </a:p>
          <a:p>
            <a:r>
              <a:rPr lang="id-ID" sz="2400" dirty="0" smtClean="0">
                <a:latin typeface="Berlin Sans FB" pitchFamily="34" charset="0"/>
              </a:rPr>
              <a:t>Simulasi ini digunakan utk </a:t>
            </a:r>
            <a:r>
              <a:rPr lang="id-ID" sz="2400" dirty="0" smtClean="0">
                <a:solidFill>
                  <a:srgbClr val="FF0000"/>
                </a:solidFill>
                <a:latin typeface="Berlin Sans FB" pitchFamily="34" charset="0"/>
              </a:rPr>
              <a:t>menilai ketrampilan perencanaan</a:t>
            </a:r>
            <a:r>
              <a:rPr lang="id-ID" sz="2400" dirty="0" smtClean="0">
                <a:latin typeface="Berlin Sans FB" pitchFamily="34" charset="0"/>
              </a:rPr>
              <a:t>, pengorganisasian, penetapan prioritas, pengambilan keputusan, pemecahan masalah &amp; komunikasi tertulis</a:t>
            </a:r>
          </a:p>
          <a:p>
            <a:endParaRPr lang="id-ID" sz="2400" dirty="0" smtClean="0">
              <a:latin typeface="Berlin Sans FB" pitchFamily="34" charset="0"/>
            </a:endParaRPr>
          </a:p>
          <a:p>
            <a:endParaRPr lang="en-US" sz="2400" dirty="0">
              <a:latin typeface="Berlin Sans FB" pitchFamily="34" charset="0"/>
            </a:endParaRPr>
          </a:p>
        </p:txBody>
      </p:sp>
    </p:spTree>
    <p:extLst>
      <p:ext uri="{BB962C8B-B14F-4D97-AF65-F5344CB8AC3E}">
        <p14:creationId xmlns="" xmlns:p14="http://schemas.microsoft.com/office/powerpoint/2010/main" val="3081810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id-ID" sz="2400" dirty="0" smtClean="0">
                <a:solidFill>
                  <a:srgbClr val="FF0000"/>
                </a:solidFill>
                <a:latin typeface="Berlin Sans FB" pitchFamily="34" charset="0"/>
              </a:rPr>
              <a:t>2. </a:t>
            </a:r>
            <a:r>
              <a:rPr lang="id-ID" sz="2400" b="1" dirty="0" smtClean="0">
                <a:solidFill>
                  <a:srgbClr val="FF0000"/>
                </a:solidFill>
                <a:latin typeface="Berlin Sans FB" pitchFamily="34" charset="0"/>
              </a:rPr>
              <a:t> Problem Analisis</a:t>
            </a:r>
          </a:p>
          <a:p>
            <a:r>
              <a:rPr lang="id-ID" sz="2400" dirty="0" smtClean="0">
                <a:latin typeface="Berlin Sans FB" pitchFamily="34" charset="0"/>
              </a:rPr>
              <a:t>Merup </a:t>
            </a:r>
            <a:r>
              <a:rPr lang="id-ID" sz="2400" dirty="0" smtClean="0">
                <a:solidFill>
                  <a:srgbClr val="FF0000"/>
                </a:solidFill>
                <a:latin typeface="Berlin Sans FB" pitchFamily="34" charset="0"/>
              </a:rPr>
              <a:t>simulasi tertulis</a:t>
            </a:r>
            <a:r>
              <a:rPr lang="id-ID" sz="2400" dirty="0" smtClean="0">
                <a:latin typeface="Berlin Sans FB" pitchFamily="34" charset="0"/>
              </a:rPr>
              <a:t> dan peserta dihadapkan pada berbagai persoalan perusahaan</a:t>
            </a:r>
          </a:p>
          <a:p>
            <a:r>
              <a:rPr lang="id-ID" sz="2400" dirty="0" smtClean="0">
                <a:latin typeface="Berlin Sans FB" pitchFamily="34" charset="0"/>
              </a:rPr>
              <a:t>Peserta diminta </a:t>
            </a:r>
            <a:r>
              <a:rPr lang="id-ID" sz="2400" dirty="0" smtClean="0">
                <a:solidFill>
                  <a:srgbClr val="FF0000"/>
                </a:solidFill>
                <a:latin typeface="Berlin Sans FB" pitchFamily="34" charset="0"/>
              </a:rPr>
              <a:t>menentukan tindakan</a:t>
            </a:r>
            <a:r>
              <a:rPr lang="id-ID" sz="2400" dirty="0" smtClean="0">
                <a:latin typeface="Berlin Sans FB" pitchFamily="34" charset="0"/>
              </a:rPr>
              <a:t> sesuai aturan perusahaan yang sudah diberitahukan sebelumnya</a:t>
            </a:r>
          </a:p>
          <a:p>
            <a:r>
              <a:rPr lang="id-ID" sz="2400" dirty="0" smtClean="0">
                <a:latin typeface="Berlin Sans FB" pitchFamily="34" charset="0"/>
              </a:rPr>
              <a:t>Saat sesi wawancara , peserta diminta </a:t>
            </a:r>
            <a:r>
              <a:rPr lang="id-ID" sz="2400" dirty="0" smtClean="0">
                <a:solidFill>
                  <a:srgbClr val="FF0000"/>
                </a:solidFill>
                <a:latin typeface="Berlin Sans FB" pitchFamily="34" charset="0"/>
              </a:rPr>
              <a:t>presentasi</a:t>
            </a:r>
            <a:r>
              <a:rPr lang="id-ID" sz="2400" dirty="0" smtClean="0">
                <a:latin typeface="Berlin Sans FB" pitchFamily="34" charset="0"/>
              </a:rPr>
              <a:t> didepan penilai tentang keputusan yg diambil, alasan &amp; konsekuen-sinya</a:t>
            </a:r>
          </a:p>
          <a:p>
            <a:r>
              <a:rPr lang="id-ID" sz="2400" dirty="0" smtClean="0">
                <a:latin typeface="Berlin Sans FB" pitchFamily="34" charset="0"/>
              </a:rPr>
              <a:t>Simulasi ini utk </a:t>
            </a:r>
            <a:r>
              <a:rPr lang="id-ID" sz="2400" dirty="0" smtClean="0">
                <a:solidFill>
                  <a:srgbClr val="FF0000"/>
                </a:solidFill>
                <a:latin typeface="Berlin Sans FB" pitchFamily="34" charset="0"/>
              </a:rPr>
              <a:t>menilai ketrampilan </a:t>
            </a:r>
            <a:r>
              <a:rPr lang="id-ID" sz="2400" dirty="0" smtClean="0">
                <a:latin typeface="Berlin Sans FB" pitchFamily="34" charset="0"/>
              </a:rPr>
              <a:t>komunikasi, problem solving, berpikir strategis dan pengambilan keputusan</a:t>
            </a:r>
            <a:endParaRPr lang="en-US" sz="2400" dirty="0">
              <a:latin typeface="Berlin Sans FB" pitchFamily="34" charset="0"/>
            </a:endParaRPr>
          </a:p>
        </p:txBody>
      </p:sp>
    </p:spTree>
    <p:extLst>
      <p:ext uri="{BB962C8B-B14F-4D97-AF65-F5344CB8AC3E}">
        <p14:creationId xmlns="" xmlns:p14="http://schemas.microsoft.com/office/powerpoint/2010/main" val="774549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71504"/>
          </a:xfrm>
        </p:spPr>
        <p:txBody>
          <a:bodyPr>
            <a:normAutofit/>
          </a:bodyPr>
          <a:lstStyle/>
          <a:p>
            <a:pPr algn="l"/>
            <a:r>
              <a:rPr lang="id-ID" sz="2400" dirty="0" smtClean="0">
                <a:solidFill>
                  <a:srgbClr val="FF0000"/>
                </a:solidFill>
                <a:latin typeface="Berlin Sans FB" pitchFamily="34" charset="0"/>
              </a:rPr>
              <a:t>Lanjutan.....</a:t>
            </a:r>
            <a:endParaRPr lang="en-US" sz="2400" dirty="0">
              <a:solidFill>
                <a:srgbClr val="FF0000"/>
              </a:solidFill>
              <a:latin typeface="Berlin Sans FB" pitchFamily="34" charset="0"/>
            </a:endParaRPr>
          </a:p>
        </p:txBody>
      </p:sp>
      <p:sp>
        <p:nvSpPr>
          <p:cNvPr id="3" name="Content Placeholder 2"/>
          <p:cNvSpPr>
            <a:spLocks noGrp="1"/>
          </p:cNvSpPr>
          <p:nvPr>
            <p:ph idx="1"/>
          </p:nvPr>
        </p:nvSpPr>
        <p:spPr>
          <a:xfrm>
            <a:off x="457200" y="1143000"/>
            <a:ext cx="8229600" cy="5214958"/>
          </a:xfrm>
        </p:spPr>
        <p:txBody>
          <a:bodyPr>
            <a:normAutofit fontScale="92500" lnSpcReduction="10000"/>
          </a:bodyPr>
          <a:lstStyle/>
          <a:p>
            <a:pPr marL="0" indent="0">
              <a:buNone/>
            </a:pPr>
            <a:r>
              <a:rPr lang="id-ID" sz="2400" dirty="0" smtClean="0">
                <a:solidFill>
                  <a:srgbClr val="FF0000"/>
                </a:solidFill>
                <a:latin typeface="Berlin Sans FB" pitchFamily="34" charset="0"/>
              </a:rPr>
              <a:t>3. </a:t>
            </a:r>
            <a:r>
              <a:rPr lang="id-ID" sz="2400" b="1" dirty="0" smtClean="0">
                <a:solidFill>
                  <a:srgbClr val="FF0000"/>
                </a:solidFill>
                <a:latin typeface="Berlin Sans FB" pitchFamily="34" charset="0"/>
              </a:rPr>
              <a:t> </a:t>
            </a:r>
            <a:r>
              <a:rPr lang="id-ID" sz="2200" b="1" dirty="0" smtClean="0">
                <a:solidFill>
                  <a:srgbClr val="FF0000"/>
                </a:solidFill>
                <a:latin typeface="Berlin Sans FB" pitchFamily="34" charset="0"/>
              </a:rPr>
              <a:t>Leaderless Group Discussion</a:t>
            </a:r>
          </a:p>
          <a:p>
            <a:r>
              <a:rPr lang="id-ID" sz="2200" dirty="0" smtClean="0">
                <a:latin typeface="Berlin Sans FB" pitchFamily="34" charset="0"/>
              </a:rPr>
              <a:t>Peserta dibagi dalam kelompok max 6 org/ kelompok</a:t>
            </a:r>
          </a:p>
          <a:p>
            <a:r>
              <a:rPr lang="id-ID" sz="2200" dirty="0" smtClean="0">
                <a:latin typeface="Berlin Sans FB" pitchFamily="34" charset="0"/>
              </a:rPr>
              <a:t>Diskusi untuk problem solving</a:t>
            </a:r>
          </a:p>
          <a:p>
            <a:r>
              <a:rPr lang="id-ID" sz="2200" dirty="0" smtClean="0">
                <a:latin typeface="Berlin Sans FB" pitchFamily="34" charset="0"/>
              </a:rPr>
              <a:t>Leaderless = dalam diskusi tidak ditetapkan ketua, sekretaris, atau penulis. </a:t>
            </a:r>
          </a:p>
          <a:p>
            <a:r>
              <a:rPr lang="id-ID" sz="2200" dirty="0" smtClean="0">
                <a:latin typeface="Berlin Sans FB" pitchFamily="34" charset="0"/>
              </a:rPr>
              <a:t>Semua anggota kedudukannya sama</a:t>
            </a:r>
          </a:p>
          <a:p>
            <a:pPr marL="0" indent="0">
              <a:buNone/>
            </a:pPr>
            <a:endParaRPr lang="id-ID" sz="2200" dirty="0" smtClean="0">
              <a:latin typeface="Berlin Sans FB" pitchFamily="34" charset="0"/>
            </a:endParaRPr>
          </a:p>
          <a:p>
            <a:r>
              <a:rPr lang="id-ID" sz="2200" dirty="0" smtClean="0">
                <a:latin typeface="Berlin Sans FB" pitchFamily="34" charset="0"/>
              </a:rPr>
              <a:t>Dalam pelaksanaannya ada 2 jenis kelompok diskusi yaitu</a:t>
            </a:r>
          </a:p>
          <a:p>
            <a:pPr marL="0" indent="0">
              <a:buNone/>
            </a:pPr>
            <a:r>
              <a:rPr lang="id-ID" sz="2200" dirty="0">
                <a:latin typeface="Berlin Sans FB" pitchFamily="34" charset="0"/>
              </a:rPr>
              <a:t> </a:t>
            </a:r>
            <a:r>
              <a:rPr lang="id-ID" sz="2200" dirty="0" smtClean="0">
                <a:latin typeface="Berlin Sans FB" pitchFamily="34" charset="0"/>
              </a:rPr>
              <a:t>    </a:t>
            </a:r>
            <a:r>
              <a:rPr lang="id-ID" sz="2200" dirty="0" smtClean="0">
                <a:solidFill>
                  <a:srgbClr val="FF0000"/>
                </a:solidFill>
                <a:latin typeface="Berlin Sans FB" pitchFamily="34" charset="0"/>
              </a:rPr>
              <a:t>a. Non Assigned Role Group Exercises</a:t>
            </a:r>
          </a:p>
          <a:p>
            <a:pPr marL="400050" lvl="1" indent="0">
              <a:buNone/>
            </a:pPr>
            <a:r>
              <a:rPr lang="id-ID" sz="2200" dirty="0" smtClean="0">
                <a:latin typeface="Berlin Sans FB" pitchFamily="34" charset="0"/>
              </a:rPr>
              <a:t>Setiap anggota memperoleh masalah yg sama &amp; diminta utk mencari solusi</a:t>
            </a:r>
          </a:p>
          <a:p>
            <a:pPr marL="0" indent="0">
              <a:buNone/>
            </a:pPr>
            <a:r>
              <a:rPr lang="id-ID" sz="2200" dirty="0" smtClean="0">
                <a:latin typeface="Berlin Sans FB" pitchFamily="34" charset="0"/>
              </a:rPr>
              <a:t>     </a:t>
            </a:r>
            <a:r>
              <a:rPr lang="id-ID" sz="2200" dirty="0" smtClean="0">
                <a:solidFill>
                  <a:srgbClr val="FF0000"/>
                </a:solidFill>
                <a:latin typeface="Berlin Sans FB" pitchFamily="34" charset="0"/>
              </a:rPr>
              <a:t>b.Assigned Role Group Exercises</a:t>
            </a:r>
          </a:p>
          <a:p>
            <a:pPr marL="400050" lvl="1" indent="0">
              <a:buNone/>
            </a:pPr>
            <a:r>
              <a:rPr lang="id-ID" sz="2200" dirty="0" smtClean="0">
                <a:latin typeface="Berlin Sans FB" pitchFamily="34" charset="0"/>
              </a:rPr>
              <a:t>Setiap aggota memainkan peranan &amp; masalah yg berbeda misal : ada manager SDM, Manager Produksi serta diminta utk mencari solusi atas nama kelompok scr bersama-sama</a:t>
            </a:r>
          </a:p>
          <a:p>
            <a:endParaRPr lang="en-US" sz="2400" dirty="0">
              <a:latin typeface="Berlin Sans FB" pitchFamily="34" charset="0"/>
            </a:endParaRPr>
          </a:p>
        </p:txBody>
      </p:sp>
    </p:spTree>
    <p:extLst>
      <p:ext uri="{BB962C8B-B14F-4D97-AF65-F5344CB8AC3E}">
        <p14:creationId xmlns="" xmlns:p14="http://schemas.microsoft.com/office/powerpoint/2010/main" val="446498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642942"/>
          </a:xfrm>
        </p:spPr>
        <p:txBody>
          <a:bodyPr>
            <a:normAutofit/>
          </a:bodyPr>
          <a:lstStyle/>
          <a:p>
            <a:r>
              <a:rPr lang="id-ID" sz="2800" dirty="0" smtClean="0">
                <a:solidFill>
                  <a:srgbClr val="FF0000"/>
                </a:solidFill>
                <a:latin typeface="Berlin Sans FB" pitchFamily="34" charset="0"/>
              </a:rPr>
              <a:t>METODE PENDUKUNG ASSESMENT CENTER</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a:xfrm>
            <a:off x="457200" y="1500174"/>
            <a:ext cx="8229600" cy="4625989"/>
          </a:xfrm>
        </p:spPr>
        <p:txBody>
          <a:bodyPr>
            <a:normAutofit/>
          </a:bodyPr>
          <a:lstStyle/>
          <a:p>
            <a:pPr marL="0" indent="0">
              <a:buNone/>
            </a:pPr>
            <a:r>
              <a:rPr lang="id-ID" sz="2400" dirty="0" smtClean="0">
                <a:solidFill>
                  <a:srgbClr val="FF0000"/>
                </a:solidFill>
                <a:latin typeface="Berlin Sans FB" pitchFamily="34" charset="0"/>
              </a:rPr>
              <a:t>1.   Interview</a:t>
            </a:r>
          </a:p>
          <a:p>
            <a:r>
              <a:rPr lang="id-ID" sz="2400" dirty="0" smtClean="0">
                <a:latin typeface="Berlin Sans FB" pitchFamily="34" charset="0"/>
              </a:rPr>
              <a:t>BEI (Behavioral Evident Interview) yg diarahkan pada keberhasilan2 yg pernah diraih</a:t>
            </a:r>
          </a:p>
          <a:p>
            <a:r>
              <a:rPr lang="id-ID" sz="2400" dirty="0" smtClean="0">
                <a:latin typeface="Berlin Sans FB" pitchFamily="34" charset="0"/>
              </a:rPr>
              <a:t>Keberhasilan harus merupakan hasil pribadinya</a:t>
            </a:r>
          </a:p>
          <a:p>
            <a:r>
              <a:rPr lang="id-ID" sz="2400" dirty="0" smtClean="0">
                <a:latin typeface="Berlin Sans FB" pitchFamily="34" charset="0"/>
              </a:rPr>
              <a:t>Kompetensi yg dinilai : kemampuan verbal, kemampuan analisis, pemecahan masalah</a:t>
            </a:r>
          </a:p>
          <a:p>
            <a:pPr marL="0" indent="0">
              <a:buNone/>
            </a:pPr>
            <a:endParaRPr lang="id-ID" sz="2400" dirty="0" smtClean="0">
              <a:latin typeface="Berlin Sans FB" pitchFamily="34" charset="0"/>
            </a:endParaRPr>
          </a:p>
          <a:p>
            <a:pPr marL="0" indent="0">
              <a:buNone/>
            </a:pPr>
            <a:r>
              <a:rPr lang="id-ID" sz="2400" dirty="0" smtClean="0">
                <a:solidFill>
                  <a:srgbClr val="FF0000"/>
                </a:solidFill>
                <a:latin typeface="Berlin Sans FB" pitchFamily="34" charset="0"/>
              </a:rPr>
              <a:t>2.  Psikometri &amp; Inventori</a:t>
            </a:r>
          </a:p>
          <a:p>
            <a:r>
              <a:rPr lang="id-ID" sz="2400" dirty="0" smtClean="0">
                <a:latin typeface="Berlin Sans FB" pitchFamily="34" charset="0"/>
              </a:rPr>
              <a:t>Yaitu menggunakan alat test psikologi</a:t>
            </a:r>
            <a:endParaRPr lang="en-US" sz="2400" dirty="0">
              <a:latin typeface="Berlin Sans FB" pitchFamily="34" charset="0"/>
            </a:endParaRPr>
          </a:p>
        </p:txBody>
      </p:sp>
    </p:spTree>
    <p:extLst>
      <p:ext uri="{BB962C8B-B14F-4D97-AF65-F5344CB8AC3E}">
        <p14:creationId xmlns="" xmlns:p14="http://schemas.microsoft.com/office/powerpoint/2010/main" val="3885687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342920"/>
          </a:xfrm>
        </p:spPr>
        <p:txBody>
          <a:bodyPr>
            <a:normAutofit fontScale="90000"/>
          </a:bodyPr>
          <a:lstStyle/>
          <a:p>
            <a:r>
              <a:rPr lang="id-ID" sz="2800" dirty="0" smtClean="0">
                <a:solidFill>
                  <a:srgbClr val="FF0000"/>
                </a:solidFill>
                <a:latin typeface="Berlin Sans FB" pitchFamily="34" charset="0"/>
              </a:rPr>
              <a:t>APLIKASI MODEL KOMPETENSI</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a:xfrm>
            <a:off x="457200" y="1214422"/>
            <a:ext cx="8229600" cy="5110178"/>
          </a:xfrm>
        </p:spPr>
        <p:txBody>
          <a:bodyPr/>
          <a:lstStyle/>
          <a:p>
            <a:endParaRPr lang="en-US" dirty="0"/>
          </a:p>
        </p:txBody>
      </p:sp>
      <p:sp>
        <p:nvSpPr>
          <p:cNvPr id="4" name="Rectangle 3"/>
          <p:cNvSpPr/>
          <p:nvPr/>
        </p:nvSpPr>
        <p:spPr>
          <a:xfrm>
            <a:off x="3470564" y="3048000"/>
            <a:ext cx="1828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KOMPETENSI</a:t>
            </a:r>
            <a:endParaRPr lang="en-US" dirty="0"/>
          </a:p>
        </p:txBody>
      </p:sp>
      <p:sp>
        <p:nvSpPr>
          <p:cNvPr id="5" name="Rectangle 4"/>
          <p:cNvSpPr/>
          <p:nvPr/>
        </p:nvSpPr>
        <p:spPr>
          <a:xfrm>
            <a:off x="3470564" y="1447800"/>
            <a:ext cx="18288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REKRUTMEN &amp; SELEKSI</a:t>
            </a:r>
            <a:endParaRPr lang="en-US" dirty="0"/>
          </a:p>
        </p:txBody>
      </p:sp>
      <p:sp>
        <p:nvSpPr>
          <p:cNvPr id="6" name="Rectangle 5"/>
          <p:cNvSpPr/>
          <p:nvPr/>
        </p:nvSpPr>
        <p:spPr>
          <a:xfrm>
            <a:off x="658091" y="2362200"/>
            <a:ext cx="1600200" cy="685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IMBALAN JASA</a:t>
            </a:r>
            <a:endParaRPr lang="en-US" dirty="0"/>
          </a:p>
        </p:txBody>
      </p:sp>
      <p:sp>
        <p:nvSpPr>
          <p:cNvPr id="7" name="Rectangle 6"/>
          <p:cNvSpPr/>
          <p:nvPr/>
        </p:nvSpPr>
        <p:spPr>
          <a:xfrm>
            <a:off x="658092" y="4343400"/>
            <a:ext cx="1600200" cy="6477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PENILAIAN KINERJA</a:t>
            </a:r>
            <a:endParaRPr lang="en-US" dirty="0"/>
          </a:p>
        </p:txBody>
      </p:sp>
      <p:sp>
        <p:nvSpPr>
          <p:cNvPr id="8" name="Rectangle 7"/>
          <p:cNvSpPr/>
          <p:nvPr/>
        </p:nvSpPr>
        <p:spPr>
          <a:xfrm>
            <a:off x="6324600" y="2362200"/>
            <a:ext cx="19812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ASSESMENT</a:t>
            </a:r>
            <a:endParaRPr lang="en-US" dirty="0"/>
          </a:p>
        </p:txBody>
      </p:sp>
      <p:sp>
        <p:nvSpPr>
          <p:cNvPr id="9" name="Rectangle 8"/>
          <p:cNvSpPr/>
          <p:nvPr/>
        </p:nvSpPr>
        <p:spPr>
          <a:xfrm>
            <a:off x="3470564" y="5181600"/>
            <a:ext cx="18288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TRAINING &amp; DEVELOPMENT</a:t>
            </a:r>
            <a:endParaRPr lang="en-US" dirty="0"/>
          </a:p>
        </p:txBody>
      </p:sp>
      <p:sp>
        <p:nvSpPr>
          <p:cNvPr id="12" name="Rectangle 11"/>
          <p:cNvSpPr/>
          <p:nvPr/>
        </p:nvSpPr>
        <p:spPr>
          <a:xfrm>
            <a:off x="6324600" y="4343400"/>
            <a:ext cx="1981200" cy="6477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PROMOSI</a:t>
            </a:r>
            <a:endParaRPr lang="en-US" dirty="0"/>
          </a:p>
        </p:txBody>
      </p:sp>
      <p:cxnSp>
        <p:nvCxnSpPr>
          <p:cNvPr id="14" name="Straight Arrow Connector 13"/>
          <p:cNvCxnSpPr/>
          <p:nvPr/>
        </p:nvCxnSpPr>
        <p:spPr>
          <a:xfrm flipV="1">
            <a:off x="5299364" y="2362200"/>
            <a:ext cx="1025236"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99364" y="3962400"/>
            <a:ext cx="1025236"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258292" y="3962400"/>
            <a:ext cx="1212272"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2258292" y="2362200"/>
            <a:ext cx="1212272"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0"/>
          </p:cNvCxnSpPr>
          <p:nvPr/>
        </p:nvCxnSpPr>
        <p:spPr>
          <a:xfrm flipV="1">
            <a:off x="4384964" y="2209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2"/>
          </p:cNvCxnSpPr>
          <p:nvPr/>
        </p:nvCxnSpPr>
        <p:spPr>
          <a:xfrm>
            <a:off x="4384964" y="3962400"/>
            <a:ext cx="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15673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642942"/>
          </a:xfrm>
        </p:spPr>
        <p:txBody>
          <a:bodyPr>
            <a:normAutofit/>
          </a:bodyPr>
          <a:lstStyle/>
          <a:p>
            <a:r>
              <a:rPr lang="id-ID" sz="2800" dirty="0" smtClean="0">
                <a:solidFill>
                  <a:srgbClr val="FF0000"/>
                </a:solidFill>
                <a:latin typeface="Berlin Sans FB" pitchFamily="34" charset="0"/>
              </a:rPr>
              <a:t>TUJUAN ASSESMENT CENTER</a:t>
            </a:r>
            <a:endParaRPr lang="en-US" sz="2800" dirty="0">
              <a:solidFill>
                <a:srgbClr val="FF0000"/>
              </a:solidFill>
              <a:latin typeface="Berlin Sans FB" pitchFamily="34" charset="0"/>
            </a:endParaRPr>
          </a:p>
        </p:txBody>
      </p:sp>
      <p:sp>
        <p:nvSpPr>
          <p:cNvPr id="3" name="Content Placeholder 2"/>
          <p:cNvSpPr>
            <a:spLocks noGrp="1"/>
          </p:cNvSpPr>
          <p:nvPr>
            <p:ph idx="1"/>
          </p:nvPr>
        </p:nvSpPr>
        <p:spPr/>
        <p:txBody>
          <a:bodyPr>
            <a:normAutofit/>
          </a:bodyPr>
          <a:lstStyle/>
          <a:p>
            <a:pPr marL="0" indent="0">
              <a:buNone/>
            </a:pPr>
            <a:r>
              <a:rPr lang="id-ID" sz="2400" dirty="0" smtClean="0">
                <a:solidFill>
                  <a:srgbClr val="FF0000"/>
                </a:solidFill>
                <a:latin typeface="Berlin Sans FB" pitchFamily="34" charset="0"/>
              </a:rPr>
              <a:t>Tujuan /penggunaan Assesment Center</a:t>
            </a:r>
          </a:p>
          <a:p>
            <a:pPr marL="457200" indent="-457200">
              <a:buFont typeface="+mj-lt"/>
              <a:buAutoNum type="arabicParenR"/>
            </a:pPr>
            <a:r>
              <a:rPr lang="id-ID" sz="2400" dirty="0" smtClean="0">
                <a:solidFill>
                  <a:srgbClr val="FF0000"/>
                </a:solidFill>
                <a:latin typeface="Berlin Sans FB" pitchFamily="34" charset="0"/>
              </a:rPr>
              <a:t>Seleksi</a:t>
            </a:r>
            <a:r>
              <a:rPr lang="id-ID" sz="2400" dirty="0" smtClean="0">
                <a:latin typeface="Berlin Sans FB" pitchFamily="34" charset="0"/>
              </a:rPr>
              <a:t> karyawan yg memiliki potensi utk dipromosikan ke posisi manajerial</a:t>
            </a:r>
          </a:p>
          <a:p>
            <a:pPr marL="457200" indent="-457200">
              <a:buFont typeface="+mj-lt"/>
              <a:buAutoNum type="arabicParenR"/>
            </a:pPr>
            <a:r>
              <a:rPr lang="id-ID" sz="2400" dirty="0" smtClean="0">
                <a:solidFill>
                  <a:srgbClr val="FF0000"/>
                </a:solidFill>
                <a:latin typeface="Berlin Sans FB" pitchFamily="34" charset="0"/>
              </a:rPr>
              <a:t>Identifikasi</a:t>
            </a:r>
            <a:r>
              <a:rPr lang="id-ID" sz="2400" dirty="0" smtClean="0">
                <a:latin typeface="Berlin Sans FB" pitchFamily="34" charset="0"/>
              </a:rPr>
              <a:t> karyawan yg memiliki potensi manajemen di awal karier</a:t>
            </a:r>
          </a:p>
          <a:p>
            <a:pPr marL="457200" indent="-457200">
              <a:buFont typeface="+mj-lt"/>
              <a:buAutoNum type="arabicParenR"/>
            </a:pPr>
            <a:r>
              <a:rPr lang="id-ID" sz="2400" dirty="0" smtClean="0">
                <a:solidFill>
                  <a:srgbClr val="FF0000"/>
                </a:solidFill>
                <a:latin typeface="Berlin Sans FB" pitchFamily="34" charset="0"/>
              </a:rPr>
              <a:t>Penempatan</a:t>
            </a:r>
            <a:r>
              <a:rPr lang="id-ID" sz="2400" dirty="0" smtClean="0">
                <a:latin typeface="Berlin Sans FB" pitchFamily="34" charset="0"/>
              </a:rPr>
              <a:t> karyawan untuk posisi yang sesuai dan untuk pengembangan karyawan di masa y.a.d</a:t>
            </a:r>
          </a:p>
          <a:p>
            <a:pPr marL="457200" indent="-457200">
              <a:buFont typeface="+mj-lt"/>
              <a:buAutoNum type="arabicParenR"/>
            </a:pPr>
            <a:r>
              <a:rPr lang="id-ID" sz="2400" dirty="0" smtClean="0">
                <a:solidFill>
                  <a:srgbClr val="FF0000"/>
                </a:solidFill>
                <a:latin typeface="Berlin Sans FB" pitchFamily="34" charset="0"/>
              </a:rPr>
              <a:t>Pengembangan</a:t>
            </a:r>
            <a:r>
              <a:rPr lang="id-ID" sz="2400" dirty="0" smtClean="0">
                <a:latin typeface="Berlin Sans FB" pitchFamily="34" charset="0"/>
              </a:rPr>
              <a:t> pribadi agar karyawan mengenali potensinya dan meningkatkan kemampuannya.</a:t>
            </a:r>
            <a:endParaRPr lang="en-US" sz="2400" dirty="0">
              <a:latin typeface="Berlin Sans FB" pitchFamily="34" charset="0"/>
            </a:endParaRPr>
          </a:p>
        </p:txBody>
      </p:sp>
    </p:spTree>
    <p:extLst>
      <p:ext uri="{BB962C8B-B14F-4D97-AF65-F5344CB8AC3E}">
        <p14:creationId xmlns="" xmlns:p14="http://schemas.microsoft.com/office/powerpoint/2010/main" val="439407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a:bodyPr>
          <a:lstStyle/>
          <a:p>
            <a:r>
              <a:rPr lang="id-ID" sz="2400" dirty="0" smtClean="0">
                <a:solidFill>
                  <a:srgbClr val="FF0000"/>
                </a:solidFill>
                <a:latin typeface="Berlin Sans FB" pitchFamily="34" charset="0"/>
              </a:rPr>
              <a:t>LATIHAN MENYUSUN INDIKATOR KOMPETENSI</a:t>
            </a:r>
            <a:endParaRPr lang="id-ID" sz="2400" dirty="0">
              <a:solidFill>
                <a:srgbClr val="FF0000"/>
              </a:solidFill>
              <a:latin typeface="Berlin Sans FB" pitchFamily="34" charset="0"/>
            </a:endParaRPr>
          </a:p>
        </p:txBody>
      </p:sp>
      <p:sp>
        <p:nvSpPr>
          <p:cNvPr id="3" name="Content Placeholder 2"/>
          <p:cNvSpPr>
            <a:spLocks noGrp="1"/>
          </p:cNvSpPr>
          <p:nvPr>
            <p:ph idx="1"/>
          </p:nvPr>
        </p:nvSpPr>
        <p:spPr/>
        <p:txBody>
          <a:bodyPr>
            <a:normAutofit/>
          </a:bodyPr>
          <a:lstStyle/>
          <a:p>
            <a:pPr>
              <a:buNone/>
            </a:pPr>
            <a:r>
              <a:rPr lang="id-ID" sz="2400" dirty="0" smtClean="0">
                <a:solidFill>
                  <a:srgbClr val="FF0000"/>
                </a:solidFill>
                <a:latin typeface="Berlin Sans FB" pitchFamily="34" charset="0"/>
              </a:rPr>
              <a:t>Judul Kompetensi</a:t>
            </a:r>
          </a:p>
          <a:p>
            <a:pPr>
              <a:buNone/>
            </a:pPr>
            <a:r>
              <a:rPr lang="id-ID" sz="2400" dirty="0" smtClean="0">
                <a:latin typeface="Berlin Sans FB" pitchFamily="34" charset="0"/>
              </a:rPr>
              <a:t>1. Berpikir Fleksibel</a:t>
            </a:r>
          </a:p>
          <a:p>
            <a:pPr>
              <a:buNone/>
            </a:pPr>
            <a:r>
              <a:rPr lang="id-ID" sz="2400" dirty="0" smtClean="0">
                <a:latin typeface="Berlin Sans FB" pitchFamily="34" charset="0"/>
              </a:rPr>
              <a:t>2. Self Confidence</a:t>
            </a:r>
          </a:p>
          <a:p>
            <a:pPr>
              <a:buNone/>
            </a:pPr>
            <a:r>
              <a:rPr lang="id-ID" sz="2400" dirty="0" smtClean="0">
                <a:latin typeface="Berlin Sans FB" pitchFamily="34" charset="0"/>
              </a:rPr>
              <a:t>3. Berpikir Analitis</a:t>
            </a:r>
          </a:p>
          <a:p>
            <a:pPr>
              <a:buNone/>
            </a:pPr>
            <a:r>
              <a:rPr lang="id-ID" sz="2400" dirty="0" smtClean="0">
                <a:latin typeface="Berlin Sans FB" pitchFamily="34" charset="0"/>
              </a:rPr>
              <a:t>4. Motivasi Berprestasi</a:t>
            </a:r>
          </a:p>
          <a:p>
            <a:pPr>
              <a:buNone/>
            </a:pPr>
            <a:r>
              <a:rPr lang="id-ID" sz="2400" dirty="0" smtClean="0">
                <a:latin typeface="Berlin Sans FB" pitchFamily="34" charset="0"/>
              </a:rPr>
              <a:t>5. Inisiatif</a:t>
            </a:r>
          </a:p>
          <a:p>
            <a:pPr>
              <a:buNone/>
            </a:pPr>
            <a:r>
              <a:rPr lang="id-ID" sz="2400" dirty="0" smtClean="0">
                <a:latin typeface="Berlin Sans FB" pitchFamily="34" charset="0"/>
              </a:rPr>
              <a:t>6. Stabilitas Emosi</a:t>
            </a:r>
            <a:endParaRPr lang="id-ID" sz="24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id-ID" sz="3200" dirty="0" smtClean="0">
                <a:solidFill>
                  <a:srgbClr val="FF0000"/>
                </a:solidFill>
                <a:latin typeface="Berlin Sans FB Demi" pitchFamily="34" charset="0"/>
              </a:rPr>
              <a:t>PENGERTIAN ASSESMENT CENTER</a:t>
            </a:r>
            <a:endParaRPr lang="en-US" sz="3200" dirty="0">
              <a:solidFill>
                <a:srgbClr val="FF0000"/>
              </a:solidFill>
              <a:latin typeface="Berlin Sans FB Demi"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id-ID" sz="2400" dirty="0" smtClean="0">
                <a:solidFill>
                  <a:srgbClr val="FF0000"/>
                </a:solidFill>
                <a:latin typeface="Berlin Sans FB" pitchFamily="34" charset="0"/>
              </a:rPr>
              <a:t>ASSESMENT CENTER</a:t>
            </a:r>
          </a:p>
          <a:p>
            <a:pPr marL="457200" indent="-457200">
              <a:buFont typeface="+mj-lt"/>
              <a:buAutoNum type="arabicPeriod"/>
            </a:pPr>
            <a:r>
              <a:rPr lang="id-ID" sz="2400" dirty="0" smtClean="0">
                <a:latin typeface="Berlin Sans FB" pitchFamily="34" charset="0"/>
              </a:rPr>
              <a:t>Proses penilaian/evaluasi atau </a:t>
            </a:r>
            <a:r>
              <a:rPr lang="id-ID" sz="2400" dirty="0" smtClean="0">
                <a:solidFill>
                  <a:srgbClr val="FF0000"/>
                </a:solidFill>
                <a:latin typeface="Berlin Sans FB" pitchFamily="34" charset="0"/>
              </a:rPr>
              <a:t>metode rating </a:t>
            </a:r>
            <a:r>
              <a:rPr lang="id-ID" sz="2400" dirty="0" smtClean="0">
                <a:latin typeface="Berlin Sans FB" pitchFamily="34" charset="0"/>
              </a:rPr>
              <a:t>yang canggih yg didisain secara khusus untuk meminimalkan kemung-kinan timbulnya bias shg para peserta dlm proses ini memperoleh kesempatan setara yg seluas-luasnya untuk mengungkapkan </a:t>
            </a:r>
            <a:r>
              <a:rPr lang="id-ID" sz="2400" dirty="0" smtClean="0">
                <a:solidFill>
                  <a:srgbClr val="FF0000"/>
                </a:solidFill>
                <a:latin typeface="Berlin Sans FB" pitchFamily="34" charset="0"/>
              </a:rPr>
              <a:t>potensi</a:t>
            </a:r>
            <a:r>
              <a:rPr lang="id-ID" sz="2400" dirty="0" smtClean="0">
                <a:latin typeface="Berlin Sans FB" pitchFamily="34" charset="0"/>
              </a:rPr>
              <a:t> maupun </a:t>
            </a:r>
            <a:r>
              <a:rPr lang="id-ID" sz="2400" dirty="0" smtClean="0">
                <a:solidFill>
                  <a:srgbClr val="FF0000"/>
                </a:solidFill>
                <a:latin typeface="Berlin Sans FB" pitchFamily="34" charset="0"/>
              </a:rPr>
              <a:t>kompetensinya</a:t>
            </a:r>
            <a:r>
              <a:rPr lang="id-ID" sz="2400" dirty="0" smtClean="0">
                <a:latin typeface="Berlin Sans FB" pitchFamily="34" charset="0"/>
              </a:rPr>
              <a:t> dalam seperangkat metode assesment yg terstandard (Prihadi, 2004)</a:t>
            </a:r>
          </a:p>
          <a:p>
            <a:pPr marL="457200" indent="-457200">
              <a:buFont typeface="+mj-lt"/>
              <a:buAutoNum type="arabicPeriod"/>
            </a:pPr>
            <a:r>
              <a:rPr lang="id-ID" sz="2400" dirty="0" smtClean="0">
                <a:latin typeface="Berlin Sans FB" pitchFamily="34" charset="0"/>
              </a:rPr>
              <a:t>Usaha untuk mengukur </a:t>
            </a:r>
            <a:r>
              <a:rPr lang="id-ID" sz="2400" dirty="0" smtClean="0">
                <a:solidFill>
                  <a:srgbClr val="FF0000"/>
                </a:solidFill>
                <a:latin typeface="Berlin Sans FB" pitchFamily="34" charset="0"/>
              </a:rPr>
              <a:t>seberapa kompeten </a:t>
            </a:r>
            <a:r>
              <a:rPr lang="id-ID" sz="2400" dirty="0" smtClean="0">
                <a:latin typeface="Berlin Sans FB" pitchFamily="34" charset="0"/>
              </a:rPr>
              <a:t>seseorang pada saat ini, baik utk </a:t>
            </a:r>
            <a:r>
              <a:rPr lang="id-ID" sz="2400" dirty="0" smtClean="0">
                <a:solidFill>
                  <a:srgbClr val="FF0000"/>
                </a:solidFill>
                <a:latin typeface="Berlin Sans FB" pitchFamily="34" charset="0"/>
              </a:rPr>
              <a:t>posisinya sekarang </a:t>
            </a:r>
            <a:r>
              <a:rPr lang="id-ID" sz="2400" dirty="0" smtClean="0">
                <a:latin typeface="Berlin Sans FB" pitchFamily="34" charset="0"/>
              </a:rPr>
              <a:t>atau untuk dibandingkan dengan tuntutan beberapa pekerjaan di </a:t>
            </a:r>
            <a:r>
              <a:rPr lang="id-ID" sz="2400" dirty="0" smtClean="0">
                <a:solidFill>
                  <a:srgbClr val="FF0000"/>
                </a:solidFill>
                <a:latin typeface="Berlin Sans FB" pitchFamily="34" charset="0"/>
              </a:rPr>
              <a:t>masa mendatang</a:t>
            </a:r>
            <a:r>
              <a:rPr lang="id-ID" sz="2400" dirty="0" smtClean="0">
                <a:latin typeface="Berlin Sans FB" pitchFamily="34" charset="0"/>
              </a:rPr>
              <a:t>. (Ballantyne &amp; Povah, 1995)</a:t>
            </a:r>
            <a:endParaRPr lang="en-US" sz="2400" dirty="0">
              <a:latin typeface="Berlin Sans FB" pitchFamily="34" charset="0"/>
            </a:endParaRPr>
          </a:p>
        </p:txBody>
      </p:sp>
    </p:spTree>
    <p:extLst>
      <p:ext uri="{BB962C8B-B14F-4D97-AF65-F5344CB8AC3E}">
        <p14:creationId xmlns="" xmlns:p14="http://schemas.microsoft.com/office/powerpoint/2010/main" val="387988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571504"/>
          </a:xfrm>
          <a:ln>
            <a:noFill/>
          </a:ln>
        </p:spPr>
        <p:txBody>
          <a:bodyPr>
            <a:normAutofit/>
          </a:bodyPr>
          <a:lstStyle/>
          <a:p>
            <a:pPr algn="l"/>
            <a:r>
              <a:rPr lang="id-ID" sz="2800" dirty="0" smtClean="0">
                <a:solidFill>
                  <a:srgbClr val="FF0000"/>
                </a:solidFill>
              </a:rPr>
              <a:t>Lanjutan....</a:t>
            </a:r>
            <a:endParaRPr lang="en-US" sz="2800" dirty="0">
              <a:solidFill>
                <a:srgbClr val="FF0000"/>
              </a:solidFill>
            </a:endParaRPr>
          </a:p>
        </p:txBody>
      </p:sp>
      <p:sp>
        <p:nvSpPr>
          <p:cNvPr id="3" name="Content Placeholder 2"/>
          <p:cNvSpPr>
            <a:spLocks noGrp="1"/>
          </p:cNvSpPr>
          <p:nvPr>
            <p:ph idx="1"/>
          </p:nvPr>
        </p:nvSpPr>
        <p:spPr>
          <a:xfrm>
            <a:off x="457200" y="1428736"/>
            <a:ext cx="8229600" cy="4697427"/>
          </a:xfrm>
        </p:spPr>
        <p:txBody>
          <a:bodyPr>
            <a:normAutofit/>
          </a:bodyPr>
          <a:lstStyle/>
          <a:p>
            <a:pPr marL="0" indent="0">
              <a:buNone/>
            </a:pPr>
            <a:r>
              <a:rPr lang="id-ID" sz="2400" dirty="0">
                <a:solidFill>
                  <a:srgbClr val="FF0000"/>
                </a:solidFill>
                <a:latin typeface="Berlin Sans FB" pitchFamily="34" charset="0"/>
              </a:rPr>
              <a:t>J</a:t>
            </a:r>
            <a:r>
              <a:rPr lang="id-ID" sz="2400" dirty="0" smtClean="0">
                <a:solidFill>
                  <a:srgbClr val="FF0000"/>
                </a:solidFill>
                <a:latin typeface="Berlin Sans FB" pitchFamily="34" charset="0"/>
              </a:rPr>
              <a:t>adi  ASSESMENT CENTER </a:t>
            </a:r>
          </a:p>
          <a:p>
            <a:r>
              <a:rPr lang="id-ID" sz="2400" dirty="0" smtClean="0">
                <a:latin typeface="Berlin Sans FB" pitchFamily="34" charset="0"/>
              </a:rPr>
              <a:t>Merupakan kegiatan terorganisir dan bertujuan untuk </a:t>
            </a:r>
            <a:r>
              <a:rPr lang="id-ID" sz="2400" dirty="0" smtClean="0">
                <a:latin typeface="Berlin Sans FB" pitchFamily="34" charset="0"/>
              </a:rPr>
              <a:t>mengukur </a:t>
            </a:r>
            <a:r>
              <a:rPr lang="id-ID" sz="2400" dirty="0" smtClean="0">
                <a:solidFill>
                  <a:srgbClr val="FF0000"/>
                </a:solidFill>
                <a:latin typeface="Berlin Sans FB" pitchFamily="34" charset="0"/>
              </a:rPr>
              <a:t>kompetensi</a:t>
            </a:r>
            <a:r>
              <a:rPr lang="id-ID" sz="2400" dirty="0" smtClean="0">
                <a:latin typeface="Berlin Sans FB" pitchFamily="34" charset="0"/>
              </a:rPr>
              <a:t> seseorang </a:t>
            </a:r>
            <a:r>
              <a:rPr lang="id-ID" sz="2400" dirty="0" smtClean="0">
                <a:solidFill>
                  <a:srgbClr val="FF0000"/>
                </a:solidFill>
                <a:latin typeface="Berlin Sans FB" pitchFamily="34" charset="0"/>
              </a:rPr>
              <a:t>saat ini </a:t>
            </a:r>
            <a:r>
              <a:rPr lang="id-ID" sz="2400" dirty="0" smtClean="0">
                <a:latin typeface="Berlin Sans FB" pitchFamily="34" charset="0"/>
              </a:rPr>
              <a:t>yg kemudian dibandingkan dg tuntutan pekejaannya sekarang ataupun kemungkinan untuk promosi </a:t>
            </a:r>
            <a:r>
              <a:rPr lang="id-ID" sz="2400" dirty="0" smtClean="0">
                <a:solidFill>
                  <a:srgbClr val="FF0000"/>
                </a:solidFill>
                <a:latin typeface="Berlin Sans FB" pitchFamily="34" charset="0"/>
              </a:rPr>
              <a:t>di masa mendatang</a:t>
            </a:r>
          </a:p>
          <a:p>
            <a:r>
              <a:rPr lang="id-ID" sz="2400" dirty="0" smtClean="0">
                <a:latin typeface="Berlin Sans FB" pitchFamily="34" charset="0"/>
              </a:rPr>
              <a:t>Pengukuran kompetensi merupakan proses yg melibatkan beberapa orang &amp; kegiatan</a:t>
            </a:r>
          </a:p>
          <a:p>
            <a:r>
              <a:rPr lang="id-ID" sz="2400" dirty="0" smtClean="0">
                <a:latin typeface="Berlin Sans FB" pitchFamily="34" charset="0"/>
              </a:rPr>
              <a:t>Kegiatan </a:t>
            </a:r>
            <a:r>
              <a:rPr lang="id-ID" sz="2400" dirty="0" smtClean="0">
                <a:solidFill>
                  <a:srgbClr val="FF0000"/>
                </a:solidFill>
                <a:latin typeface="Berlin Sans FB" pitchFamily="34" charset="0"/>
              </a:rPr>
              <a:t>multiple assesment</a:t>
            </a:r>
            <a:r>
              <a:rPr lang="id-ID" sz="2400" dirty="0" smtClean="0">
                <a:latin typeface="Berlin Sans FB" pitchFamily="34" charset="0"/>
              </a:rPr>
              <a:t> process, diikuti oleh </a:t>
            </a:r>
            <a:r>
              <a:rPr lang="id-ID" sz="2400" dirty="0" smtClean="0">
                <a:solidFill>
                  <a:srgbClr val="FF0000"/>
                </a:solidFill>
                <a:latin typeface="Berlin Sans FB" pitchFamily="34" charset="0"/>
              </a:rPr>
              <a:t>multi participants</a:t>
            </a:r>
            <a:r>
              <a:rPr lang="id-ID" sz="2400" dirty="0" smtClean="0">
                <a:latin typeface="Berlin Sans FB" pitchFamily="34" charset="0"/>
              </a:rPr>
              <a:t>,  menggunakan </a:t>
            </a:r>
            <a:r>
              <a:rPr lang="id-ID" sz="2400" dirty="0" smtClean="0">
                <a:solidFill>
                  <a:srgbClr val="FF0000"/>
                </a:solidFill>
                <a:latin typeface="Berlin Sans FB" pitchFamily="34" charset="0"/>
              </a:rPr>
              <a:t>multi methods</a:t>
            </a:r>
            <a:r>
              <a:rPr lang="id-ID" sz="2400" dirty="0" smtClean="0">
                <a:latin typeface="Berlin Sans FB" pitchFamily="34" charset="0"/>
              </a:rPr>
              <a:t>, dan dinilai oleh </a:t>
            </a:r>
            <a:r>
              <a:rPr lang="id-ID" sz="2400" dirty="0" smtClean="0">
                <a:solidFill>
                  <a:srgbClr val="FF0000"/>
                </a:solidFill>
                <a:latin typeface="Berlin Sans FB" pitchFamily="34" charset="0"/>
              </a:rPr>
              <a:t>multi assesors </a:t>
            </a:r>
            <a:endParaRPr lang="en-US" sz="2400" dirty="0">
              <a:solidFill>
                <a:srgbClr val="FF0000"/>
              </a:solidFill>
              <a:latin typeface="Berlin Sans FB" pitchFamily="34" charset="0"/>
            </a:endParaRPr>
          </a:p>
        </p:txBody>
      </p:sp>
    </p:spTree>
    <p:extLst>
      <p:ext uri="{BB962C8B-B14F-4D97-AF65-F5344CB8AC3E}">
        <p14:creationId xmlns="" xmlns:p14="http://schemas.microsoft.com/office/powerpoint/2010/main" val="364509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642942"/>
          </a:xfrm>
        </p:spPr>
        <p:txBody>
          <a:bodyPr>
            <a:normAutofit/>
          </a:bodyPr>
          <a:lstStyle/>
          <a:p>
            <a:r>
              <a:rPr lang="id-ID" sz="3200" dirty="0" smtClean="0">
                <a:solidFill>
                  <a:srgbClr val="FF0000"/>
                </a:solidFill>
                <a:latin typeface="Berlin Sans FB" pitchFamily="34" charset="0"/>
              </a:rPr>
              <a:t>KOMPETENSI</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id-ID" sz="2400" dirty="0" smtClean="0">
                <a:solidFill>
                  <a:srgbClr val="FF0000"/>
                </a:solidFill>
                <a:latin typeface="Berlin Sans FB" pitchFamily="34" charset="0"/>
              </a:rPr>
              <a:t>1.Pengertian sehari-hari</a:t>
            </a:r>
          </a:p>
          <a:p>
            <a:r>
              <a:rPr lang="id-ID" sz="2400" dirty="0" smtClean="0">
                <a:latin typeface="Berlin Sans FB" pitchFamily="34" charset="0"/>
              </a:rPr>
              <a:t>Kompetensi = kemampuan = kapasitas sesorang dalam melakukan suatu pekerjaan/kegiatan tertentu</a:t>
            </a:r>
          </a:p>
          <a:p>
            <a:r>
              <a:rPr lang="id-ID" sz="2400" dirty="0" smtClean="0">
                <a:latin typeface="Berlin Sans FB" pitchFamily="34" charset="0"/>
              </a:rPr>
              <a:t>Competencies = success factor </a:t>
            </a:r>
          </a:p>
          <a:p>
            <a:pPr marL="0" indent="0">
              <a:buNone/>
            </a:pPr>
            <a:r>
              <a:rPr lang="id-ID" sz="2400" dirty="0" smtClean="0">
                <a:solidFill>
                  <a:srgbClr val="FF0000"/>
                </a:solidFill>
                <a:latin typeface="Berlin Sans FB" pitchFamily="34" charset="0"/>
              </a:rPr>
              <a:t>2.Richard E.Boyatzis</a:t>
            </a:r>
            <a:r>
              <a:rPr lang="id-ID" sz="2400" dirty="0" smtClean="0">
                <a:latin typeface="Berlin Sans FB" pitchFamily="34" charset="0"/>
              </a:rPr>
              <a:t> (1982) mendefinisikan kompetensi :</a:t>
            </a:r>
          </a:p>
          <a:p>
            <a:pPr marL="400050" lvl="1" indent="0">
              <a:buNone/>
            </a:pPr>
            <a:r>
              <a:rPr lang="id-ID" sz="2400" dirty="0" smtClean="0">
                <a:latin typeface="Berlin Sans FB" pitchFamily="34" charset="0"/>
              </a:rPr>
              <a:t>An underlying characteristic that differentiates superior performance from average and poor performance</a:t>
            </a:r>
          </a:p>
          <a:p>
            <a:pPr marL="0" indent="0">
              <a:buNone/>
            </a:pPr>
            <a:r>
              <a:rPr lang="id-ID" sz="2400" dirty="0" smtClean="0">
                <a:solidFill>
                  <a:srgbClr val="FF0000"/>
                </a:solidFill>
                <a:latin typeface="Berlin Sans FB" pitchFamily="34" charset="0"/>
              </a:rPr>
              <a:t>3.Spencer &amp; Spencer</a:t>
            </a:r>
            <a:r>
              <a:rPr lang="id-ID" sz="2400" dirty="0" smtClean="0">
                <a:latin typeface="Berlin Sans FB" pitchFamily="34" charset="0"/>
              </a:rPr>
              <a:t> (1993) mendefinisikan kompetensi:</a:t>
            </a:r>
          </a:p>
          <a:p>
            <a:pPr marL="400050" lvl="1" indent="0">
              <a:buNone/>
            </a:pPr>
            <a:r>
              <a:rPr lang="id-ID" sz="2400" dirty="0" smtClean="0">
                <a:latin typeface="Berlin Sans FB" pitchFamily="34" charset="0"/>
              </a:rPr>
              <a:t>An underlying characteristic of an individual that is causally related to criterion refferenced effective and/or superior performence in a job or situation</a:t>
            </a:r>
            <a:endParaRPr lang="en-US" sz="2400" dirty="0">
              <a:latin typeface="Berlin Sans FB" pitchFamily="34" charset="0"/>
            </a:endParaRPr>
          </a:p>
        </p:txBody>
      </p:sp>
    </p:spTree>
    <p:extLst>
      <p:ext uri="{BB962C8B-B14F-4D97-AF65-F5344CB8AC3E}">
        <p14:creationId xmlns="" xmlns:p14="http://schemas.microsoft.com/office/powerpoint/2010/main" val="410299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495320"/>
          </a:xfrm>
        </p:spPr>
        <p:txBody>
          <a:bodyPr>
            <a:normAutofit fontScale="90000"/>
          </a:bodyPr>
          <a:lstStyle/>
          <a:p>
            <a:pPr algn="l"/>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id-ID" sz="2400" dirty="0" smtClean="0">
                <a:solidFill>
                  <a:srgbClr val="FF0000"/>
                </a:solidFill>
                <a:latin typeface="Berlin Sans FB" pitchFamily="34" charset="0"/>
              </a:rPr>
              <a:t>Underlying characterictic</a:t>
            </a:r>
            <a:r>
              <a:rPr lang="id-ID" sz="2400" dirty="0" smtClean="0">
                <a:latin typeface="Berlin Sans FB" pitchFamily="34" charset="0"/>
              </a:rPr>
              <a:t>  </a:t>
            </a:r>
          </a:p>
          <a:p>
            <a:r>
              <a:rPr lang="id-ID" sz="2400" dirty="0" smtClean="0">
                <a:latin typeface="Berlin Sans FB" pitchFamily="34" charset="0"/>
              </a:rPr>
              <a:t>Artinya kompetensi merupakan bagian kepribadian</a:t>
            </a:r>
          </a:p>
          <a:p>
            <a:r>
              <a:rPr lang="id-ID" sz="2400" dirty="0" smtClean="0">
                <a:latin typeface="Berlin Sans FB" pitchFamily="34" charset="0"/>
              </a:rPr>
              <a:t>Cenderung menetap</a:t>
            </a:r>
          </a:p>
          <a:p>
            <a:r>
              <a:rPr lang="id-ID" sz="2400" dirty="0" smtClean="0">
                <a:latin typeface="Berlin Sans FB" pitchFamily="34" charset="0"/>
              </a:rPr>
              <a:t>Dapat diramalkan perilakunya</a:t>
            </a:r>
          </a:p>
          <a:p>
            <a:pPr marL="0" indent="0">
              <a:buNone/>
            </a:pPr>
            <a:r>
              <a:rPr lang="id-ID" sz="2400" dirty="0" smtClean="0">
                <a:solidFill>
                  <a:srgbClr val="FF0000"/>
                </a:solidFill>
                <a:latin typeface="Berlin Sans FB" pitchFamily="34" charset="0"/>
              </a:rPr>
              <a:t>Casually related</a:t>
            </a:r>
          </a:p>
          <a:p>
            <a:r>
              <a:rPr lang="id-ID" sz="2400" dirty="0" smtClean="0">
                <a:latin typeface="Berlin Sans FB" pitchFamily="34" charset="0"/>
              </a:rPr>
              <a:t>Meramalkan &amp; menyebabkan T.L &amp; performance (kinerja)</a:t>
            </a:r>
          </a:p>
          <a:p>
            <a:r>
              <a:rPr lang="id-ID" sz="2400" dirty="0" smtClean="0">
                <a:latin typeface="Berlin Sans FB" pitchFamily="34" charset="0"/>
              </a:rPr>
              <a:t>Criterion referenced</a:t>
            </a:r>
          </a:p>
          <a:p>
            <a:r>
              <a:rPr lang="id-ID" sz="2400" dirty="0" smtClean="0">
                <a:latin typeface="Berlin Sans FB" pitchFamily="34" charset="0"/>
              </a:rPr>
              <a:t>Meramalkan subjek yg akan menampilkan kinerja superior atau efektif</a:t>
            </a:r>
          </a:p>
          <a:p>
            <a:pPr marL="0" indent="0">
              <a:buNone/>
            </a:pPr>
            <a:r>
              <a:rPr lang="id-ID" sz="2400" dirty="0" smtClean="0">
                <a:solidFill>
                  <a:srgbClr val="FF0000"/>
                </a:solidFill>
                <a:latin typeface="Berlin Sans FB" pitchFamily="34" charset="0"/>
              </a:rPr>
              <a:t>Superior</a:t>
            </a:r>
            <a:r>
              <a:rPr lang="id-ID" sz="2400" dirty="0" smtClean="0">
                <a:latin typeface="Berlin Sans FB" pitchFamily="34" charset="0"/>
              </a:rPr>
              <a:t> = above average performance</a:t>
            </a:r>
          </a:p>
          <a:p>
            <a:pPr marL="0" indent="0">
              <a:buNone/>
            </a:pPr>
            <a:r>
              <a:rPr lang="id-ID" sz="2400" dirty="0" smtClean="0">
                <a:solidFill>
                  <a:srgbClr val="FF0000"/>
                </a:solidFill>
                <a:latin typeface="Berlin Sans FB" pitchFamily="34" charset="0"/>
              </a:rPr>
              <a:t>Effective</a:t>
            </a:r>
            <a:r>
              <a:rPr lang="id-ID" sz="2400" dirty="0" smtClean="0">
                <a:latin typeface="Berlin Sans FB" pitchFamily="34" charset="0"/>
              </a:rPr>
              <a:t> = minimally acceptable level of work</a:t>
            </a:r>
          </a:p>
          <a:p>
            <a:endParaRPr lang="en-US" sz="2400" dirty="0">
              <a:latin typeface="Berlin Sans FB" pitchFamily="34" charset="0"/>
            </a:endParaRPr>
          </a:p>
        </p:txBody>
      </p:sp>
    </p:spTree>
    <p:extLst>
      <p:ext uri="{BB962C8B-B14F-4D97-AF65-F5344CB8AC3E}">
        <p14:creationId xmlns="" xmlns:p14="http://schemas.microsoft.com/office/powerpoint/2010/main" val="402165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id-ID" sz="3200" dirty="0" smtClean="0">
                <a:solidFill>
                  <a:srgbClr val="FF0000"/>
                </a:solidFill>
                <a:latin typeface="Berlin Sans FB" pitchFamily="34" charset="0"/>
              </a:rPr>
              <a:t>Lanjut.....</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id-ID" sz="2400" dirty="0" smtClean="0">
                <a:solidFill>
                  <a:srgbClr val="FF0000"/>
                </a:solidFill>
                <a:latin typeface="Berlin Sans FB" pitchFamily="34" charset="0"/>
              </a:rPr>
              <a:t>4.LOMA’s Competency Dictionary (1998)</a:t>
            </a:r>
            <a:r>
              <a:rPr lang="id-ID" sz="2400" dirty="0" smtClean="0">
                <a:latin typeface="Berlin Sans FB" pitchFamily="34" charset="0"/>
              </a:rPr>
              <a:t> menyatakan </a:t>
            </a:r>
          </a:p>
          <a:p>
            <a:r>
              <a:rPr lang="id-ID" sz="2400" dirty="0" smtClean="0">
                <a:latin typeface="Berlin Sans FB" pitchFamily="34" charset="0"/>
              </a:rPr>
              <a:t>Kompetensi adalah aspek-aspek dari karyawan yg memungkinkannya menampilkan kinerja yg memuaskan</a:t>
            </a:r>
          </a:p>
          <a:p>
            <a:r>
              <a:rPr lang="id-ID" sz="2400" dirty="0" smtClean="0">
                <a:latin typeface="Berlin Sans FB" pitchFamily="34" charset="0"/>
              </a:rPr>
              <a:t>Kompetensi meliputi traits, motives, values, attitudes, knowledge &amp; skills    </a:t>
            </a:r>
          </a:p>
          <a:p>
            <a:endParaRPr lang="id-ID" sz="2400" dirty="0">
              <a:latin typeface="Berlin Sans FB" pitchFamily="34" charset="0"/>
            </a:endParaRPr>
          </a:p>
          <a:p>
            <a:endParaRPr lang="en-US" sz="2400" dirty="0">
              <a:latin typeface="Berlin Sans FB" pitchFamily="34" charset="0"/>
            </a:endParaRPr>
          </a:p>
        </p:txBody>
      </p:sp>
      <p:sp>
        <p:nvSpPr>
          <p:cNvPr id="4" name="Rectangle 3"/>
          <p:cNvSpPr/>
          <p:nvPr/>
        </p:nvSpPr>
        <p:spPr>
          <a:xfrm>
            <a:off x="990599" y="3976254"/>
            <a:ext cx="6934201" cy="196734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Berlin Sans FB" pitchFamily="34" charset="0"/>
              </a:rPr>
              <a:t>Kompetensi merupakan bagian dari kepribadian yang dapat mengarahkan seseorang  untuk menampilkan kinerja yg memuaskan (superior performance) yg dapat meramalkan perilakunya dalam berbagai situasi</a:t>
            </a:r>
            <a:endParaRPr lang="en-US" sz="2400" dirty="0">
              <a:solidFill>
                <a:schemeClr val="bg1"/>
              </a:solidFill>
              <a:latin typeface="Berlin Sans FB" pitchFamily="34" charset="0"/>
            </a:endParaRPr>
          </a:p>
        </p:txBody>
      </p:sp>
      <p:sp>
        <p:nvSpPr>
          <p:cNvPr id="5" name="Down Arrow 4"/>
          <p:cNvSpPr/>
          <p:nvPr/>
        </p:nvSpPr>
        <p:spPr>
          <a:xfrm>
            <a:off x="4038600" y="3276600"/>
            <a:ext cx="762000" cy="60960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93484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id-ID" sz="3200" dirty="0" smtClean="0">
                <a:solidFill>
                  <a:srgbClr val="FF0000"/>
                </a:solidFill>
                <a:latin typeface="Berlin Sans FB" pitchFamily="34" charset="0"/>
              </a:rPr>
              <a:t>KARAKTERISTIK KOMPETENSI</a:t>
            </a:r>
            <a:endParaRPr lang="en-US" sz="3200" dirty="0">
              <a:solidFill>
                <a:srgbClr val="FF0000"/>
              </a:solidFill>
              <a:latin typeface="Berlin Sans FB" pitchFamily="34" charset="0"/>
            </a:endParaRPr>
          </a:p>
        </p:txBody>
      </p:sp>
      <p:sp>
        <p:nvSpPr>
          <p:cNvPr id="3" name="Content Placeholder 2"/>
          <p:cNvSpPr>
            <a:spLocks noGrp="1"/>
          </p:cNvSpPr>
          <p:nvPr>
            <p:ph idx="1"/>
          </p:nvPr>
        </p:nvSpPr>
        <p:spPr>
          <a:xfrm>
            <a:off x="457200" y="1295400"/>
            <a:ext cx="8229600" cy="5181600"/>
          </a:xfrm>
        </p:spPr>
        <p:txBody>
          <a:bodyPr>
            <a:normAutofit fontScale="55000" lnSpcReduction="20000"/>
          </a:bodyPr>
          <a:lstStyle/>
          <a:p>
            <a:pPr marL="0" indent="0">
              <a:buNone/>
            </a:pPr>
            <a:r>
              <a:rPr lang="id-ID" sz="4400" dirty="0" smtClean="0">
                <a:latin typeface="Berlin Sans FB" pitchFamily="34" charset="0"/>
              </a:rPr>
              <a:t>Spencer &amp; Spencer (1993) menyebutkan kompetensi memiliki 5 karakteristik :</a:t>
            </a:r>
          </a:p>
          <a:p>
            <a:pPr marL="0" indent="0">
              <a:buNone/>
            </a:pPr>
            <a:r>
              <a:rPr lang="id-ID" sz="4400" dirty="0" smtClean="0">
                <a:latin typeface="Berlin Sans FB" pitchFamily="34" charset="0"/>
              </a:rPr>
              <a:t>1.   </a:t>
            </a:r>
            <a:r>
              <a:rPr lang="id-ID" sz="4400" dirty="0" smtClean="0">
                <a:solidFill>
                  <a:srgbClr val="FF0000"/>
                </a:solidFill>
                <a:latin typeface="Berlin Sans FB" pitchFamily="34" charset="0"/>
              </a:rPr>
              <a:t>MOTIVES</a:t>
            </a:r>
          </a:p>
          <a:p>
            <a:pPr marL="400050" lvl="1" indent="0">
              <a:buNone/>
            </a:pPr>
            <a:r>
              <a:rPr lang="id-ID" sz="4400" dirty="0" smtClean="0">
                <a:latin typeface="Berlin Sans FB" pitchFamily="34" charset="0"/>
              </a:rPr>
              <a:t>Sesuatu yg secara konsisten mendorong, mengarahkan &amp; menyeleksi perilaku utk tujuan ttt &amp; mengabaikan hal lainnya. Misal : motif berprestasi</a:t>
            </a:r>
          </a:p>
          <a:p>
            <a:pPr marL="0" indent="0">
              <a:buNone/>
            </a:pPr>
            <a:r>
              <a:rPr lang="id-ID" sz="4400" dirty="0" smtClean="0">
                <a:latin typeface="Berlin Sans FB" pitchFamily="34" charset="0"/>
              </a:rPr>
              <a:t>2.  </a:t>
            </a:r>
            <a:r>
              <a:rPr lang="id-ID" sz="4400" dirty="0" smtClean="0">
                <a:solidFill>
                  <a:srgbClr val="FF0000"/>
                </a:solidFill>
                <a:latin typeface="Berlin Sans FB" pitchFamily="34" charset="0"/>
              </a:rPr>
              <a:t>TRAITS</a:t>
            </a:r>
          </a:p>
          <a:p>
            <a:pPr marL="400050" lvl="1" indent="0">
              <a:buNone/>
            </a:pPr>
            <a:r>
              <a:rPr lang="id-ID" sz="4400" dirty="0" smtClean="0">
                <a:latin typeface="Berlin Sans FB" pitchFamily="34" charset="0"/>
              </a:rPr>
              <a:t>Karakteristik fisik &amp; respon yg konsisten terhadap berbagai situasi &amp; informasi. Misal:  waktu reaksi, kontrol emosi </a:t>
            </a:r>
          </a:p>
          <a:p>
            <a:pPr marL="0" indent="0">
              <a:buNone/>
            </a:pPr>
            <a:r>
              <a:rPr lang="id-ID" sz="4400" dirty="0" smtClean="0">
                <a:latin typeface="Berlin Sans FB" pitchFamily="34" charset="0"/>
              </a:rPr>
              <a:t>3.  </a:t>
            </a:r>
            <a:r>
              <a:rPr lang="id-ID" sz="4400" dirty="0" smtClean="0">
                <a:solidFill>
                  <a:srgbClr val="FF0000"/>
                </a:solidFill>
                <a:latin typeface="Berlin Sans FB" pitchFamily="34" charset="0"/>
              </a:rPr>
              <a:t>SELF CONCEPT</a:t>
            </a:r>
          </a:p>
          <a:p>
            <a:pPr marL="400050" lvl="1" indent="0">
              <a:buNone/>
            </a:pPr>
            <a:r>
              <a:rPr lang="id-ID" sz="4400" dirty="0" smtClean="0">
                <a:latin typeface="Berlin Sans FB" pitchFamily="34" charset="0"/>
              </a:rPr>
              <a:t>Sikap, nilai, citra diri sebagai individu. Misal: keyakinan diri seseorang bhw ia dpt bertindak efektif dlm berbagai situasi</a:t>
            </a:r>
          </a:p>
          <a:p>
            <a:pPr marL="0" indent="0">
              <a:buNone/>
            </a:pPr>
            <a:endParaRPr lang="id-ID" sz="3100" dirty="0" smtClean="0">
              <a:latin typeface="Berlin Sans FB" pitchFamily="34" charset="0"/>
            </a:endParaRPr>
          </a:p>
          <a:p>
            <a:pPr marL="0" indent="0">
              <a:buNone/>
            </a:pPr>
            <a:endParaRPr lang="id-ID" sz="3100" dirty="0" smtClean="0">
              <a:latin typeface="Berlin Sans FB" pitchFamily="34" charset="0"/>
            </a:endParaRPr>
          </a:p>
          <a:p>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r>
              <a:rPr lang="id-ID" sz="2400" dirty="0" smtClean="0">
                <a:latin typeface="Berlin Sans FB" pitchFamily="34" charset="0"/>
              </a:rPr>
              <a:t>  </a:t>
            </a:r>
            <a:endParaRPr lang="en-US" sz="2400" dirty="0">
              <a:latin typeface="Berlin Sans FB" pitchFamily="34" charset="0"/>
            </a:endParaRPr>
          </a:p>
        </p:txBody>
      </p:sp>
    </p:spTree>
    <p:extLst>
      <p:ext uri="{BB962C8B-B14F-4D97-AF65-F5344CB8AC3E}">
        <p14:creationId xmlns="" xmlns:p14="http://schemas.microsoft.com/office/powerpoint/2010/main" val="34219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l"/>
            <a:r>
              <a:rPr lang="id-ID" sz="3200" dirty="0" smtClean="0">
                <a:latin typeface="Berlin Sans FB" pitchFamily="34" charset="0"/>
              </a:rPr>
              <a:t>Lanjutan.....</a:t>
            </a:r>
            <a:endParaRPr lang="en-US" sz="3200" dirty="0">
              <a:latin typeface="Berlin Sans FB" pitchFamily="34" charset="0"/>
            </a:endParaRPr>
          </a:p>
        </p:txBody>
      </p:sp>
      <p:sp>
        <p:nvSpPr>
          <p:cNvPr id="3" name="Content Placeholder 2"/>
          <p:cNvSpPr>
            <a:spLocks noGrp="1"/>
          </p:cNvSpPr>
          <p:nvPr>
            <p:ph idx="1"/>
          </p:nvPr>
        </p:nvSpPr>
        <p:spPr>
          <a:xfrm>
            <a:off x="457200" y="1524000"/>
            <a:ext cx="8229600" cy="4602163"/>
          </a:xfrm>
        </p:spPr>
        <p:txBody>
          <a:bodyPr>
            <a:normAutofit/>
          </a:bodyPr>
          <a:lstStyle/>
          <a:p>
            <a:pPr marL="0" indent="0">
              <a:buNone/>
            </a:pPr>
            <a:r>
              <a:rPr lang="id-ID" sz="2400" dirty="0" smtClean="0">
                <a:latin typeface="Berlin Sans FB" pitchFamily="34" charset="0"/>
              </a:rPr>
              <a:t>4. </a:t>
            </a:r>
            <a:r>
              <a:rPr lang="id-ID" sz="2400" dirty="0" smtClean="0">
                <a:solidFill>
                  <a:srgbClr val="FF0000"/>
                </a:solidFill>
                <a:latin typeface="Berlin Sans FB" pitchFamily="34" charset="0"/>
              </a:rPr>
              <a:t> KNOWLEDGE</a:t>
            </a:r>
          </a:p>
          <a:p>
            <a:r>
              <a:rPr lang="id-ID" sz="2400" dirty="0" smtClean="0">
                <a:latin typeface="Berlin Sans FB" pitchFamily="34" charset="0"/>
              </a:rPr>
              <a:t>Merupakan info-info yg dimiliki sso yg spesfik utk hal-hal tertentu. Misal : mesin jet tempur</a:t>
            </a:r>
          </a:p>
          <a:p>
            <a:r>
              <a:rPr lang="id-ID" sz="2400" dirty="0" smtClean="0">
                <a:latin typeface="Berlin Sans FB" pitchFamily="34" charset="0"/>
              </a:rPr>
              <a:t>Adanya knowlege dpt </a:t>
            </a:r>
            <a:r>
              <a:rPr lang="id-ID" sz="2400" dirty="0" smtClean="0">
                <a:solidFill>
                  <a:srgbClr val="FF0000"/>
                </a:solidFill>
                <a:latin typeface="Berlin Sans FB" pitchFamily="34" charset="0"/>
              </a:rPr>
              <a:t>memprediksi dg baik </a:t>
            </a:r>
            <a:r>
              <a:rPr lang="id-ID" sz="2400" dirty="0" smtClean="0">
                <a:latin typeface="Berlin Sans FB" pitchFamily="34" charset="0"/>
              </a:rPr>
              <a:t>apa yg dapat dilakukan sso, bkn yg ingin dilakukan</a:t>
            </a:r>
          </a:p>
          <a:p>
            <a:pPr marL="0" indent="0">
              <a:buNone/>
            </a:pPr>
            <a:r>
              <a:rPr lang="id-ID" sz="2400" dirty="0" smtClean="0">
                <a:latin typeface="Berlin Sans FB" pitchFamily="34" charset="0"/>
              </a:rPr>
              <a:t>5. </a:t>
            </a:r>
            <a:r>
              <a:rPr lang="id-ID" sz="2400" dirty="0" smtClean="0">
                <a:solidFill>
                  <a:srgbClr val="FF0000"/>
                </a:solidFill>
                <a:latin typeface="Berlin Sans FB" pitchFamily="34" charset="0"/>
              </a:rPr>
              <a:t> SKILL</a:t>
            </a:r>
          </a:p>
          <a:p>
            <a:r>
              <a:rPr lang="id-ID" sz="2400" dirty="0" smtClean="0">
                <a:latin typeface="Berlin Sans FB" pitchFamily="34" charset="0"/>
              </a:rPr>
              <a:t>Kemampuan sso untuk melakukan tugas fisik &amp; mental.</a:t>
            </a:r>
          </a:p>
          <a:p>
            <a:r>
              <a:rPr lang="id-ID" sz="2400" dirty="0" smtClean="0">
                <a:latin typeface="Berlin Sans FB" pitchFamily="34" charset="0"/>
              </a:rPr>
              <a:t>Skill dapat diukur, diamati &amp; </a:t>
            </a:r>
            <a:r>
              <a:rPr lang="id-ID" sz="2400" dirty="0" smtClean="0">
                <a:solidFill>
                  <a:srgbClr val="FF0000"/>
                </a:solidFill>
                <a:latin typeface="Berlin Sans FB" pitchFamily="34" charset="0"/>
              </a:rPr>
              <a:t>dikembangkan</a:t>
            </a:r>
            <a:r>
              <a:rPr lang="id-ID" sz="2400" dirty="0" smtClean="0">
                <a:latin typeface="Berlin Sans FB" pitchFamily="34" charset="0"/>
              </a:rPr>
              <a:t> melalui </a:t>
            </a:r>
            <a:r>
              <a:rPr lang="id-ID" sz="2400" dirty="0" smtClean="0">
                <a:solidFill>
                  <a:srgbClr val="FF0000"/>
                </a:solidFill>
                <a:latin typeface="Berlin Sans FB" pitchFamily="34" charset="0"/>
              </a:rPr>
              <a:t>pengalaman/ pelatihan</a:t>
            </a:r>
            <a:r>
              <a:rPr lang="id-ID" sz="2400" dirty="0" smtClean="0">
                <a:latin typeface="Berlin Sans FB" pitchFamily="34" charset="0"/>
              </a:rPr>
              <a:t>. Misal : kemampuan analisis DAP</a:t>
            </a:r>
          </a:p>
          <a:p>
            <a:endParaRPr lang="en-US" sz="2400" dirty="0">
              <a:latin typeface="Berlin Sans FB" pitchFamily="34" charset="0"/>
            </a:endParaRPr>
          </a:p>
        </p:txBody>
      </p:sp>
    </p:spTree>
    <p:extLst>
      <p:ext uri="{BB962C8B-B14F-4D97-AF65-F5344CB8AC3E}">
        <p14:creationId xmlns="" xmlns:p14="http://schemas.microsoft.com/office/powerpoint/2010/main" val="3422233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1626</Words>
  <Application>Microsoft Office PowerPoint</Application>
  <PresentationFormat>On-screen Show (4:3)</PresentationFormat>
  <Paragraphs>258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KEMAMPUAN AKHIR YANG DIHARAPKAN</vt:lpstr>
      <vt:lpstr>PENGERTIAN ASSESMENT CENTER</vt:lpstr>
      <vt:lpstr>Lanjutan....</vt:lpstr>
      <vt:lpstr>KOMPETENSI</vt:lpstr>
      <vt:lpstr>Lanjutan......</vt:lpstr>
      <vt:lpstr>Lanjut.....</vt:lpstr>
      <vt:lpstr>KARAKTERISTIK KOMPETENSI</vt:lpstr>
      <vt:lpstr>Lanjutan.....</vt:lpstr>
      <vt:lpstr>Lanjutan...</vt:lpstr>
      <vt:lpstr>MODEL-MODEL KOMPETENSI</vt:lpstr>
      <vt:lpstr>Lanjutan...</vt:lpstr>
      <vt:lpstr>DAFTAR KOMPETENSI DARI AHLI</vt:lpstr>
      <vt:lpstr>PERTIMBANGAN PENETAPAN MODEL KOMPETENSI</vt:lpstr>
      <vt:lpstr>CONTOH KOMPETENSI</vt:lpstr>
      <vt:lpstr>METODE PENGUMPULAN DATA DALAM RANGKA PENETAPAN MODEL KOMPETENSI</vt:lpstr>
      <vt:lpstr>PERSIAPAN  SEBELUM PENETAPAN MODEL KOMPETENSI</vt:lpstr>
      <vt:lpstr>BEHAVIOUR EVIDENT INTERVIEW (BEI)</vt:lpstr>
      <vt:lpstr>CONTOH MODEL KOMPETENSI &amp; LEVEL</vt:lpstr>
      <vt:lpstr>PROSEDUR PELAKSANAAN ASSESMENT CENTER</vt:lpstr>
      <vt:lpstr>Lanjutan....</vt:lpstr>
      <vt:lpstr>METODE DALAM ASSESMENT CENTER </vt:lpstr>
      <vt:lpstr>Lanjutan....</vt:lpstr>
      <vt:lpstr>Lanjutan.....</vt:lpstr>
      <vt:lpstr>METODE PENDUKUNG ASSESMENT CENTER</vt:lpstr>
      <vt:lpstr>APLIKASI MODEL KOMPETENSI</vt:lpstr>
      <vt:lpstr>TUJUAN ASSESMENT CENTER</vt:lpstr>
      <vt:lpstr>LATIHAN MENYUSUN INDIKATOR KOMPETENSI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ASSESMENT CENTER  Oleh Sulis Mariyanti</dc:title>
  <dc:creator>kemal susanto</dc:creator>
  <cp:lastModifiedBy>psikologi</cp:lastModifiedBy>
  <cp:revision>54</cp:revision>
  <dcterms:created xsi:type="dcterms:W3CDTF">2006-08-16T00:00:00Z</dcterms:created>
  <dcterms:modified xsi:type="dcterms:W3CDTF">2017-11-06T02:45:20Z</dcterms:modified>
</cp:coreProperties>
</file>