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83" r:id="rId2"/>
    <p:sldId id="257" r:id="rId3"/>
    <p:sldId id="258" r:id="rId4"/>
    <p:sldId id="259" r:id="rId5"/>
    <p:sldId id="260" r:id="rId6"/>
    <p:sldId id="278" r:id="rId7"/>
    <p:sldId id="261" r:id="rId8"/>
    <p:sldId id="262" r:id="rId9"/>
    <p:sldId id="263" r:id="rId10"/>
    <p:sldId id="264" r:id="rId11"/>
    <p:sldId id="265" r:id="rId12"/>
    <p:sldId id="266" r:id="rId13"/>
    <p:sldId id="267" r:id="rId14"/>
    <p:sldId id="268" r:id="rId15"/>
    <p:sldId id="269" r:id="rId16"/>
    <p:sldId id="270" r:id="rId17"/>
    <p:sldId id="272" r:id="rId18"/>
    <p:sldId id="271" r:id="rId19"/>
    <p:sldId id="284" r:id="rId20"/>
    <p:sldId id="273" r:id="rId21"/>
    <p:sldId id="279" r:id="rId22"/>
    <p:sldId id="280" r:id="rId23"/>
    <p:sldId id="281" r:id="rId24"/>
    <p:sldId id="282" r:id="rId25"/>
    <p:sldId id="274" r:id="rId26"/>
    <p:sldId id="275" r:id="rId27"/>
    <p:sldId id="276" r:id="rId28"/>
    <p:sldId id="277"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DC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1FBA5-ABFB-49E0-82B0-CAA242C551C9}" type="datetimeFigureOut">
              <a:rPr lang="en-US" smtClean="0"/>
              <a:pPr/>
              <a:t>11/3/2017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6043F-AE54-40F1-B989-F919C313DFC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16043F-AE54-40F1-B989-F919C313DFC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1FFF4A3-8336-4684-B293-1D8988C0A323}" type="datetimeFigureOut">
              <a:rPr lang="en-US" smtClean="0"/>
              <a:pPr/>
              <a:t>11/3/2017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BE9812F-CCBB-40DA-88BE-6722F8E3F35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FF4A3-8336-4684-B293-1D8988C0A323}"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9812F-CCBB-40DA-88BE-6722F8E3F35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FFF4A3-8336-4684-B293-1D8988C0A323}"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9812F-CCBB-40DA-88BE-6722F8E3F35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FFF4A3-8336-4684-B293-1D8988C0A323}"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9812F-CCBB-40DA-88BE-6722F8E3F35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FFF4A3-8336-4684-B293-1D8988C0A323}" type="datetimeFigureOut">
              <a:rPr lang="en-US" smtClean="0"/>
              <a:pPr/>
              <a:t>11/3/2017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BE9812F-CCBB-40DA-88BE-6722F8E3F35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FFF4A3-8336-4684-B293-1D8988C0A323}"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9812F-CCBB-40DA-88BE-6722F8E3F35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1FFF4A3-8336-4684-B293-1D8988C0A323}"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9812F-CCBB-40DA-88BE-6722F8E3F35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FFF4A3-8336-4684-B293-1D8988C0A323}"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9812F-CCBB-40DA-88BE-6722F8E3F35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FF4A3-8336-4684-B293-1D8988C0A323}"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9812F-CCBB-40DA-88BE-6722F8E3F35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FFF4A3-8336-4684-B293-1D8988C0A323}"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9812F-CCBB-40DA-88BE-6722F8E3F35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FFF4A3-8336-4684-B293-1D8988C0A323}" type="datetimeFigureOut">
              <a:rPr lang="en-US" smtClean="0"/>
              <a:pPr/>
              <a:t>11/3/2017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BE9812F-CCBB-40DA-88BE-6722F8E3F35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1FFF4A3-8336-4684-B293-1D8988C0A323}" type="datetimeFigureOut">
              <a:rPr lang="en-US" smtClean="0"/>
              <a:pPr/>
              <a:t>11/3/2017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BE9812F-CCBB-40DA-88BE-6722F8E3F35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13315" name="TextBox 1"/>
          <p:cNvSpPr txBox="1">
            <a:spLocks noChangeArrowheads="1"/>
          </p:cNvSpPr>
          <p:nvPr/>
        </p:nvSpPr>
        <p:spPr bwMode="auto">
          <a:xfrm>
            <a:off x="3222625" y="3657600"/>
            <a:ext cx="5638800" cy="1631950"/>
          </a:xfrm>
          <a:prstGeom prst="rect">
            <a:avLst/>
          </a:prstGeom>
          <a:noFill/>
          <a:ln w="9525">
            <a:noFill/>
            <a:miter lim="800000"/>
            <a:headEnd/>
            <a:tailEnd/>
          </a:ln>
        </p:spPr>
        <p:txBody>
          <a:bodyPr>
            <a:spAutoFit/>
          </a:bodyPr>
          <a:lstStyle/>
          <a:p>
            <a:pPr algn="ctr"/>
            <a:r>
              <a:rPr lang="id-ID" sz="2000" b="1" dirty="0" smtClean="0">
                <a:solidFill>
                  <a:schemeClr val="bg1"/>
                </a:solidFill>
              </a:rPr>
              <a:t>TEORI MOTIVASI KERJA</a:t>
            </a:r>
            <a:endParaRPr lang="en-US" sz="2000" b="1" dirty="0">
              <a:solidFill>
                <a:schemeClr val="bg1"/>
              </a:solidFill>
            </a:endParaRPr>
          </a:p>
          <a:p>
            <a:pPr algn="ctr"/>
            <a:r>
              <a:rPr lang="en-US" sz="2000" b="1" dirty="0">
                <a:solidFill>
                  <a:schemeClr val="bg1"/>
                </a:solidFill>
              </a:rPr>
              <a:t>P</a:t>
            </a:r>
            <a:r>
              <a:rPr lang="id-ID" sz="2000" b="1" dirty="0">
                <a:solidFill>
                  <a:schemeClr val="bg1"/>
                </a:solidFill>
              </a:rPr>
              <a:t>ertemuan </a:t>
            </a:r>
            <a:r>
              <a:rPr lang="id-ID" sz="2000" b="1" dirty="0" smtClean="0">
                <a:solidFill>
                  <a:schemeClr val="bg1"/>
                </a:solidFill>
              </a:rPr>
              <a:t>8</a:t>
            </a:r>
            <a:r>
              <a:rPr lang="en-US" sz="2000" b="1" dirty="0" smtClean="0">
                <a:solidFill>
                  <a:schemeClr val="bg1"/>
                </a:solidFill>
              </a:rPr>
              <a:t> </a:t>
            </a:r>
            <a:endParaRPr lang="en-US" sz="2000" b="1" dirty="0">
              <a:solidFill>
                <a:schemeClr val="bg1"/>
              </a:solidFill>
            </a:endParaRPr>
          </a:p>
          <a:p>
            <a:pPr algn="ctr"/>
            <a:r>
              <a:rPr lang="id-ID" sz="2000" b="1" dirty="0">
                <a:solidFill>
                  <a:schemeClr val="bg1"/>
                </a:solidFill>
              </a:rPr>
              <a:t>Sulis Mariyanti</a:t>
            </a:r>
            <a:endParaRPr lang="en-US" sz="2000" b="1" dirty="0">
              <a:solidFill>
                <a:schemeClr val="bg1"/>
              </a:solidFill>
            </a:endParaRPr>
          </a:p>
          <a:p>
            <a:pPr algn="ctr"/>
            <a:r>
              <a:rPr lang="id-ID" sz="2000" b="1" dirty="0">
                <a:solidFill>
                  <a:schemeClr val="bg1"/>
                </a:solidFill>
              </a:rPr>
              <a:t>PSIKOLOGI</a:t>
            </a:r>
            <a:endParaRPr lang="en-US" sz="2000" b="1" dirty="0">
              <a:solidFill>
                <a:schemeClr val="bg1"/>
              </a:solidFill>
            </a:endParaRPr>
          </a:p>
          <a:p>
            <a:pPr algn="ctr"/>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533400"/>
          </a:xfrm>
          <a:ln>
            <a:noFill/>
          </a:ln>
        </p:spPr>
        <p:txBody>
          <a:bodyPr>
            <a:noAutofit/>
          </a:bodyPr>
          <a:lstStyle/>
          <a:p>
            <a:r>
              <a:rPr lang="en-US" sz="2800" dirty="0" err="1" smtClean="0">
                <a:solidFill>
                  <a:srgbClr val="FF0000"/>
                </a:solidFill>
                <a:latin typeface="Berlin Sans FB" pitchFamily="34" charset="0"/>
              </a:rPr>
              <a:t>Lanjutan</a:t>
            </a:r>
            <a:r>
              <a:rPr lang="en-US" sz="2800" dirty="0" smtClean="0">
                <a:solidFill>
                  <a:srgbClr val="FF0000"/>
                </a:solidFill>
                <a:latin typeface="Berlin Sans FB" pitchFamily="34" charset="0"/>
              </a:rPr>
              <a:t>…………</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lnSpcReduction="10000"/>
          </a:bodyPr>
          <a:lstStyle/>
          <a:p>
            <a:pPr>
              <a:buFont typeface="Wingdings" pitchFamily="2" charset="2"/>
              <a:buChar char="q"/>
            </a:pPr>
            <a:r>
              <a:rPr lang="en-US" sz="2400" dirty="0" err="1" smtClean="0">
                <a:latin typeface="Berlin Sans FB" pitchFamily="34" charset="0"/>
              </a:rPr>
              <a:t>Seseorang</a:t>
            </a:r>
            <a:r>
              <a:rPr lang="en-US" sz="2400" dirty="0" smtClean="0">
                <a:latin typeface="Berlin Sans FB" pitchFamily="34" charset="0"/>
              </a:rPr>
              <a:t> </a:t>
            </a:r>
            <a:r>
              <a:rPr lang="en-US" sz="2400" dirty="0" err="1" smtClean="0">
                <a:latin typeface="Berlin Sans FB" pitchFamily="34" charset="0"/>
              </a:rPr>
              <a:t>dimotivasi</a:t>
            </a:r>
            <a:r>
              <a:rPr lang="en-US" sz="2400" dirty="0" smtClean="0">
                <a:latin typeface="Berlin Sans FB" pitchFamily="34" charset="0"/>
              </a:rPr>
              <a:t> </a:t>
            </a:r>
            <a:r>
              <a:rPr lang="en-US" sz="2400" dirty="0" err="1" smtClean="0">
                <a:latin typeface="Berlin Sans FB" pitchFamily="34" charset="0"/>
              </a:rPr>
              <a:t>oleh</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paling </a:t>
            </a:r>
            <a:r>
              <a:rPr lang="en-US" sz="2400" dirty="0" err="1" smtClean="0">
                <a:latin typeface="Berlin Sans FB" pitchFamily="34" charset="0"/>
              </a:rPr>
              <a:t>bawah</a:t>
            </a:r>
            <a:r>
              <a:rPr lang="en-US" sz="2400" dirty="0" smtClean="0">
                <a:latin typeface="Berlin Sans FB" pitchFamily="34" charset="0"/>
              </a:rPr>
              <a:t> yang </a:t>
            </a:r>
            <a:r>
              <a:rPr lang="en-US" sz="2400" dirty="0" err="1" smtClean="0">
                <a:latin typeface="Berlin Sans FB" pitchFamily="34" charset="0"/>
              </a:rPr>
              <a:t>tdk</a:t>
            </a:r>
            <a:r>
              <a:rPr lang="en-US" sz="2400" dirty="0" smtClean="0">
                <a:latin typeface="Berlin Sans FB" pitchFamily="34" charset="0"/>
              </a:rPr>
              <a:t> </a:t>
            </a:r>
            <a:r>
              <a:rPr lang="en-US" sz="2400" dirty="0" err="1" smtClean="0">
                <a:latin typeface="Berlin Sans FB" pitchFamily="34" charset="0"/>
              </a:rPr>
              <a:t>terpenuhi</a:t>
            </a:r>
            <a:r>
              <a:rPr lang="en-US" sz="2400" dirty="0" smtClean="0">
                <a:latin typeface="Berlin Sans FB" pitchFamily="34" charset="0"/>
              </a:rPr>
              <a:t>. </a:t>
            </a:r>
            <a:r>
              <a:rPr lang="en-US" sz="2400" dirty="0" err="1" smtClean="0">
                <a:latin typeface="Berlin Sans FB" pitchFamily="34" charset="0"/>
              </a:rPr>
              <a:t>Apabila</a:t>
            </a:r>
            <a:r>
              <a:rPr lang="en-US" sz="2400" dirty="0" smtClean="0">
                <a:latin typeface="Berlin Sans FB" pitchFamily="34" charset="0"/>
              </a:rPr>
              <a:t> </a:t>
            </a:r>
            <a:r>
              <a:rPr lang="en-US" sz="2400" dirty="0" err="1" smtClean="0">
                <a:latin typeface="Berlin Sans FB" pitchFamily="34" charset="0"/>
              </a:rPr>
              <a:t>ada</a:t>
            </a:r>
            <a:r>
              <a:rPr lang="en-US" sz="2400" dirty="0" smtClean="0">
                <a:latin typeface="Berlin Sans FB" pitchFamily="34" charset="0"/>
              </a:rPr>
              <a:t> 2 level need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tak</a:t>
            </a:r>
            <a:r>
              <a:rPr lang="en-US" sz="2400" dirty="0" smtClean="0">
                <a:latin typeface="Berlin Sans FB" pitchFamily="34" charset="0"/>
              </a:rPr>
              <a:t> </a:t>
            </a:r>
            <a:r>
              <a:rPr lang="en-US" sz="2400" dirty="0" err="1" smtClean="0">
                <a:latin typeface="Berlin Sans FB" pitchFamily="34" charset="0"/>
              </a:rPr>
              <a:t>terpenu</a:t>
            </a:r>
            <a:r>
              <a:rPr lang="en-US" sz="2400" dirty="0" smtClean="0">
                <a:latin typeface="Berlin Sans FB" pitchFamily="34" charset="0"/>
              </a:rPr>
              <a:t>-hi, </a:t>
            </a:r>
            <a:r>
              <a:rPr lang="en-US" sz="2400" dirty="0" err="1" smtClean="0">
                <a:latin typeface="Berlin Sans FB" pitchFamily="34" charset="0"/>
              </a:rPr>
              <a:t>maka</a:t>
            </a:r>
            <a:r>
              <a:rPr lang="en-US" sz="2400" dirty="0" smtClean="0">
                <a:latin typeface="Berlin Sans FB" pitchFamily="34" charset="0"/>
              </a:rPr>
              <a:t> need </a:t>
            </a:r>
            <a:r>
              <a:rPr lang="en-US" sz="2400" dirty="0" err="1" smtClean="0">
                <a:latin typeface="Berlin Sans FB" pitchFamily="34" charset="0"/>
              </a:rPr>
              <a:t>yg</a:t>
            </a:r>
            <a:r>
              <a:rPr lang="en-US" sz="2400" dirty="0" smtClean="0">
                <a:latin typeface="Berlin Sans FB" pitchFamily="34" charset="0"/>
              </a:rPr>
              <a:t> paling </a:t>
            </a:r>
            <a:r>
              <a:rPr lang="en-US" sz="2400" dirty="0" err="1" smtClean="0">
                <a:latin typeface="Berlin Sans FB" pitchFamily="34" charset="0"/>
              </a:rPr>
              <a:t>bawah</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mendominasi</a:t>
            </a:r>
            <a:r>
              <a:rPr lang="en-US" sz="2400" dirty="0" smtClean="0">
                <a:latin typeface="Berlin Sans FB" pitchFamily="34" charset="0"/>
              </a:rPr>
              <a:t>.</a:t>
            </a:r>
          </a:p>
          <a:p>
            <a:pPr lvl="1">
              <a:buNone/>
            </a:pPr>
            <a:r>
              <a:rPr lang="en-US" sz="2200" dirty="0" smtClean="0">
                <a:latin typeface="Berlin Sans FB" pitchFamily="34" charset="0"/>
              </a:rPr>
              <a:t>	</a:t>
            </a:r>
            <a:r>
              <a:rPr lang="en-US" sz="2200" dirty="0" err="1" smtClean="0">
                <a:solidFill>
                  <a:srgbClr val="FF0000"/>
                </a:solidFill>
                <a:latin typeface="Berlin Sans FB" pitchFamily="34" charset="0"/>
              </a:rPr>
              <a:t>Misal</a:t>
            </a:r>
            <a:r>
              <a:rPr lang="en-US" sz="2200" dirty="0" smtClean="0">
                <a:solidFill>
                  <a:srgbClr val="FF0000"/>
                </a:solidFill>
                <a:latin typeface="Berlin Sans FB" pitchFamily="34" charset="0"/>
              </a:rPr>
              <a:t> </a:t>
            </a:r>
            <a:r>
              <a:rPr lang="en-US" sz="2200" dirty="0" smtClean="0">
                <a:latin typeface="Berlin Sans FB" pitchFamily="34" charset="0"/>
              </a:rPr>
              <a:t>: </a:t>
            </a:r>
            <a:r>
              <a:rPr lang="en-US" sz="2200" dirty="0" err="1" smtClean="0">
                <a:latin typeface="Berlin Sans FB" pitchFamily="34" charset="0"/>
              </a:rPr>
              <a:t>Seseorang</a:t>
            </a:r>
            <a:r>
              <a:rPr lang="en-US" sz="2200" dirty="0" smtClean="0">
                <a:latin typeface="Berlin Sans FB" pitchFamily="34" charset="0"/>
              </a:rPr>
              <a:t>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kelaparan</a:t>
            </a:r>
            <a:r>
              <a:rPr lang="en-US" sz="2200" dirty="0" smtClean="0">
                <a:latin typeface="Berlin Sans FB" pitchFamily="34" charset="0"/>
              </a:rPr>
              <a:t> </a:t>
            </a:r>
            <a:r>
              <a:rPr lang="en-US" sz="2200" dirty="0" err="1" smtClean="0">
                <a:latin typeface="Berlin Sans FB" pitchFamily="34" charset="0"/>
              </a:rPr>
              <a:t>dan</a:t>
            </a:r>
            <a:r>
              <a:rPr lang="en-US" sz="2200" dirty="0" smtClean="0">
                <a:latin typeface="Berlin Sans FB" pitchFamily="34" charset="0"/>
              </a:rPr>
              <a:t> </a:t>
            </a:r>
            <a:r>
              <a:rPr lang="en-US" sz="2200" dirty="0" err="1" smtClean="0">
                <a:latin typeface="Berlin Sans FB" pitchFamily="34" charset="0"/>
              </a:rPr>
              <a:t>bertindak</a:t>
            </a:r>
            <a:r>
              <a:rPr lang="en-US" sz="2200" dirty="0" smtClean="0">
                <a:latin typeface="Berlin Sans FB" pitchFamily="34" charset="0"/>
              </a:rPr>
              <a:t> </a:t>
            </a:r>
            <a:r>
              <a:rPr lang="en-US" sz="2200" dirty="0" err="1" smtClean="0">
                <a:latin typeface="Berlin Sans FB" pitchFamily="34" charset="0"/>
              </a:rPr>
              <a:t>mencuri</a:t>
            </a:r>
            <a:r>
              <a:rPr lang="en-US" sz="2200" dirty="0" smtClean="0">
                <a:latin typeface="Berlin Sans FB" pitchFamily="34" charset="0"/>
              </a:rPr>
              <a:t> </a:t>
            </a:r>
            <a:r>
              <a:rPr lang="en-US" sz="2200" dirty="0" err="1" smtClean="0">
                <a:latin typeface="Berlin Sans FB" pitchFamily="34" charset="0"/>
              </a:rPr>
              <a:t>makanan</a:t>
            </a:r>
            <a:r>
              <a:rPr lang="en-US" sz="2200" dirty="0" smtClean="0">
                <a:latin typeface="Berlin Sans FB" pitchFamily="34" charset="0"/>
              </a:rPr>
              <a:t>, </a:t>
            </a:r>
            <a:r>
              <a:rPr lang="en-US" sz="2200" dirty="0" err="1" smtClean="0">
                <a:latin typeface="Berlin Sans FB" pitchFamily="34" charset="0"/>
              </a:rPr>
              <a:t>meskipun</a:t>
            </a:r>
            <a:r>
              <a:rPr lang="en-US" sz="2200" dirty="0" smtClean="0">
                <a:latin typeface="Berlin Sans FB" pitchFamily="34" charset="0"/>
              </a:rPr>
              <a:t> </a:t>
            </a:r>
            <a:r>
              <a:rPr lang="en-US" sz="2200" dirty="0" err="1" smtClean="0">
                <a:latin typeface="Berlin Sans FB" pitchFamily="34" charset="0"/>
              </a:rPr>
              <a:t>berisiko</a:t>
            </a:r>
            <a:r>
              <a:rPr lang="en-US" sz="2200" dirty="0" smtClean="0">
                <a:latin typeface="Berlin Sans FB" pitchFamily="34" charset="0"/>
              </a:rPr>
              <a:t> </a:t>
            </a:r>
            <a:r>
              <a:rPr lang="en-US" sz="2200" dirty="0" err="1" smtClean="0">
                <a:latin typeface="Berlin Sans FB" pitchFamily="34" charset="0"/>
              </a:rPr>
              <a:t>memperoleh</a:t>
            </a:r>
            <a:r>
              <a:rPr lang="en-US" sz="2200" dirty="0" smtClean="0">
                <a:latin typeface="Berlin Sans FB" pitchFamily="34" charset="0"/>
              </a:rPr>
              <a:t> </a:t>
            </a:r>
            <a:r>
              <a:rPr lang="en-US" sz="2200" dirty="0" err="1" smtClean="0">
                <a:latin typeface="Berlin Sans FB" pitchFamily="34" charset="0"/>
              </a:rPr>
              <a:t>hukuman</a:t>
            </a:r>
            <a:r>
              <a:rPr lang="en-US" sz="2200" dirty="0" smtClean="0">
                <a:latin typeface="Berlin Sans FB" pitchFamily="34" charset="0"/>
              </a:rPr>
              <a:t>. </a:t>
            </a:r>
            <a:r>
              <a:rPr lang="en-US" sz="2200" dirty="0" err="1" smtClean="0">
                <a:latin typeface="Berlin Sans FB" pitchFamily="34" charset="0"/>
              </a:rPr>
              <a:t>Begitu</a:t>
            </a:r>
            <a:r>
              <a:rPr lang="en-US" sz="2200" dirty="0" smtClean="0">
                <a:latin typeface="Berlin Sans FB" pitchFamily="34" charset="0"/>
              </a:rPr>
              <a:t> pula, </a:t>
            </a:r>
            <a:r>
              <a:rPr lang="en-US" sz="2200" dirty="0" err="1" smtClean="0">
                <a:latin typeface="Berlin Sans FB" pitchFamily="34" charset="0"/>
              </a:rPr>
              <a:t>sesorang</a:t>
            </a:r>
            <a:r>
              <a:rPr lang="en-US" sz="2200" dirty="0" smtClean="0">
                <a:latin typeface="Berlin Sans FB" pitchFamily="34" charset="0"/>
              </a:rPr>
              <a:t>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tdk</a:t>
            </a:r>
            <a:r>
              <a:rPr lang="en-US" sz="2200" dirty="0" smtClean="0">
                <a:latin typeface="Berlin Sans FB" pitchFamily="34" charset="0"/>
              </a:rPr>
              <a:t> </a:t>
            </a:r>
            <a:r>
              <a:rPr lang="en-US" sz="2200" dirty="0" err="1" smtClean="0">
                <a:latin typeface="Berlin Sans FB" pitchFamily="34" charset="0"/>
              </a:rPr>
              <a:t>terpenuhi</a:t>
            </a:r>
            <a:r>
              <a:rPr lang="en-US" sz="2200" dirty="0" smtClean="0">
                <a:latin typeface="Berlin Sans FB" pitchFamily="34" charset="0"/>
              </a:rPr>
              <a:t> safety need-</a:t>
            </a:r>
            <a:r>
              <a:rPr lang="en-US" sz="2200" dirty="0" err="1" smtClean="0">
                <a:latin typeface="Berlin Sans FB" pitchFamily="34" charset="0"/>
              </a:rPr>
              <a:t>nya</a:t>
            </a:r>
            <a:r>
              <a:rPr lang="en-US" sz="2200" dirty="0" smtClean="0">
                <a:latin typeface="Berlin Sans FB" pitchFamily="34" charset="0"/>
              </a:rPr>
              <a:t> </a:t>
            </a:r>
            <a:r>
              <a:rPr lang="en-US" sz="2200" dirty="0" err="1" smtClean="0">
                <a:latin typeface="Berlin Sans FB" pitchFamily="34" charset="0"/>
              </a:rPr>
              <a:t>tidak</a:t>
            </a:r>
            <a:r>
              <a:rPr lang="en-US" sz="2200" dirty="0" smtClean="0">
                <a:latin typeface="Berlin Sans FB" pitchFamily="34" charset="0"/>
              </a:rPr>
              <a:t> </a:t>
            </a:r>
            <a:r>
              <a:rPr lang="en-US" sz="2200" dirty="0" err="1" smtClean="0">
                <a:latin typeface="Berlin Sans FB" pitchFamily="34" charset="0"/>
              </a:rPr>
              <a:t>akan</a:t>
            </a:r>
            <a:r>
              <a:rPr lang="en-US" sz="2200" dirty="0" smtClean="0">
                <a:latin typeface="Berlin Sans FB" pitchFamily="34" charset="0"/>
              </a:rPr>
              <a:t> </a:t>
            </a:r>
            <a:r>
              <a:rPr lang="en-US" sz="2200" dirty="0" err="1" smtClean="0">
                <a:latin typeface="Berlin Sans FB" pitchFamily="34" charset="0"/>
              </a:rPr>
              <a:t>berpikir</a:t>
            </a:r>
            <a:r>
              <a:rPr lang="en-US" sz="2200" dirty="0" smtClean="0">
                <a:latin typeface="Berlin Sans FB" pitchFamily="34" charset="0"/>
              </a:rPr>
              <a:t>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pesta</a:t>
            </a:r>
            <a:r>
              <a:rPr lang="en-US" sz="2200" dirty="0" smtClean="0">
                <a:latin typeface="Berlin Sans FB" pitchFamily="34" charset="0"/>
              </a:rPr>
              <a:t> </a:t>
            </a:r>
            <a:r>
              <a:rPr lang="en-US" sz="2200" dirty="0" err="1" smtClean="0">
                <a:latin typeface="Berlin Sans FB" pitchFamily="34" charset="0"/>
              </a:rPr>
              <a:t>atau</a:t>
            </a:r>
            <a:r>
              <a:rPr lang="en-US" sz="2200" dirty="0" smtClean="0">
                <a:latin typeface="Berlin Sans FB" pitchFamily="34" charset="0"/>
              </a:rPr>
              <a:t> </a:t>
            </a:r>
            <a:r>
              <a:rPr lang="en-US" sz="2200" dirty="0" err="1" smtClean="0">
                <a:latin typeface="Berlin Sans FB" pitchFamily="34" charset="0"/>
              </a:rPr>
              <a:t>piknik</a:t>
            </a:r>
            <a:r>
              <a:rPr lang="en-US" sz="2200" dirty="0" smtClean="0">
                <a:latin typeface="Berlin Sans FB" pitchFamily="34" charset="0"/>
              </a:rPr>
              <a:t> </a:t>
            </a:r>
            <a:r>
              <a:rPr lang="en-US" sz="2200" dirty="0" err="1" smtClean="0">
                <a:latin typeface="Berlin Sans FB" pitchFamily="34" charset="0"/>
              </a:rPr>
              <a:t>bersama</a:t>
            </a:r>
            <a:r>
              <a:rPr lang="en-US" sz="2200" dirty="0" smtClean="0">
                <a:latin typeface="Berlin Sans FB" pitchFamily="34" charset="0"/>
              </a:rPr>
              <a:t> </a:t>
            </a:r>
            <a:r>
              <a:rPr lang="en-US" sz="2200" dirty="0" err="1" smtClean="0">
                <a:latin typeface="Berlin Sans FB" pitchFamily="34" charset="0"/>
              </a:rPr>
              <a:t>teman</a:t>
            </a:r>
            <a:r>
              <a:rPr lang="en-US" sz="2200" dirty="0" smtClean="0">
                <a:latin typeface="Berlin Sans FB" pitchFamily="34" charset="0"/>
              </a:rPr>
              <a:t>.</a:t>
            </a:r>
            <a:endParaRPr lang="id-ID" sz="2200" dirty="0" smtClean="0">
              <a:latin typeface="Berlin Sans FB" pitchFamily="34" charset="0"/>
            </a:endParaRPr>
          </a:p>
          <a:p>
            <a:pPr lvl="1">
              <a:buNone/>
            </a:pPr>
            <a:endParaRPr lang="id-ID" sz="2200" dirty="0" smtClean="0">
              <a:latin typeface="Berlin Sans FB" pitchFamily="34" charset="0"/>
            </a:endParaRPr>
          </a:p>
          <a:p>
            <a:pPr>
              <a:buFont typeface="Wingdings" pitchFamily="2" charset="2"/>
              <a:buChar char="q"/>
            </a:pPr>
            <a:r>
              <a:rPr lang="id-ID" sz="2200" dirty="0" smtClean="0">
                <a:solidFill>
                  <a:srgbClr val="FF0000"/>
                </a:solidFill>
                <a:latin typeface="Berlin Sans FB" pitchFamily="34" charset="0"/>
              </a:rPr>
              <a:t>Kelemahan Teori hirarkhi </a:t>
            </a:r>
            <a:r>
              <a:rPr lang="id-ID" sz="2200" dirty="0" smtClean="0">
                <a:latin typeface="Berlin Sans FB" pitchFamily="34" charset="0"/>
              </a:rPr>
              <a:t>antara lain sedikitnya bukti2 penelitian yg mendukung. Selain itu, penelitian menunjukkan bahwa pada saat yg sama, perilaku seseorang tidak hanya didasari oleh satu kebutuhan, melainkan didasari oleh beberapa kebutuhan secara simultan</a:t>
            </a:r>
            <a:r>
              <a:rPr lang="en-US" sz="2200" dirty="0" smtClean="0">
                <a:latin typeface="Berlin Sans FB" pitchFamily="34" charset="0"/>
              </a:rPr>
              <a:t>    </a:t>
            </a:r>
            <a:endParaRPr lang="en-US" sz="2200" dirty="0">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609600"/>
          </a:xfrm>
          <a:ln>
            <a:noFill/>
          </a:ln>
        </p:spPr>
        <p:txBody>
          <a:bodyPr>
            <a:normAutofit/>
          </a:bodyPr>
          <a:lstStyle/>
          <a:p>
            <a:pPr algn="ctr"/>
            <a:r>
              <a:rPr lang="en-US" sz="2800" dirty="0" smtClean="0">
                <a:solidFill>
                  <a:srgbClr val="FF0000"/>
                </a:solidFill>
                <a:latin typeface="Berlin Sans FB" pitchFamily="34" charset="0"/>
              </a:rPr>
              <a:t>2. ERG Theory</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fontScale="92500"/>
          </a:bodyPr>
          <a:lstStyle/>
          <a:p>
            <a:pPr>
              <a:buFont typeface="Wingdings" pitchFamily="2" charset="2"/>
              <a:buChar char="q"/>
            </a:pPr>
            <a:r>
              <a:rPr lang="en-US" sz="2400" dirty="0" smtClean="0">
                <a:latin typeface="Berlin Sans FB" pitchFamily="34" charset="0"/>
              </a:rPr>
              <a:t>ERG Theory </a:t>
            </a:r>
            <a:r>
              <a:rPr lang="en-US" sz="2400" dirty="0" err="1" smtClean="0">
                <a:latin typeface="Berlin Sans FB" pitchFamily="34" charset="0"/>
              </a:rPr>
              <a:t>dikembangkan</a:t>
            </a:r>
            <a:r>
              <a:rPr lang="en-US" sz="2400" dirty="0" smtClean="0">
                <a:latin typeface="Berlin Sans FB" pitchFamily="34" charset="0"/>
              </a:rPr>
              <a:t> </a:t>
            </a:r>
            <a:r>
              <a:rPr lang="en-US" sz="2400" dirty="0" err="1" smtClean="0">
                <a:latin typeface="Berlin Sans FB" pitchFamily="34" charset="0"/>
              </a:rPr>
              <a:t>oleh</a:t>
            </a:r>
            <a:r>
              <a:rPr lang="en-US" sz="2400" dirty="0" smtClean="0">
                <a:latin typeface="Berlin Sans FB" pitchFamily="34" charset="0"/>
              </a:rPr>
              <a:t> </a:t>
            </a:r>
            <a:r>
              <a:rPr lang="en-US" sz="2400" dirty="0" err="1" smtClean="0">
                <a:solidFill>
                  <a:srgbClr val="FF0000"/>
                </a:solidFill>
                <a:latin typeface="Berlin Sans FB" pitchFamily="34" charset="0"/>
              </a:rPr>
              <a:t>Alderfer</a:t>
            </a:r>
            <a:r>
              <a:rPr lang="en-US" sz="2400" dirty="0" smtClean="0">
                <a:latin typeface="Berlin Sans FB" pitchFamily="34" charset="0"/>
              </a:rPr>
              <a:t>, </a:t>
            </a:r>
            <a:r>
              <a:rPr lang="en-US" sz="2400" dirty="0" err="1" smtClean="0">
                <a:latin typeface="Berlin Sans FB" pitchFamily="34" charset="0"/>
              </a:rPr>
              <a:t>singkatan</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a:t>
            </a:r>
            <a:r>
              <a:rPr lang="en-US" sz="2400" dirty="0" smtClean="0">
                <a:solidFill>
                  <a:srgbClr val="FF0000"/>
                </a:solidFill>
                <a:latin typeface="Berlin Sans FB" pitchFamily="34" charset="0"/>
              </a:rPr>
              <a:t>Existence, Relatedness, Growth</a:t>
            </a:r>
            <a:r>
              <a:rPr lang="en-US" sz="2400" dirty="0" smtClean="0">
                <a:latin typeface="Berlin Sans FB" pitchFamily="34" charset="0"/>
              </a:rPr>
              <a:t> (ERG) theory.  </a:t>
            </a:r>
            <a:r>
              <a:rPr lang="en-US" sz="2400" dirty="0" err="1" smtClean="0">
                <a:latin typeface="Berlin Sans FB" pitchFamily="34" charset="0"/>
              </a:rPr>
              <a:t>Merupakan</a:t>
            </a:r>
            <a:r>
              <a:rPr lang="en-US" sz="2400" dirty="0" smtClean="0">
                <a:latin typeface="Berlin Sans FB" pitchFamily="34" charset="0"/>
              </a:rPr>
              <a:t> </a:t>
            </a:r>
            <a:r>
              <a:rPr lang="en-US" sz="2400" dirty="0" err="1" smtClean="0">
                <a:latin typeface="Berlin Sans FB" pitchFamily="34" charset="0"/>
              </a:rPr>
              <a:t>modifikasi</a:t>
            </a:r>
            <a:r>
              <a:rPr lang="en-US" sz="2400" dirty="0" smtClean="0">
                <a:latin typeface="Berlin Sans FB" pitchFamily="34" charset="0"/>
              </a:rPr>
              <a:t> &amp; </a:t>
            </a:r>
            <a:r>
              <a:rPr lang="en-US" sz="2400" dirty="0" err="1" smtClean="0">
                <a:latin typeface="Berlin Sans FB" pitchFamily="34" charset="0"/>
              </a:rPr>
              <a:t>reformulasi</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Maslow’s need hierarchy.</a:t>
            </a:r>
          </a:p>
          <a:p>
            <a:pPr>
              <a:buFont typeface="Wingdings" pitchFamily="2" charset="2"/>
              <a:buChar char="q"/>
            </a:pPr>
            <a:r>
              <a:rPr lang="en-US" sz="2400" dirty="0" err="1" smtClean="0">
                <a:latin typeface="Berlin Sans FB" pitchFamily="34" charset="0"/>
              </a:rPr>
              <a:t>Ada</a:t>
            </a:r>
            <a:r>
              <a:rPr lang="en-US" sz="2400" dirty="0" smtClean="0">
                <a:latin typeface="Berlin Sans FB" pitchFamily="34" charset="0"/>
              </a:rPr>
              <a:t> 3 </a:t>
            </a:r>
            <a:r>
              <a:rPr lang="en-US" sz="2400" dirty="0" err="1" smtClean="0">
                <a:latin typeface="Berlin Sans FB" pitchFamily="34" charset="0"/>
              </a:rPr>
              <a:t>kelompok</a:t>
            </a:r>
            <a:r>
              <a:rPr lang="en-US" sz="2400" dirty="0" smtClean="0">
                <a:latin typeface="Berlin Sans FB" pitchFamily="34" charset="0"/>
              </a:rPr>
              <a:t> need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tersusun</a:t>
            </a:r>
            <a:r>
              <a:rPr lang="en-US" sz="2400" dirty="0" smtClean="0">
                <a:latin typeface="Berlin Sans FB" pitchFamily="34" charset="0"/>
              </a:rPr>
              <a:t> </a:t>
            </a:r>
            <a:r>
              <a:rPr lang="en-US" sz="2400" dirty="0" err="1" smtClean="0">
                <a:latin typeface="Berlin Sans FB" pitchFamily="34" charset="0"/>
              </a:rPr>
              <a:t>secara</a:t>
            </a:r>
            <a:r>
              <a:rPr lang="en-US" sz="2400" dirty="0" smtClean="0">
                <a:latin typeface="Berlin Sans FB" pitchFamily="34" charset="0"/>
              </a:rPr>
              <a:t> </a:t>
            </a:r>
            <a:r>
              <a:rPr lang="en-US" sz="2400" dirty="0" err="1" smtClean="0">
                <a:solidFill>
                  <a:srgbClr val="FF0000"/>
                </a:solidFill>
                <a:latin typeface="Berlin Sans FB" pitchFamily="34" charset="0"/>
              </a:rPr>
              <a:t>kontinum</a:t>
            </a:r>
            <a:r>
              <a:rPr lang="en-US" sz="2400" dirty="0" smtClean="0">
                <a:latin typeface="Berlin Sans FB" pitchFamily="34" charset="0"/>
              </a:rPr>
              <a:t> </a:t>
            </a:r>
            <a:r>
              <a:rPr lang="en-US" sz="2400" dirty="0" err="1" smtClean="0">
                <a:latin typeface="Berlin Sans FB" pitchFamily="34" charset="0"/>
              </a:rPr>
              <a:t>bergerak</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plg</a:t>
            </a:r>
            <a:r>
              <a:rPr lang="en-US" sz="2400" dirty="0" smtClean="0">
                <a:latin typeface="Berlin Sans FB" pitchFamily="34" charset="0"/>
              </a:rPr>
              <a:t> </a:t>
            </a:r>
            <a:r>
              <a:rPr lang="en-US" sz="2400" dirty="0" err="1" smtClean="0">
                <a:latin typeface="Berlin Sans FB" pitchFamily="34" charset="0"/>
              </a:rPr>
              <a:t>konkrit</a:t>
            </a:r>
            <a:r>
              <a:rPr lang="en-US" sz="2400" dirty="0" smtClean="0">
                <a:latin typeface="Berlin Sans FB" pitchFamily="34" charset="0"/>
              </a:rPr>
              <a:t> </a:t>
            </a:r>
            <a:r>
              <a:rPr lang="en-US" sz="2400" dirty="0" err="1" smtClean="0">
                <a:latin typeface="Berlin Sans FB" pitchFamily="34" charset="0"/>
              </a:rPr>
              <a:t>hingga</a:t>
            </a:r>
            <a:r>
              <a:rPr lang="en-US" sz="2400" dirty="0" smtClean="0">
                <a:latin typeface="Berlin Sans FB" pitchFamily="34" charset="0"/>
              </a:rPr>
              <a:t> </a:t>
            </a:r>
            <a:r>
              <a:rPr lang="en-US" sz="2400" dirty="0" err="1" smtClean="0">
                <a:latin typeface="Berlin Sans FB" pitchFamily="34" charset="0"/>
              </a:rPr>
              <a:t>kurang</a:t>
            </a:r>
            <a:r>
              <a:rPr lang="en-US" sz="2400" dirty="0" smtClean="0">
                <a:latin typeface="Berlin Sans FB" pitchFamily="34" charset="0"/>
              </a:rPr>
              <a:t> </a:t>
            </a:r>
            <a:r>
              <a:rPr lang="en-US" sz="2400" dirty="0" err="1" smtClean="0">
                <a:latin typeface="Berlin Sans FB" pitchFamily="34" charset="0"/>
              </a:rPr>
              <a:t>konkrit</a:t>
            </a:r>
            <a:r>
              <a:rPr lang="en-US" sz="2400" dirty="0" smtClean="0">
                <a:latin typeface="Berlin Sans FB" pitchFamily="34" charset="0"/>
              </a:rPr>
              <a:t>. </a:t>
            </a:r>
            <a:r>
              <a:rPr lang="en-US" sz="2400" dirty="0" err="1" smtClean="0">
                <a:latin typeface="Berlin Sans FB" pitchFamily="34" charset="0"/>
              </a:rPr>
              <a:t>Seseorang</a:t>
            </a:r>
            <a:r>
              <a:rPr lang="en-US" sz="2400" dirty="0" smtClean="0">
                <a:latin typeface="Berlin Sans FB" pitchFamily="34" charset="0"/>
              </a:rPr>
              <a:t> </a:t>
            </a:r>
            <a:r>
              <a:rPr lang="en-US" sz="2400" dirty="0" err="1" smtClean="0">
                <a:latin typeface="Berlin Sans FB" pitchFamily="34" charset="0"/>
              </a:rPr>
              <a:t>dpt</a:t>
            </a:r>
            <a:r>
              <a:rPr lang="en-US" sz="2400" dirty="0" smtClean="0">
                <a:latin typeface="Berlin Sans FB" pitchFamily="34" charset="0"/>
              </a:rPr>
              <a:t> </a:t>
            </a:r>
            <a:r>
              <a:rPr lang="en-US" sz="2400" dirty="0" err="1" smtClean="0">
                <a:latin typeface="Berlin Sans FB" pitchFamily="34" charset="0"/>
              </a:rPr>
              <a:t>kembali</a:t>
            </a:r>
            <a:r>
              <a:rPr lang="en-US" sz="2400" dirty="0" smtClean="0">
                <a:latin typeface="Berlin Sans FB" pitchFamily="34" charset="0"/>
              </a:rPr>
              <a:t> </a:t>
            </a:r>
            <a:r>
              <a:rPr lang="en-US" sz="2400" dirty="0" err="1" smtClean="0">
                <a:latin typeface="Berlin Sans FB" pitchFamily="34" charset="0"/>
              </a:rPr>
              <a:t>dst</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a:t>
            </a:r>
            <a:r>
              <a:rPr lang="en-US" sz="2400" dirty="0" err="1" smtClean="0">
                <a:latin typeface="Berlin Sans FB" pitchFamily="34" charset="0"/>
              </a:rPr>
              <a:t>satu</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ke</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lain</a:t>
            </a:r>
          </a:p>
          <a:p>
            <a:pPr>
              <a:buNone/>
            </a:pPr>
            <a:endParaRPr lang="en-US" sz="2400" dirty="0" smtClean="0">
              <a:latin typeface="Berlin Sans FB" pitchFamily="34" charset="0"/>
            </a:endParaRPr>
          </a:p>
          <a:p>
            <a:pPr>
              <a:buNone/>
            </a:pPr>
            <a:endParaRPr lang="en-US" sz="2400" dirty="0" smtClean="0">
              <a:latin typeface="Berlin Sans FB" pitchFamily="34" charset="0"/>
            </a:endParaRPr>
          </a:p>
          <a:p>
            <a:pPr marL="457200" indent="-457200">
              <a:buFont typeface="+mj-lt"/>
              <a:buAutoNum type="arabicPeriod"/>
            </a:pPr>
            <a:r>
              <a:rPr lang="en-US" sz="2400" dirty="0" err="1" smtClean="0">
                <a:solidFill>
                  <a:srgbClr val="FF0000"/>
                </a:solidFill>
                <a:latin typeface="Berlin Sans FB" pitchFamily="34" charset="0"/>
              </a:rPr>
              <a:t>Existense</a:t>
            </a:r>
            <a:r>
              <a:rPr lang="en-US" sz="2400" dirty="0" smtClean="0">
                <a:solidFill>
                  <a:srgbClr val="FF0000"/>
                </a:solidFill>
                <a:latin typeface="Berlin Sans FB" pitchFamily="34" charset="0"/>
              </a:rPr>
              <a:t> Need </a:t>
            </a:r>
            <a:r>
              <a:rPr lang="en-US" sz="2400" dirty="0" smtClean="0">
                <a:latin typeface="Berlin Sans FB" pitchFamily="34" charset="0"/>
              </a:rPr>
              <a:t>(</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eksistensi</a:t>
            </a:r>
            <a:r>
              <a:rPr lang="en-US" sz="2400" dirty="0" smtClean="0">
                <a:latin typeface="Berlin Sans FB" pitchFamily="34" charset="0"/>
              </a:rPr>
              <a:t>) </a:t>
            </a:r>
            <a:r>
              <a:rPr lang="en-US" sz="2400" dirty="0" err="1" smtClean="0">
                <a:latin typeface="Berlin Sans FB" pitchFamily="34" charset="0"/>
              </a:rPr>
              <a:t>merupakan</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objek</a:t>
            </a:r>
            <a:r>
              <a:rPr lang="en-US" sz="2400" dirty="0" smtClean="0">
                <a:latin typeface="Berlin Sans FB" pitchFamily="34" charset="0"/>
              </a:rPr>
              <a:t> material </a:t>
            </a:r>
            <a:r>
              <a:rPr lang="en-US" sz="2400" dirty="0" err="1" smtClean="0">
                <a:latin typeface="Berlin Sans FB" pitchFamily="34" charset="0"/>
              </a:rPr>
              <a:t>spt</a:t>
            </a:r>
            <a:r>
              <a:rPr lang="en-US" sz="2400" dirty="0" smtClean="0">
                <a:latin typeface="Berlin Sans FB" pitchFamily="34" charset="0"/>
              </a:rPr>
              <a:t> </a:t>
            </a:r>
            <a:r>
              <a:rPr lang="en-US" sz="2400" dirty="0" err="1" smtClean="0">
                <a:latin typeface="Berlin Sans FB" pitchFamily="34" charset="0"/>
              </a:rPr>
              <a:t>keinginan</a:t>
            </a:r>
            <a:r>
              <a:rPr lang="en-US" sz="2400" dirty="0" smtClean="0">
                <a:latin typeface="Berlin Sans FB" pitchFamily="34" charset="0"/>
              </a:rPr>
              <a:t> </a:t>
            </a:r>
            <a:r>
              <a:rPr lang="en-US" sz="2400" dirty="0" err="1" smtClean="0">
                <a:latin typeface="Berlin Sans FB" pitchFamily="34" charset="0"/>
              </a:rPr>
              <a:t>makan</a:t>
            </a:r>
            <a:r>
              <a:rPr lang="en-US" sz="2400" dirty="0" smtClean="0">
                <a:latin typeface="Berlin Sans FB" pitchFamily="34" charset="0"/>
              </a:rPr>
              <a:t>, </a:t>
            </a:r>
            <a:r>
              <a:rPr lang="en-US" sz="2400" dirty="0" err="1" smtClean="0">
                <a:latin typeface="Berlin Sans FB" pitchFamily="34" charset="0"/>
              </a:rPr>
              <a:t>minum</a:t>
            </a:r>
            <a:r>
              <a:rPr lang="en-US" sz="2400" dirty="0" smtClean="0">
                <a:latin typeface="Berlin Sans FB" pitchFamily="34" charset="0"/>
              </a:rPr>
              <a:t>, </a:t>
            </a:r>
            <a:r>
              <a:rPr lang="en-US" sz="2400" dirty="0" err="1" smtClean="0">
                <a:latin typeface="Berlin Sans FB" pitchFamily="34" charset="0"/>
              </a:rPr>
              <a:t>perumahan</a:t>
            </a:r>
            <a:r>
              <a:rPr lang="en-US" sz="2400" dirty="0" smtClean="0">
                <a:latin typeface="Berlin Sans FB" pitchFamily="34" charset="0"/>
              </a:rPr>
              <a:t>, </a:t>
            </a:r>
            <a:r>
              <a:rPr lang="en-US" sz="2400" dirty="0" err="1" smtClean="0">
                <a:latin typeface="Berlin Sans FB" pitchFamily="34" charset="0"/>
              </a:rPr>
              <a:t>mobil</a:t>
            </a:r>
            <a:r>
              <a:rPr lang="en-US" sz="2400" dirty="0" smtClean="0">
                <a:latin typeface="Berlin Sans FB" pitchFamily="34" charset="0"/>
              </a:rPr>
              <a:t>, </a:t>
            </a:r>
            <a:r>
              <a:rPr lang="en-US" sz="2400" dirty="0" err="1" smtClean="0">
                <a:latin typeface="Berlin Sans FB" pitchFamily="34" charset="0"/>
              </a:rPr>
              <a:t>uang</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ini</a:t>
            </a:r>
            <a:r>
              <a:rPr lang="en-US" sz="2400" dirty="0" smtClean="0">
                <a:latin typeface="Berlin Sans FB" pitchFamily="34" charset="0"/>
              </a:rPr>
              <a:t> </a:t>
            </a:r>
            <a:r>
              <a:rPr lang="en-US" sz="2400" dirty="0" err="1" smtClean="0">
                <a:latin typeface="Berlin Sans FB" pitchFamily="34" charset="0"/>
              </a:rPr>
              <a:t>mencakup</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fisiologis</a:t>
            </a:r>
            <a:r>
              <a:rPr lang="en-US" sz="2400" dirty="0" smtClean="0">
                <a:latin typeface="Berlin Sans FB" pitchFamily="34" charset="0"/>
              </a:rPr>
              <a:t> &amp; </a:t>
            </a:r>
            <a:r>
              <a:rPr lang="en-US" sz="2400" dirty="0" err="1" smtClean="0">
                <a:latin typeface="Berlin Sans FB" pitchFamily="34" charset="0"/>
              </a:rPr>
              <a:t>kebutuhan</a:t>
            </a:r>
            <a:r>
              <a:rPr lang="en-US" sz="2400" dirty="0" smtClean="0">
                <a:latin typeface="Berlin Sans FB" pitchFamily="34" charset="0"/>
              </a:rPr>
              <a:t> rasa </a:t>
            </a:r>
            <a:r>
              <a:rPr lang="en-US" sz="2400" dirty="0" err="1" smtClean="0">
                <a:latin typeface="Berlin Sans FB" pitchFamily="34" charset="0"/>
              </a:rPr>
              <a:t>aman</a:t>
            </a:r>
            <a:endParaRPr lang="en-US" sz="2400" dirty="0">
              <a:latin typeface="Berlin Sans FB" pitchFamily="34" charset="0"/>
            </a:endParaRPr>
          </a:p>
        </p:txBody>
      </p:sp>
      <p:sp>
        <p:nvSpPr>
          <p:cNvPr id="4" name="Rectangle 3"/>
          <p:cNvSpPr/>
          <p:nvPr/>
        </p:nvSpPr>
        <p:spPr>
          <a:xfrm>
            <a:off x="1447800" y="3886200"/>
            <a:ext cx="15240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Berlin Sans FB" pitchFamily="34" charset="0"/>
              </a:rPr>
              <a:t>Existence</a:t>
            </a:r>
            <a:endParaRPr lang="en-US" sz="1600" dirty="0">
              <a:latin typeface="Berlin Sans FB" pitchFamily="34" charset="0"/>
            </a:endParaRPr>
          </a:p>
        </p:txBody>
      </p:sp>
      <p:sp>
        <p:nvSpPr>
          <p:cNvPr id="5" name="Rectangle 4"/>
          <p:cNvSpPr/>
          <p:nvPr/>
        </p:nvSpPr>
        <p:spPr>
          <a:xfrm>
            <a:off x="3657600" y="3886200"/>
            <a:ext cx="1524000" cy="457200"/>
          </a:xfrm>
          <a:prstGeom prst="rect">
            <a:avLst/>
          </a:prstGeom>
          <a:solidFill>
            <a:srgbClr val="0ED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latin typeface="Berlin Sans FB" pitchFamily="34" charset="0"/>
              </a:rPr>
              <a:t>Relatedness</a:t>
            </a:r>
            <a:endParaRPr lang="en-US" sz="1600" dirty="0">
              <a:solidFill>
                <a:schemeClr val="tx1"/>
              </a:solidFill>
              <a:latin typeface="Berlin Sans FB" pitchFamily="34" charset="0"/>
            </a:endParaRPr>
          </a:p>
        </p:txBody>
      </p:sp>
      <p:sp>
        <p:nvSpPr>
          <p:cNvPr id="6" name="Rectangle 5"/>
          <p:cNvSpPr/>
          <p:nvPr/>
        </p:nvSpPr>
        <p:spPr>
          <a:xfrm>
            <a:off x="5867400" y="3886200"/>
            <a:ext cx="16002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latin typeface="Berlin Sans FB" pitchFamily="34" charset="0"/>
              </a:rPr>
              <a:t>Growth</a:t>
            </a:r>
            <a:endParaRPr lang="en-US" sz="1600" dirty="0">
              <a:latin typeface="Berlin Sans FB" pitchFamily="34" charset="0"/>
            </a:endParaRPr>
          </a:p>
        </p:txBody>
      </p:sp>
      <p:cxnSp>
        <p:nvCxnSpPr>
          <p:cNvPr id="8" name="Straight Arrow Connector 7"/>
          <p:cNvCxnSpPr>
            <a:stCxn id="4" idx="3"/>
            <a:endCxn id="5" idx="1"/>
          </p:cNvCxnSpPr>
          <p:nvPr/>
        </p:nvCxnSpPr>
        <p:spPr>
          <a:xfrm>
            <a:off x="2971800" y="4114800"/>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3"/>
            <a:endCxn id="6" idx="1"/>
          </p:cNvCxnSpPr>
          <p:nvPr/>
        </p:nvCxnSpPr>
        <p:spPr>
          <a:xfrm>
            <a:off x="5181600" y="4114800"/>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457200"/>
          </a:xfrm>
          <a:ln>
            <a:noFill/>
          </a:ln>
        </p:spPr>
        <p:txBody>
          <a:bodyPr>
            <a:noAutofit/>
          </a:bodyPr>
          <a:lstStyle/>
          <a:p>
            <a:r>
              <a:rPr lang="en-US" sz="2400" dirty="0" err="1" smtClean="0">
                <a:solidFill>
                  <a:srgbClr val="FF0000"/>
                </a:solidFill>
                <a:latin typeface="Berlin Sans FB" pitchFamily="34" charset="0"/>
              </a:rPr>
              <a:t>Lanjutan</a:t>
            </a:r>
            <a:r>
              <a:rPr lang="id-ID" sz="2400" dirty="0" smtClean="0">
                <a:solidFill>
                  <a:srgbClr val="FF0000"/>
                </a:solidFill>
                <a:latin typeface="Berlin Sans FB" pitchFamily="34" charset="0"/>
              </a:rPr>
              <a:t>...</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66800"/>
            <a:ext cx="7772400" cy="5410200"/>
          </a:xfrm>
        </p:spPr>
        <p:txBody>
          <a:bodyPr>
            <a:normAutofit/>
          </a:bodyPr>
          <a:lstStyle/>
          <a:p>
            <a:pPr marL="457200" indent="-457200">
              <a:buAutoNum type="arabicPeriod" startAt="2"/>
            </a:pPr>
            <a:r>
              <a:rPr lang="en-US" sz="2400" dirty="0" err="1" smtClean="0">
                <a:solidFill>
                  <a:srgbClr val="FF0000"/>
                </a:solidFill>
                <a:latin typeface="Berlin Sans FB" pitchFamily="34" charset="0"/>
              </a:rPr>
              <a:t>Relatednees</a:t>
            </a:r>
            <a:r>
              <a:rPr lang="en-US" sz="2400" dirty="0" smtClean="0">
                <a:solidFill>
                  <a:srgbClr val="FF0000"/>
                </a:solidFill>
                <a:latin typeface="Berlin Sans FB" pitchFamily="34" charset="0"/>
              </a:rPr>
              <a:t> Need</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Hubungan</a:t>
            </a:r>
            <a:r>
              <a:rPr lang="en-US" sz="2400" dirty="0" smtClean="0">
                <a:latin typeface="Berlin Sans FB" pitchFamily="34" charset="0"/>
              </a:rPr>
              <a:t>) </a:t>
            </a:r>
            <a:r>
              <a:rPr lang="en-US" sz="2400" dirty="0" err="1" smtClean="0">
                <a:latin typeface="Berlin Sans FB" pitchFamily="34" charset="0"/>
              </a:rPr>
              <a:t>merup</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membagi</a:t>
            </a:r>
            <a:r>
              <a:rPr lang="en-US" sz="2400" dirty="0" smtClean="0">
                <a:latin typeface="Berlin Sans FB" pitchFamily="34" charset="0"/>
              </a:rPr>
              <a:t> </a:t>
            </a:r>
            <a:r>
              <a:rPr lang="en-US" sz="2400" dirty="0" err="1" smtClean="0">
                <a:latin typeface="Berlin Sans FB" pitchFamily="34" charset="0"/>
              </a:rPr>
              <a:t>pikiran</a:t>
            </a:r>
            <a:r>
              <a:rPr lang="en-US" sz="2400" dirty="0" smtClean="0">
                <a:latin typeface="Berlin Sans FB" pitchFamily="34" charset="0"/>
              </a:rPr>
              <a:t> &amp; </a:t>
            </a:r>
            <a:r>
              <a:rPr lang="en-US" sz="2400" dirty="0" err="1" smtClean="0">
                <a:latin typeface="Berlin Sans FB" pitchFamily="34" charset="0"/>
              </a:rPr>
              <a:t>perasaan</a:t>
            </a:r>
            <a:r>
              <a:rPr lang="en-US" sz="2400" dirty="0" smtClean="0">
                <a:latin typeface="Berlin Sans FB" pitchFamily="34" charset="0"/>
              </a:rPr>
              <a:t> org lain, </a:t>
            </a:r>
            <a:r>
              <a:rPr lang="en-US" sz="2400" dirty="0" err="1" smtClean="0">
                <a:latin typeface="Berlin Sans FB" pitchFamily="34" charset="0"/>
              </a:rPr>
              <a:t>keinginan</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berkomunikasi</a:t>
            </a:r>
            <a:r>
              <a:rPr lang="en-US" sz="2400" dirty="0" smtClean="0">
                <a:latin typeface="Berlin Sans FB" pitchFamily="34" charset="0"/>
              </a:rPr>
              <a:t> dg org lain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dianggap</a:t>
            </a:r>
            <a:r>
              <a:rPr lang="en-US" sz="2400" dirty="0" smtClean="0">
                <a:latin typeface="Berlin Sans FB" pitchFamily="34" charset="0"/>
              </a:rPr>
              <a:t> </a:t>
            </a:r>
            <a:r>
              <a:rPr lang="en-US" sz="2400" dirty="0" err="1" smtClean="0">
                <a:latin typeface="Berlin Sans FB" pitchFamily="34" charset="0"/>
              </a:rPr>
              <a:t>penting</a:t>
            </a:r>
            <a:r>
              <a:rPr lang="en-US" sz="2400" dirty="0" smtClean="0">
                <a:latin typeface="Berlin Sans FB" pitchFamily="34" charset="0"/>
              </a:rPr>
              <a:t> </a:t>
            </a:r>
            <a:r>
              <a:rPr lang="en-US" sz="2400" dirty="0" err="1" smtClean="0">
                <a:latin typeface="Berlin Sans FB" pitchFamily="34" charset="0"/>
              </a:rPr>
              <a:t>dlm</a:t>
            </a:r>
            <a:r>
              <a:rPr lang="en-US" sz="2400" dirty="0" smtClean="0">
                <a:latin typeface="Berlin Sans FB" pitchFamily="34" charset="0"/>
              </a:rPr>
              <a:t> </a:t>
            </a:r>
            <a:r>
              <a:rPr lang="en-US" sz="2400" dirty="0" err="1" smtClean="0">
                <a:latin typeface="Berlin Sans FB" pitchFamily="34" charset="0"/>
              </a:rPr>
              <a:t>kehidupannya</a:t>
            </a:r>
            <a:r>
              <a:rPr lang="en-US" sz="2400" dirty="0" smtClean="0">
                <a:latin typeface="Berlin Sans FB" pitchFamily="34" charset="0"/>
              </a:rPr>
              <a:t> &amp; </a:t>
            </a:r>
            <a:r>
              <a:rPr lang="en-US" sz="2400" dirty="0" err="1" smtClean="0">
                <a:latin typeface="Berlin Sans FB" pitchFamily="34" charset="0"/>
              </a:rPr>
              <a:t>mempunyai</a:t>
            </a:r>
            <a:r>
              <a:rPr lang="en-US" sz="2400" dirty="0" smtClean="0">
                <a:latin typeface="Berlin Sans FB" pitchFamily="34" charset="0"/>
              </a:rPr>
              <a:t> </a:t>
            </a:r>
            <a:r>
              <a:rPr lang="en-US" sz="2400" dirty="0" err="1" smtClean="0">
                <a:latin typeface="Berlin Sans FB" pitchFamily="34" charset="0"/>
              </a:rPr>
              <a:t>hubungan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bermakna</a:t>
            </a:r>
            <a:r>
              <a:rPr lang="en-US" sz="2400" dirty="0" smtClean="0">
                <a:latin typeface="Berlin Sans FB" pitchFamily="34" charset="0"/>
              </a:rPr>
              <a:t> dg </a:t>
            </a:r>
            <a:r>
              <a:rPr lang="en-US" sz="2400" dirty="0" err="1" smtClean="0">
                <a:latin typeface="Berlin Sans FB" pitchFamily="34" charset="0"/>
              </a:rPr>
              <a:t>keluarga</a:t>
            </a:r>
            <a:r>
              <a:rPr lang="en-US" sz="2400" dirty="0" smtClean="0">
                <a:latin typeface="Berlin Sans FB" pitchFamily="34" charset="0"/>
              </a:rPr>
              <a:t>, </a:t>
            </a:r>
            <a:r>
              <a:rPr lang="en-US" sz="2400" dirty="0" err="1" smtClean="0">
                <a:latin typeface="Berlin Sans FB" pitchFamily="34" charset="0"/>
              </a:rPr>
              <a:t>teman</a:t>
            </a:r>
            <a:r>
              <a:rPr lang="en-US" sz="2400" dirty="0" smtClean="0">
                <a:latin typeface="Berlin Sans FB" pitchFamily="34" charset="0"/>
              </a:rPr>
              <a:t> &amp; </a:t>
            </a:r>
            <a:r>
              <a:rPr lang="en-US" sz="2400" dirty="0" err="1" smtClean="0">
                <a:latin typeface="Berlin Sans FB" pitchFamily="34" charset="0"/>
              </a:rPr>
              <a:t>rekan</a:t>
            </a:r>
            <a:r>
              <a:rPr lang="en-US" sz="2400" dirty="0" smtClean="0">
                <a:latin typeface="Berlin Sans FB" pitchFamily="34" charset="0"/>
              </a:rPr>
              <a:t> </a:t>
            </a:r>
            <a:r>
              <a:rPr lang="en-US" sz="2400" dirty="0" err="1" smtClean="0">
                <a:latin typeface="Berlin Sans FB" pitchFamily="34" charset="0"/>
              </a:rPr>
              <a:t>kerj</a:t>
            </a:r>
            <a:endParaRPr lang="en-US" sz="2400" dirty="0" smtClean="0">
              <a:latin typeface="Berlin Sans FB" pitchFamily="34" charset="0"/>
            </a:endParaRPr>
          </a:p>
          <a:p>
            <a:pPr marL="457200" indent="-457200">
              <a:buAutoNum type="arabicPeriod" startAt="2"/>
            </a:pPr>
            <a:endParaRPr lang="en-US" sz="2400" dirty="0" smtClean="0">
              <a:latin typeface="Berlin Sans FB" pitchFamily="34" charset="0"/>
            </a:endParaRPr>
          </a:p>
          <a:p>
            <a:pPr marL="457200" indent="-457200">
              <a:buAutoNum type="arabicPeriod" startAt="3"/>
            </a:pPr>
            <a:r>
              <a:rPr lang="en-US" sz="2400" dirty="0" smtClean="0">
                <a:solidFill>
                  <a:srgbClr val="FF0000"/>
                </a:solidFill>
                <a:latin typeface="Berlin Sans FB" pitchFamily="34" charset="0"/>
              </a:rPr>
              <a:t>Growth Need </a:t>
            </a:r>
            <a:r>
              <a:rPr lang="en-US" sz="2400" dirty="0" smtClean="0">
                <a:latin typeface="Berlin Sans FB" pitchFamily="34" charset="0"/>
              </a:rPr>
              <a:t>(</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Berkembang</a:t>
            </a:r>
            <a:r>
              <a:rPr lang="en-US" sz="2400" dirty="0" smtClean="0">
                <a:latin typeface="Berlin Sans FB" pitchFamily="34" charset="0"/>
              </a:rPr>
              <a:t>), </a:t>
            </a:r>
            <a:r>
              <a:rPr lang="en-US" sz="2400" dirty="0" err="1" smtClean="0">
                <a:latin typeface="Berlin Sans FB" pitchFamily="34" charset="0"/>
              </a:rPr>
              <a:t>merup</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dimiliki</a:t>
            </a:r>
            <a:r>
              <a:rPr lang="en-US" sz="2400" dirty="0" smtClean="0">
                <a:latin typeface="Berlin Sans FB" pitchFamily="34" charset="0"/>
              </a:rPr>
              <a:t> </a:t>
            </a:r>
            <a:r>
              <a:rPr lang="en-US" sz="2400" dirty="0" err="1" smtClean="0">
                <a:latin typeface="Berlin Sans FB" pitchFamily="34" charset="0"/>
              </a:rPr>
              <a:t>sso</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mengembangkan</a:t>
            </a:r>
            <a:r>
              <a:rPr lang="en-US" sz="2400" dirty="0" smtClean="0">
                <a:latin typeface="Berlin Sans FB" pitchFamily="34" charset="0"/>
              </a:rPr>
              <a:t> </a:t>
            </a:r>
            <a:r>
              <a:rPr lang="en-US" sz="2400" dirty="0" err="1" smtClean="0">
                <a:latin typeface="Berlin Sans FB" pitchFamily="34" charset="0"/>
              </a:rPr>
              <a:t>kemampu</a:t>
            </a:r>
            <a:r>
              <a:rPr lang="en-US" sz="2400" dirty="0" smtClean="0">
                <a:latin typeface="Berlin Sans FB" pitchFamily="34" charset="0"/>
              </a:rPr>
              <a:t>-an/</a:t>
            </a:r>
            <a:r>
              <a:rPr lang="en-US" sz="2400" dirty="0" err="1" smtClean="0">
                <a:latin typeface="Berlin Sans FB" pitchFamily="34" charset="0"/>
              </a:rPr>
              <a:t>kecakapan</a:t>
            </a:r>
            <a:r>
              <a:rPr lang="en-US" sz="2400" dirty="0" smtClean="0">
                <a:latin typeface="Berlin Sans FB" pitchFamily="34" charset="0"/>
              </a:rPr>
              <a:t> </a:t>
            </a:r>
            <a:r>
              <a:rPr lang="en-US" sz="2400" dirty="0" err="1" smtClean="0">
                <a:latin typeface="Berlin Sans FB" pitchFamily="34" charset="0"/>
              </a:rPr>
              <a:t>secara</a:t>
            </a:r>
            <a:r>
              <a:rPr lang="en-US" sz="2400" dirty="0" smtClean="0">
                <a:latin typeface="Berlin Sans FB" pitchFamily="34" charset="0"/>
              </a:rPr>
              <a:t> </a:t>
            </a:r>
            <a:r>
              <a:rPr lang="en-US" sz="2400" dirty="0" err="1" smtClean="0">
                <a:latin typeface="Berlin Sans FB" pitchFamily="34" charset="0"/>
              </a:rPr>
              <a:t>penuh</a:t>
            </a:r>
            <a:r>
              <a:rPr lang="en-US" sz="2400" dirty="0" smtClean="0">
                <a:latin typeface="Berlin Sans FB" pitchFamily="34" charset="0"/>
              </a:rPr>
              <a:t> </a:t>
            </a:r>
          </a:p>
          <a:p>
            <a:pPr marL="457200" indent="-457200">
              <a:buNone/>
            </a:pPr>
            <a:endParaRPr lang="en-US" sz="2400" dirty="0" smtClean="0">
              <a:latin typeface="Berlin Sans FB" pitchFamily="34" charset="0"/>
            </a:endParaRPr>
          </a:p>
          <a:p>
            <a:pPr marL="457200" indent="-457200">
              <a:buFont typeface="Wingdings" pitchFamily="2" charset="2"/>
              <a:buChar char="q"/>
            </a:pPr>
            <a:r>
              <a:rPr lang="en-US" sz="2400" dirty="0" err="1" smtClean="0">
                <a:latin typeface="Berlin Sans FB" pitchFamily="34" charset="0"/>
              </a:rPr>
              <a:t>Kebutuhan</a:t>
            </a:r>
            <a:r>
              <a:rPr lang="en-US" sz="2400" dirty="0" smtClean="0">
                <a:latin typeface="Berlin Sans FB" pitchFamily="34" charset="0"/>
              </a:rPr>
              <a:t> </a:t>
            </a:r>
            <a:r>
              <a:rPr lang="en-US" sz="2400" dirty="0" err="1" smtClean="0">
                <a:solidFill>
                  <a:srgbClr val="FF0000"/>
                </a:solidFill>
                <a:latin typeface="Berlin Sans FB" pitchFamily="34" charset="0"/>
              </a:rPr>
              <a:t>Eksistensi</a:t>
            </a:r>
            <a:r>
              <a:rPr lang="en-US" sz="2400" dirty="0" smtClean="0">
                <a:solidFill>
                  <a:srgbClr val="FF0000"/>
                </a:solidFill>
                <a:latin typeface="Berlin Sans FB" pitchFamily="34" charset="0"/>
              </a:rPr>
              <a:t> </a:t>
            </a:r>
            <a:r>
              <a:rPr lang="en-US" sz="2400" dirty="0" err="1" smtClean="0">
                <a:latin typeface="Berlin Sans FB" pitchFamily="34" charset="0"/>
              </a:rPr>
              <a:t>adalah</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paling </a:t>
            </a:r>
            <a:r>
              <a:rPr lang="en-US" sz="2400" dirty="0" err="1" smtClean="0">
                <a:solidFill>
                  <a:srgbClr val="FF0000"/>
                </a:solidFill>
                <a:latin typeface="Berlin Sans FB" pitchFamily="34" charset="0"/>
              </a:rPr>
              <a:t>konkrit</a:t>
            </a:r>
            <a:r>
              <a:rPr lang="en-US" sz="2400" dirty="0" smtClean="0">
                <a:latin typeface="Berlin Sans FB" pitchFamily="34" charset="0"/>
              </a:rPr>
              <a:t>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id-ID" sz="2400" dirty="0" smtClean="0">
                <a:solidFill>
                  <a:srgbClr val="FF0000"/>
                </a:solidFill>
                <a:latin typeface="Berlin Sans FB" pitchFamily="34" charset="0"/>
              </a:rPr>
              <a:t>G</a:t>
            </a:r>
            <a:r>
              <a:rPr lang="en-US" sz="2400" dirty="0" err="1" smtClean="0">
                <a:solidFill>
                  <a:srgbClr val="FF0000"/>
                </a:solidFill>
                <a:latin typeface="Berlin Sans FB" pitchFamily="34" charset="0"/>
              </a:rPr>
              <a:t>rowth</a:t>
            </a:r>
            <a:r>
              <a:rPr lang="en-US" sz="2400" dirty="0" smtClean="0">
                <a:latin typeface="Berlin Sans FB" pitchFamily="34" charset="0"/>
              </a:rPr>
              <a:t> </a:t>
            </a:r>
            <a:r>
              <a:rPr lang="en-US" sz="2400" dirty="0" err="1" smtClean="0">
                <a:latin typeface="Berlin Sans FB" pitchFamily="34" charset="0"/>
              </a:rPr>
              <a:t>adalah</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kurang</a:t>
            </a:r>
            <a:r>
              <a:rPr lang="en-US" sz="2400" dirty="0" smtClean="0">
                <a:latin typeface="Berlin Sans FB" pitchFamily="34" charset="0"/>
              </a:rPr>
              <a:t> </a:t>
            </a:r>
            <a:r>
              <a:rPr lang="en-US" sz="2400" dirty="0" err="1" smtClean="0">
                <a:latin typeface="Berlin Sans FB" pitchFamily="34" charset="0"/>
              </a:rPr>
              <a:t>konkrit</a:t>
            </a:r>
            <a:endParaRPr lang="en-US" sz="2400" dirty="0" smtClean="0">
              <a:latin typeface="Berlin Sans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457200"/>
          </a:xfrm>
          <a:ln>
            <a:noFill/>
          </a:ln>
        </p:spPr>
        <p:txBody>
          <a:bodyPr>
            <a:noAutofit/>
          </a:bodyPr>
          <a:lstStyle/>
          <a:p>
            <a:r>
              <a:rPr lang="en-US" sz="2400" dirty="0" err="1" smtClean="0">
                <a:solidFill>
                  <a:srgbClr val="FF0000"/>
                </a:solidFill>
                <a:latin typeface="Berlin Sans FB" pitchFamily="34" charset="0"/>
              </a:rPr>
              <a:t>Lanjutan</a:t>
            </a:r>
            <a:r>
              <a:rPr lang="en-US" sz="2400" dirty="0" smtClean="0">
                <a:solidFill>
                  <a:srgbClr val="FF0000"/>
                </a:solidFill>
                <a:latin typeface="Berlin Sans FB" pitchFamily="34" charset="0"/>
              </a:rPr>
              <a:t>…………...</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3000"/>
            <a:ext cx="7772400" cy="5334000"/>
          </a:xfrm>
        </p:spPr>
        <p:txBody>
          <a:bodyPr>
            <a:normAutofit fontScale="92500"/>
          </a:bodyPr>
          <a:lstStyle/>
          <a:p>
            <a:pPr>
              <a:buNone/>
            </a:pPr>
            <a:r>
              <a:rPr lang="en-US" sz="2400" dirty="0" err="1" smtClean="0">
                <a:solidFill>
                  <a:srgbClr val="FF0000"/>
                </a:solidFill>
                <a:latin typeface="Berlin Sans FB" pitchFamily="34" charset="0"/>
              </a:rPr>
              <a:t>Dasar</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pemikiran</a:t>
            </a:r>
            <a:r>
              <a:rPr lang="en-US" sz="2400" dirty="0" smtClean="0">
                <a:solidFill>
                  <a:srgbClr val="FF0000"/>
                </a:solidFill>
                <a:latin typeface="Berlin Sans FB" pitchFamily="34" charset="0"/>
              </a:rPr>
              <a:t> ERG theory</a:t>
            </a:r>
            <a:r>
              <a:rPr lang="en-US" sz="2400" dirty="0" smtClean="0">
                <a:latin typeface="Berlin Sans FB" pitchFamily="34" charset="0"/>
              </a:rPr>
              <a:t> :</a:t>
            </a:r>
          </a:p>
          <a:p>
            <a:pPr marL="457200" indent="-457200">
              <a:buFont typeface="+mj-lt"/>
              <a:buAutoNum type="arabicPeriod"/>
            </a:pPr>
            <a:r>
              <a:rPr lang="en-US" sz="2400" dirty="0" err="1" smtClean="0">
                <a:latin typeface="Berlin Sans FB" pitchFamily="34" charset="0"/>
              </a:rPr>
              <a:t>Sesuai</a:t>
            </a:r>
            <a:r>
              <a:rPr lang="en-US" sz="2400" dirty="0" smtClean="0">
                <a:latin typeface="Berlin Sans FB" pitchFamily="34" charset="0"/>
              </a:rPr>
              <a:t> </a:t>
            </a:r>
            <a:r>
              <a:rPr lang="en-US" sz="2400" dirty="0" err="1" smtClean="0">
                <a:latin typeface="Berlin Sans FB" pitchFamily="34" charset="0"/>
              </a:rPr>
              <a:t>dgn</a:t>
            </a:r>
            <a:r>
              <a:rPr lang="en-US" sz="2400" dirty="0" smtClean="0">
                <a:latin typeface="Berlin Sans FB" pitchFamily="34" charset="0"/>
              </a:rPr>
              <a:t> </a:t>
            </a:r>
            <a:r>
              <a:rPr lang="en-US" sz="2400" dirty="0" err="1" smtClean="0">
                <a:latin typeface="Berlin Sans FB" pitchFamily="34" charset="0"/>
              </a:rPr>
              <a:t>teory</a:t>
            </a:r>
            <a:r>
              <a:rPr lang="en-US" sz="2400" dirty="0" smtClean="0">
                <a:latin typeface="Berlin Sans FB" pitchFamily="34" charset="0"/>
              </a:rPr>
              <a:t> Maslow, Makin </a:t>
            </a:r>
            <a:r>
              <a:rPr lang="en-US" sz="2400" dirty="0" err="1" smtClean="0">
                <a:latin typeface="Berlin Sans FB" pitchFamily="34" charset="0"/>
              </a:rPr>
              <a:t>lengkap</a:t>
            </a:r>
            <a:r>
              <a:rPr lang="en-US" sz="2400" dirty="0" smtClean="0">
                <a:latin typeface="Berlin Sans FB" pitchFamily="34" charset="0"/>
              </a:rPr>
              <a:t> 1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lbh</a:t>
            </a:r>
            <a:r>
              <a:rPr lang="en-US" sz="2400" dirty="0" smtClean="0">
                <a:latin typeface="Berlin Sans FB" pitchFamily="34" charset="0"/>
              </a:rPr>
              <a:t> </a:t>
            </a:r>
            <a:r>
              <a:rPr lang="en-US" sz="2400" dirty="0" err="1" smtClean="0">
                <a:latin typeface="Berlin Sans FB" pitchFamily="34" charset="0"/>
              </a:rPr>
              <a:t>konkrit</a:t>
            </a:r>
            <a:r>
              <a:rPr lang="en-US" sz="2400" dirty="0" smtClean="0">
                <a:latin typeface="Berlin Sans FB" pitchFamily="34" charset="0"/>
              </a:rPr>
              <a:t> </a:t>
            </a:r>
            <a:r>
              <a:rPr lang="en-US" sz="2400" dirty="0" err="1" smtClean="0">
                <a:latin typeface="Berlin Sans FB" pitchFamily="34" charset="0"/>
              </a:rPr>
              <a:t>terpuaskan</a:t>
            </a:r>
            <a:r>
              <a:rPr lang="en-US" sz="2400" dirty="0" smtClean="0">
                <a:latin typeface="Berlin Sans FB" pitchFamily="34" charset="0"/>
              </a:rPr>
              <a:t>, </a:t>
            </a:r>
            <a:r>
              <a:rPr lang="en-US" sz="2400" dirty="0" err="1" smtClean="0">
                <a:latin typeface="Berlin Sans FB" pitchFamily="34" charset="0"/>
              </a:rPr>
              <a:t>makin</a:t>
            </a:r>
            <a:r>
              <a:rPr lang="en-US" sz="2400" dirty="0" smtClean="0">
                <a:latin typeface="Berlin Sans FB" pitchFamily="34" charset="0"/>
              </a:rPr>
              <a:t> </a:t>
            </a:r>
            <a:r>
              <a:rPr lang="en-US" sz="2400" dirty="0" err="1" smtClean="0">
                <a:latin typeface="Berlin Sans FB" pitchFamily="34" charset="0"/>
              </a:rPr>
              <a:t>besar</a:t>
            </a:r>
            <a:r>
              <a:rPr lang="en-US" sz="2400" dirty="0" smtClean="0">
                <a:latin typeface="Berlin Sans FB" pitchFamily="34" charset="0"/>
              </a:rPr>
              <a:t> </a:t>
            </a:r>
            <a:r>
              <a:rPr lang="en-US" sz="2400" dirty="0" err="1" smtClean="0">
                <a:latin typeface="Berlin Sans FB" pitchFamily="34" charset="0"/>
              </a:rPr>
              <a:t>dorongan</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memuaskan</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kurang</a:t>
            </a:r>
            <a:r>
              <a:rPr lang="en-US" sz="2400" dirty="0" smtClean="0">
                <a:latin typeface="Berlin Sans FB" pitchFamily="34" charset="0"/>
              </a:rPr>
              <a:t> </a:t>
            </a:r>
            <a:r>
              <a:rPr lang="en-US" sz="2400" dirty="0" err="1" smtClean="0">
                <a:latin typeface="Berlin Sans FB" pitchFamily="34" charset="0"/>
              </a:rPr>
              <a:t>konkrit</a:t>
            </a:r>
            <a:endParaRPr lang="en-US" sz="2400" dirty="0" smtClean="0">
              <a:latin typeface="Berlin Sans FB" pitchFamily="34" charset="0"/>
            </a:endParaRPr>
          </a:p>
          <a:p>
            <a:pPr marL="457200" indent="-457200">
              <a:buFont typeface="+mj-lt"/>
              <a:buAutoNum type="arabicPeriod"/>
            </a:pPr>
            <a:r>
              <a:rPr lang="en-US" sz="2400" dirty="0" smtClean="0">
                <a:latin typeface="Berlin Sans FB" pitchFamily="34" charset="0"/>
              </a:rPr>
              <a:t>Makin </a:t>
            </a:r>
            <a:r>
              <a:rPr lang="en-US" sz="2400" dirty="0" err="1" smtClean="0">
                <a:latin typeface="Berlin Sans FB" pitchFamily="34" charset="0"/>
              </a:rPr>
              <a:t>kurang</a:t>
            </a:r>
            <a:r>
              <a:rPr lang="en-US" sz="2400" dirty="0" smtClean="0">
                <a:latin typeface="Berlin Sans FB" pitchFamily="34" charset="0"/>
              </a:rPr>
              <a:t> </a:t>
            </a:r>
            <a:r>
              <a:rPr lang="en-US" sz="2400" dirty="0" err="1" smtClean="0">
                <a:latin typeface="Berlin Sans FB" pitchFamily="34" charset="0"/>
              </a:rPr>
              <a:t>lengkap</a:t>
            </a:r>
            <a:r>
              <a:rPr lang="en-US" sz="2400" dirty="0" smtClean="0">
                <a:latin typeface="Berlin Sans FB" pitchFamily="34" charset="0"/>
              </a:rPr>
              <a:t> 1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terpuaskan</a:t>
            </a:r>
            <a:r>
              <a:rPr lang="en-US" sz="2400" dirty="0" smtClean="0">
                <a:latin typeface="Berlin Sans FB" pitchFamily="34" charset="0"/>
              </a:rPr>
              <a:t>, </a:t>
            </a:r>
            <a:r>
              <a:rPr lang="en-US" sz="2400" dirty="0" err="1" smtClean="0">
                <a:latin typeface="Berlin Sans FB" pitchFamily="34" charset="0"/>
              </a:rPr>
              <a:t>makin</a:t>
            </a:r>
            <a:r>
              <a:rPr lang="en-US" sz="2400" dirty="0" smtClean="0">
                <a:latin typeface="Berlin Sans FB" pitchFamily="34" charset="0"/>
              </a:rPr>
              <a:t> </a:t>
            </a:r>
            <a:r>
              <a:rPr lang="en-US" sz="2400" dirty="0" err="1" smtClean="0">
                <a:latin typeface="Berlin Sans FB" pitchFamily="34" charset="0"/>
              </a:rPr>
              <a:t>besar</a:t>
            </a:r>
            <a:r>
              <a:rPr lang="en-US" sz="2400" dirty="0" smtClean="0">
                <a:latin typeface="Berlin Sans FB" pitchFamily="34" charset="0"/>
              </a:rPr>
              <a:t> </a:t>
            </a:r>
            <a:r>
              <a:rPr lang="en-US" sz="2400" dirty="0" err="1" smtClean="0">
                <a:latin typeface="Berlin Sans FB" pitchFamily="34" charset="0"/>
              </a:rPr>
              <a:t>keinginan</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memuaskannya</a:t>
            </a:r>
            <a:endParaRPr lang="en-US" sz="2400" dirty="0" smtClean="0">
              <a:latin typeface="Berlin Sans FB" pitchFamily="34" charset="0"/>
            </a:endParaRPr>
          </a:p>
          <a:p>
            <a:pPr marL="457200" indent="-457200">
              <a:buNone/>
            </a:pPr>
            <a:endParaRPr lang="en-US" sz="2400" dirty="0" smtClean="0">
              <a:latin typeface="Berlin Sans FB" pitchFamily="34" charset="0"/>
            </a:endParaRPr>
          </a:p>
          <a:p>
            <a:pPr>
              <a:buFont typeface="Wingdings" pitchFamily="2" charset="2"/>
              <a:buChar char="q"/>
            </a:pPr>
            <a:r>
              <a:rPr lang="en-US" sz="2400" dirty="0" smtClean="0">
                <a:latin typeface="Berlin Sans FB" pitchFamily="34" charset="0"/>
              </a:rPr>
              <a:t> </a:t>
            </a:r>
            <a:r>
              <a:rPr lang="en-US" sz="2400" dirty="0" err="1" smtClean="0">
                <a:latin typeface="Berlin Sans FB" pitchFamily="34" charset="0"/>
              </a:rPr>
              <a:t>Teori</a:t>
            </a:r>
            <a:r>
              <a:rPr lang="en-US" sz="2400" dirty="0" smtClean="0">
                <a:latin typeface="Berlin Sans FB" pitchFamily="34" charset="0"/>
              </a:rPr>
              <a:t> </a:t>
            </a:r>
            <a:r>
              <a:rPr lang="en-US" sz="2400" dirty="0" err="1" smtClean="0">
                <a:latin typeface="Berlin Sans FB" pitchFamily="34" charset="0"/>
              </a:rPr>
              <a:t>Alderfer</a:t>
            </a:r>
            <a:r>
              <a:rPr lang="en-US" sz="2400" dirty="0" smtClean="0">
                <a:latin typeface="Berlin Sans FB" pitchFamily="34" charset="0"/>
              </a:rPr>
              <a:t> </a:t>
            </a:r>
            <a:r>
              <a:rPr lang="en-US" sz="2400" dirty="0" err="1" smtClean="0">
                <a:latin typeface="Berlin Sans FB" pitchFamily="34" charset="0"/>
              </a:rPr>
              <a:t>ini</a:t>
            </a:r>
            <a:r>
              <a:rPr lang="en-US" sz="2400" dirty="0" smtClean="0">
                <a:latin typeface="Berlin Sans FB" pitchFamily="34" charset="0"/>
              </a:rPr>
              <a:t> </a:t>
            </a:r>
            <a:r>
              <a:rPr lang="en-US" sz="2400" dirty="0" err="1" smtClean="0">
                <a:latin typeface="Berlin Sans FB" pitchFamily="34" charset="0"/>
              </a:rPr>
              <a:t>menganggap</a:t>
            </a:r>
            <a:r>
              <a:rPr lang="en-US" sz="2400" dirty="0" smtClean="0">
                <a:latin typeface="Berlin Sans FB" pitchFamily="34" charset="0"/>
              </a:rPr>
              <a:t> </a:t>
            </a:r>
            <a:r>
              <a:rPr lang="en-US" sz="2400" dirty="0" err="1" smtClean="0">
                <a:latin typeface="Berlin Sans FB" pitchFamily="34" charset="0"/>
              </a:rPr>
              <a:t>ada</a:t>
            </a:r>
            <a:r>
              <a:rPr lang="en-US" sz="2400" dirty="0" smtClean="0">
                <a:latin typeface="Berlin Sans FB" pitchFamily="34" charset="0"/>
              </a:rPr>
              <a:t> </a:t>
            </a:r>
            <a:r>
              <a:rPr lang="en-US" sz="2400" i="1" dirty="0" smtClean="0">
                <a:solidFill>
                  <a:srgbClr val="FF0000"/>
                </a:solidFill>
                <a:latin typeface="Berlin Sans FB" pitchFamily="34" charset="0"/>
              </a:rPr>
              <a:t>fulfillment progression </a:t>
            </a:r>
            <a:r>
              <a:rPr lang="en-US" sz="2400" dirty="0" smtClean="0">
                <a:latin typeface="Berlin Sans FB" pitchFamily="34" charset="0"/>
              </a:rPr>
              <a:t>(</a:t>
            </a:r>
            <a:r>
              <a:rPr lang="en-US" sz="2400" dirty="0" err="1" smtClean="0">
                <a:latin typeface="Berlin Sans FB" pitchFamily="34" charset="0"/>
              </a:rPr>
              <a:t>maju</a:t>
            </a:r>
            <a:r>
              <a:rPr lang="en-US" sz="2400" dirty="0" smtClean="0">
                <a:latin typeface="Berlin Sans FB" pitchFamily="34" charset="0"/>
              </a:rPr>
              <a:t> </a:t>
            </a:r>
            <a:r>
              <a:rPr lang="en-US" sz="2400" dirty="0" err="1" smtClean="0">
                <a:latin typeface="Berlin Sans FB" pitchFamily="34" charset="0"/>
              </a:rPr>
              <a:t>ke</a:t>
            </a:r>
            <a:r>
              <a:rPr lang="en-US" sz="2400" dirty="0" smtClean="0">
                <a:latin typeface="Berlin Sans FB" pitchFamily="34" charset="0"/>
              </a:rPr>
              <a:t> </a:t>
            </a:r>
            <a:r>
              <a:rPr lang="en-US" sz="2400" dirty="0" err="1" smtClean="0">
                <a:latin typeface="Berlin Sans FB" pitchFamily="34" charset="0"/>
              </a:rPr>
              <a:t>pemenuhan</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paling </a:t>
            </a:r>
            <a:r>
              <a:rPr lang="en-US" sz="2400" dirty="0" err="1" smtClean="0">
                <a:latin typeface="Berlin Sans FB" pitchFamily="34" charset="0"/>
              </a:rPr>
              <a:t>tinggi</a:t>
            </a:r>
            <a:r>
              <a:rPr lang="en-US" sz="2400" dirty="0" smtClean="0">
                <a:latin typeface="Berlin Sans FB" pitchFamily="34" charset="0"/>
              </a:rPr>
              <a:t> </a:t>
            </a:r>
            <a:r>
              <a:rPr lang="en-US" sz="2400" dirty="0" err="1" smtClean="0">
                <a:latin typeface="Berlin Sans FB" pitchFamily="34" charset="0"/>
              </a:rPr>
              <a:t>tingkatannya</a:t>
            </a:r>
            <a:r>
              <a:rPr lang="en-US" sz="2400" dirty="0" smtClean="0">
                <a:latin typeface="Berlin Sans FB" pitchFamily="34" charset="0"/>
              </a:rPr>
              <a:t>, </a:t>
            </a:r>
            <a:r>
              <a:rPr lang="en-US" sz="2400" dirty="0" err="1" smtClean="0">
                <a:latin typeface="Berlin Sans FB" pitchFamily="34" charset="0"/>
              </a:rPr>
              <a:t>setelah</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terendah</a:t>
            </a:r>
            <a:r>
              <a:rPr lang="en-US" sz="2400" dirty="0" smtClean="0">
                <a:latin typeface="Berlin Sans FB" pitchFamily="34" charset="0"/>
              </a:rPr>
              <a:t> </a:t>
            </a:r>
            <a:r>
              <a:rPr lang="en-US" sz="2400" dirty="0" err="1" smtClean="0">
                <a:latin typeface="Berlin Sans FB" pitchFamily="34" charset="0"/>
              </a:rPr>
              <a:t>terpuaskan</a:t>
            </a:r>
            <a:r>
              <a:rPr lang="en-US" sz="2400" dirty="0" smtClean="0">
                <a:latin typeface="Berlin Sans FB" pitchFamily="34" charset="0"/>
              </a:rPr>
              <a:t>)</a:t>
            </a:r>
          </a:p>
          <a:p>
            <a:pPr>
              <a:buFont typeface="Wingdings" pitchFamily="2" charset="2"/>
              <a:buChar char="q"/>
            </a:pPr>
            <a:endParaRPr lang="en-US" sz="2400" dirty="0" smtClean="0">
              <a:latin typeface="Berlin Sans FB" pitchFamily="34" charset="0"/>
            </a:endParaRPr>
          </a:p>
          <a:p>
            <a:pPr>
              <a:buFont typeface="Wingdings" pitchFamily="2" charset="2"/>
              <a:buChar char="q"/>
            </a:pPr>
            <a:r>
              <a:rPr lang="en-US" sz="2400" dirty="0" err="1" smtClean="0">
                <a:latin typeface="Berlin Sans FB" pitchFamily="34" charset="0"/>
              </a:rPr>
              <a:t>Jika</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lbh</a:t>
            </a:r>
            <a:r>
              <a:rPr lang="en-US" sz="2400" dirty="0" smtClean="0">
                <a:latin typeface="Berlin Sans FB" pitchFamily="34" charset="0"/>
              </a:rPr>
              <a:t> </a:t>
            </a:r>
            <a:r>
              <a:rPr lang="en-US" sz="2400" dirty="0" err="1" smtClean="0">
                <a:latin typeface="Berlin Sans FB" pitchFamily="34" charset="0"/>
              </a:rPr>
              <a:t>tinggi</a:t>
            </a:r>
            <a:r>
              <a:rPr lang="en-US" sz="2400" dirty="0" smtClean="0">
                <a:latin typeface="Berlin Sans FB" pitchFamily="34" charset="0"/>
              </a:rPr>
              <a:t> </a:t>
            </a:r>
            <a:r>
              <a:rPr lang="en-US" sz="2400" dirty="0" err="1" smtClean="0">
                <a:latin typeface="Berlin Sans FB" pitchFamily="34" charset="0"/>
              </a:rPr>
              <a:t>tdk</a:t>
            </a:r>
            <a:r>
              <a:rPr lang="en-US" sz="2400" dirty="0" smtClean="0">
                <a:latin typeface="Berlin Sans FB" pitchFamily="34" charset="0"/>
              </a:rPr>
              <a:t> </a:t>
            </a:r>
            <a:r>
              <a:rPr lang="en-US" sz="2400" dirty="0" err="1" smtClean="0">
                <a:latin typeface="Berlin Sans FB" pitchFamily="34" charset="0"/>
              </a:rPr>
              <a:t>terpuaskan</a:t>
            </a:r>
            <a:r>
              <a:rPr lang="en-US" sz="2400" dirty="0" smtClean="0">
                <a:latin typeface="Berlin Sans FB" pitchFamily="34" charset="0"/>
              </a:rPr>
              <a:t>, </a:t>
            </a:r>
            <a:r>
              <a:rPr lang="en-US" sz="2400" dirty="0" err="1" smtClean="0">
                <a:latin typeface="Berlin Sans FB" pitchFamily="34" charset="0"/>
              </a:rPr>
              <a:t>maka</a:t>
            </a:r>
            <a:r>
              <a:rPr lang="en-US" sz="2400" dirty="0" smtClean="0">
                <a:latin typeface="Berlin Sans FB" pitchFamily="34" charset="0"/>
              </a:rPr>
              <a:t> </a:t>
            </a:r>
            <a:r>
              <a:rPr lang="en-US" sz="2400" dirty="0" err="1" smtClean="0">
                <a:latin typeface="Berlin Sans FB" pitchFamily="34" charset="0"/>
              </a:rPr>
              <a:t>individu</a:t>
            </a:r>
            <a:r>
              <a:rPr lang="en-US" sz="2400" dirty="0" smtClean="0">
                <a:latin typeface="Berlin Sans FB" pitchFamily="34" charset="0"/>
              </a:rPr>
              <a:t> “me-regress” </a:t>
            </a:r>
            <a:r>
              <a:rPr lang="en-US" sz="2400" dirty="0" err="1" smtClean="0">
                <a:latin typeface="Berlin Sans FB" pitchFamily="34" charset="0"/>
              </a:rPr>
              <a:t>kembali</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memuaskan</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lbh</a:t>
            </a:r>
            <a:r>
              <a:rPr lang="en-US" sz="2400" dirty="0" smtClean="0">
                <a:latin typeface="Berlin Sans FB" pitchFamily="34" charset="0"/>
              </a:rPr>
              <a:t> </a:t>
            </a:r>
            <a:r>
              <a:rPr lang="en-US" sz="2400" dirty="0" err="1" smtClean="0">
                <a:latin typeface="Berlin Sans FB" pitchFamily="34" charset="0"/>
              </a:rPr>
              <a:t>rendah</a:t>
            </a:r>
            <a:r>
              <a:rPr lang="en-US" sz="2400" dirty="0" smtClean="0">
                <a:latin typeface="Berlin Sans FB" pitchFamily="34" charset="0"/>
              </a:rPr>
              <a:t>. </a:t>
            </a:r>
            <a:r>
              <a:rPr lang="en-US" sz="2400" dirty="0" err="1" smtClean="0">
                <a:latin typeface="Berlin Sans FB" pitchFamily="34" charset="0"/>
              </a:rPr>
              <a:t>Disebut</a:t>
            </a:r>
            <a:r>
              <a:rPr lang="en-US" sz="2400" dirty="0" smtClean="0">
                <a:latin typeface="Berlin Sans FB" pitchFamily="34" charset="0"/>
              </a:rPr>
              <a:t> </a:t>
            </a:r>
            <a:r>
              <a:rPr lang="en-US" sz="2400" dirty="0" err="1" smtClean="0">
                <a:latin typeface="Berlin Sans FB" pitchFamily="34" charset="0"/>
              </a:rPr>
              <a:t>gejala</a:t>
            </a:r>
            <a:r>
              <a:rPr lang="en-US" sz="2400" dirty="0" smtClean="0">
                <a:latin typeface="Berlin Sans FB" pitchFamily="34" charset="0"/>
              </a:rPr>
              <a:t> </a:t>
            </a:r>
            <a:r>
              <a:rPr lang="en-US" sz="2400" i="1" dirty="0" smtClean="0">
                <a:solidFill>
                  <a:srgbClr val="FF0000"/>
                </a:solidFill>
                <a:latin typeface="Berlin Sans FB" pitchFamily="34" charset="0"/>
              </a:rPr>
              <a:t>frustration regression</a:t>
            </a:r>
          </a:p>
          <a:p>
            <a:pPr>
              <a:buNone/>
            </a:pPr>
            <a:endParaRPr lang="en-US" sz="2400" dirty="0">
              <a:latin typeface="Berlin Sans FB"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a:ln>
            <a:noFill/>
          </a:ln>
        </p:spPr>
        <p:txBody>
          <a:bodyPr>
            <a:normAutofit fontScale="90000"/>
          </a:bodyPr>
          <a:lstStyle/>
          <a:p>
            <a:pPr algn="ctr"/>
            <a:r>
              <a:rPr lang="en-US" sz="2800" dirty="0" smtClean="0">
                <a:solidFill>
                  <a:srgbClr val="FF0000"/>
                </a:solidFill>
                <a:latin typeface="Berlin Sans FB" pitchFamily="34" charset="0"/>
              </a:rPr>
              <a:t>3. Two Factor Theory</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5105400"/>
          </a:xfrm>
        </p:spPr>
        <p:txBody>
          <a:bodyPr>
            <a:normAutofit fontScale="92500" lnSpcReduction="10000"/>
          </a:bodyPr>
          <a:lstStyle/>
          <a:p>
            <a:pPr>
              <a:buFont typeface="Wingdings" pitchFamily="2" charset="2"/>
              <a:buChar char="q"/>
            </a:pPr>
            <a:r>
              <a:rPr lang="en-US" sz="2200" dirty="0" smtClean="0">
                <a:latin typeface="Berlin Sans FB" pitchFamily="34" charset="0"/>
              </a:rPr>
              <a:t>Two Factor Theory = </a:t>
            </a:r>
            <a:r>
              <a:rPr lang="en-US" sz="2200" dirty="0" err="1" smtClean="0">
                <a:latin typeface="Berlin Sans FB" pitchFamily="34" charset="0"/>
              </a:rPr>
              <a:t>teori</a:t>
            </a:r>
            <a:r>
              <a:rPr lang="en-US" sz="2200" dirty="0" smtClean="0">
                <a:latin typeface="Berlin Sans FB" pitchFamily="34" charset="0"/>
              </a:rPr>
              <a:t> Hygiene </a:t>
            </a:r>
            <a:r>
              <a:rPr lang="en-US" sz="2200" dirty="0" err="1" smtClean="0">
                <a:latin typeface="Berlin Sans FB" pitchFamily="34" charset="0"/>
              </a:rPr>
              <a:t>motivasi</a:t>
            </a:r>
            <a:r>
              <a:rPr lang="en-US" sz="2200" dirty="0" smtClean="0">
                <a:latin typeface="Berlin Sans FB" pitchFamily="34" charset="0"/>
              </a:rPr>
              <a:t> </a:t>
            </a:r>
            <a:r>
              <a:rPr lang="en-US" sz="2200" dirty="0" err="1" smtClean="0">
                <a:latin typeface="Berlin Sans FB" pitchFamily="34" charset="0"/>
              </a:rPr>
              <a:t>dikembangkan</a:t>
            </a:r>
            <a:r>
              <a:rPr lang="en-US" sz="2200" dirty="0" smtClean="0">
                <a:latin typeface="Berlin Sans FB" pitchFamily="34" charset="0"/>
              </a:rPr>
              <a:t> </a:t>
            </a:r>
            <a:r>
              <a:rPr lang="en-US" sz="2200" dirty="0" err="1" smtClean="0">
                <a:latin typeface="Berlin Sans FB" pitchFamily="34" charset="0"/>
              </a:rPr>
              <a:t>oleh</a:t>
            </a:r>
            <a:r>
              <a:rPr lang="en-US" sz="2200" dirty="0" smtClean="0">
                <a:latin typeface="Berlin Sans FB" pitchFamily="34" charset="0"/>
              </a:rPr>
              <a:t> Herzberg</a:t>
            </a:r>
          </a:p>
          <a:p>
            <a:pPr>
              <a:buFont typeface="Wingdings" pitchFamily="2" charset="2"/>
              <a:buChar char="q"/>
            </a:pPr>
            <a:r>
              <a:rPr lang="en-US" sz="2200" dirty="0" err="1" smtClean="0">
                <a:latin typeface="Berlin Sans FB" pitchFamily="34" charset="0"/>
              </a:rPr>
              <a:t>Dalam</a:t>
            </a:r>
            <a:r>
              <a:rPr lang="en-US" sz="2200" dirty="0" smtClean="0">
                <a:latin typeface="Berlin Sans FB" pitchFamily="34" charset="0"/>
              </a:rPr>
              <a:t> </a:t>
            </a:r>
            <a:r>
              <a:rPr lang="en-US" sz="2200" dirty="0" err="1" smtClean="0">
                <a:latin typeface="Berlin Sans FB" pitchFamily="34" charset="0"/>
              </a:rPr>
              <a:t>penelitiannya</a:t>
            </a:r>
            <a:r>
              <a:rPr lang="en-US" sz="2200" dirty="0" smtClean="0">
                <a:latin typeface="Berlin Sans FB" pitchFamily="34" charset="0"/>
              </a:rPr>
              <a:t> </a:t>
            </a:r>
            <a:r>
              <a:rPr lang="en-US" sz="2200" dirty="0" err="1" smtClean="0">
                <a:latin typeface="Berlin Sans FB" pitchFamily="34" charset="0"/>
              </a:rPr>
              <a:t>menemukan</a:t>
            </a:r>
            <a:r>
              <a:rPr lang="en-US" sz="2200" dirty="0" smtClean="0">
                <a:latin typeface="Berlin Sans FB" pitchFamily="34" charset="0"/>
              </a:rPr>
              <a:t> faktor2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menimbulkan</a:t>
            </a:r>
            <a:r>
              <a:rPr lang="en-US" sz="2200" dirty="0" smtClean="0">
                <a:latin typeface="Berlin Sans FB" pitchFamily="34" charset="0"/>
              </a:rPr>
              <a:t> </a:t>
            </a:r>
            <a:r>
              <a:rPr lang="en-US" sz="2200" dirty="0" err="1" smtClean="0">
                <a:latin typeface="Berlin Sans FB" pitchFamily="34" charset="0"/>
              </a:rPr>
              <a:t>Kepuasan</a:t>
            </a:r>
            <a:r>
              <a:rPr lang="en-US" sz="2200" dirty="0" smtClean="0">
                <a:latin typeface="Berlin Sans FB" pitchFamily="34" charset="0"/>
              </a:rPr>
              <a:t> </a:t>
            </a:r>
            <a:r>
              <a:rPr lang="en-US" sz="2200" dirty="0" err="1" smtClean="0">
                <a:latin typeface="Berlin Sans FB" pitchFamily="34" charset="0"/>
              </a:rPr>
              <a:t>Kerja</a:t>
            </a:r>
            <a:r>
              <a:rPr lang="en-US" sz="2200" dirty="0" smtClean="0">
                <a:latin typeface="Berlin Sans FB" pitchFamily="34" charset="0"/>
              </a:rPr>
              <a:t> BERBEDA dg faktor2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menimbulkan</a:t>
            </a:r>
            <a:r>
              <a:rPr lang="en-US" sz="2200" dirty="0" smtClean="0">
                <a:latin typeface="Berlin Sans FB" pitchFamily="34" charset="0"/>
              </a:rPr>
              <a:t> </a:t>
            </a:r>
            <a:r>
              <a:rPr lang="en-US" sz="2200" dirty="0" err="1" smtClean="0">
                <a:latin typeface="Berlin Sans FB" pitchFamily="34" charset="0"/>
              </a:rPr>
              <a:t>Ketidakpuasan</a:t>
            </a:r>
            <a:r>
              <a:rPr lang="en-US" sz="2200" dirty="0" smtClean="0">
                <a:latin typeface="Berlin Sans FB" pitchFamily="34" charset="0"/>
              </a:rPr>
              <a:t> </a:t>
            </a:r>
            <a:r>
              <a:rPr lang="en-US" sz="2200" dirty="0" err="1" smtClean="0">
                <a:latin typeface="Berlin Sans FB" pitchFamily="34" charset="0"/>
              </a:rPr>
              <a:t>Kerja</a:t>
            </a:r>
            <a:endParaRPr lang="en-US" sz="2200" dirty="0" smtClean="0">
              <a:latin typeface="Berlin Sans FB" pitchFamily="34" charset="0"/>
            </a:endParaRPr>
          </a:p>
          <a:p>
            <a:pPr>
              <a:buFont typeface="Wingdings" pitchFamily="2" charset="2"/>
              <a:buChar char="q"/>
            </a:pPr>
            <a:r>
              <a:rPr lang="en-US" sz="2200" dirty="0" err="1" smtClean="0">
                <a:latin typeface="Berlin Sans FB" pitchFamily="34" charset="0"/>
              </a:rPr>
              <a:t>Faktor</a:t>
            </a:r>
            <a:r>
              <a:rPr lang="en-US" sz="2200" dirty="0" smtClean="0">
                <a:latin typeface="Berlin Sans FB" pitchFamily="34" charset="0"/>
              </a:rPr>
              <a:t>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menimbulkan</a:t>
            </a:r>
            <a:r>
              <a:rPr lang="en-US" sz="2200" dirty="0" smtClean="0">
                <a:latin typeface="Berlin Sans FB" pitchFamily="34" charset="0"/>
              </a:rPr>
              <a:t> </a:t>
            </a:r>
            <a:r>
              <a:rPr lang="en-US" sz="2200" dirty="0" err="1" smtClean="0">
                <a:solidFill>
                  <a:srgbClr val="FF0000"/>
                </a:solidFill>
                <a:latin typeface="Berlin Sans FB" pitchFamily="34" charset="0"/>
              </a:rPr>
              <a:t>Kepuasan</a:t>
            </a:r>
            <a:r>
              <a:rPr lang="en-US" sz="2200" dirty="0" smtClean="0">
                <a:solidFill>
                  <a:srgbClr val="FF0000"/>
                </a:solidFill>
                <a:latin typeface="Berlin Sans FB" pitchFamily="34" charset="0"/>
              </a:rPr>
              <a:t> </a:t>
            </a:r>
            <a:r>
              <a:rPr lang="en-US" sz="2200" dirty="0" err="1" smtClean="0">
                <a:solidFill>
                  <a:srgbClr val="FF0000"/>
                </a:solidFill>
                <a:latin typeface="Berlin Sans FB" pitchFamily="34" charset="0"/>
              </a:rPr>
              <a:t>Kerja</a:t>
            </a:r>
            <a:r>
              <a:rPr lang="en-US" sz="2200" dirty="0" smtClean="0">
                <a:solidFill>
                  <a:srgbClr val="FF0000"/>
                </a:solidFill>
                <a:latin typeface="Berlin Sans FB" pitchFamily="34" charset="0"/>
              </a:rPr>
              <a:t> = MOTIVATOR,</a:t>
            </a:r>
            <a:r>
              <a:rPr lang="en-US" sz="2200" dirty="0" smtClean="0">
                <a:latin typeface="Berlin Sans FB" pitchFamily="34" charset="0"/>
              </a:rPr>
              <a:t> </a:t>
            </a:r>
            <a:r>
              <a:rPr lang="en-US" sz="2200" dirty="0" err="1" smtClean="0">
                <a:latin typeface="Berlin Sans FB" pitchFamily="34" charset="0"/>
              </a:rPr>
              <a:t>berkaitan</a:t>
            </a:r>
            <a:r>
              <a:rPr lang="en-US" sz="2200" dirty="0" smtClean="0">
                <a:latin typeface="Berlin Sans FB" pitchFamily="34" charset="0"/>
              </a:rPr>
              <a:t> dg </a:t>
            </a:r>
            <a:r>
              <a:rPr lang="en-US" sz="2200" dirty="0" err="1" smtClean="0">
                <a:latin typeface="Berlin Sans FB" pitchFamily="34" charset="0"/>
              </a:rPr>
              <a:t>Isi</a:t>
            </a:r>
            <a:r>
              <a:rPr lang="en-US" sz="2200" dirty="0" smtClean="0">
                <a:latin typeface="Berlin Sans FB" pitchFamily="34" charset="0"/>
              </a:rPr>
              <a:t> (CONTENT) </a:t>
            </a:r>
            <a:r>
              <a:rPr lang="en-US" sz="2200" dirty="0" err="1" smtClean="0">
                <a:latin typeface="Berlin Sans FB" pitchFamily="34" charset="0"/>
              </a:rPr>
              <a:t>pekerjaan</a:t>
            </a:r>
            <a:r>
              <a:rPr lang="en-US" sz="2200" dirty="0" smtClean="0">
                <a:latin typeface="Berlin Sans FB" pitchFamily="34" charset="0"/>
              </a:rPr>
              <a:t> = INTRINSIK </a:t>
            </a:r>
            <a:r>
              <a:rPr lang="en-US" sz="2200" dirty="0" err="1" smtClean="0">
                <a:latin typeface="Berlin Sans FB" pitchFamily="34" charset="0"/>
              </a:rPr>
              <a:t>dari</a:t>
            </a:r>
            <a:r>
              <a:rPr lang="en-US" sz="2200" dirty="0" smtClean="0">
                <a:latin typeface="Berlin Sans FB" pitchFamily="34" charset="0"/>
              </a:rPr>
              <a:t> </a:t>
            </a:r>
            <a:r>
              <a:rPr lang="en-US" sz="2200" dirty="0" err="1" smtClean="0">
                <a:latin typeface="Berlin Sans FB" pitchFamily="34" charset="0"/>
              </a:rPr>
              <a:t>pekerja</a:t>
            </a:r>
            <a:r>
              <a:rPr lang="en-US" sz="2200" dirty="0" smtClean="0">
                <a:latin typeface="Berlin Sans FB" pitchFamily="34" charset="0"/>
              </a:rPr>
              <a:t> </a:t>
            </a:r>
            <a:r>
              <a:rPr lang="en-US" sz="2200" dirty="0" err="1" smtClean="0">
                <a:latin typeface="Berlin Sans FB" pitchFamily="34" charset="0"/>
              </a:rPr>
              <a:t>yaitu</a:t>
            </a:r>
            <a:r>
              <a:rPr lang="en-US" sz="2200" dirty="0" smtClean="0">
                <a:latin typeface="Berlin Sans FB" pitchFamily="34" charset="0"/>
              </a:rPr>
              <a:t> :</a:t>
            </a:r>
          </a:p>
          <a:p>
            <a:pPr marL="457200" indent="-457200">
              <a:buFont typeface="+mj-lt"/>
              <a:buAutoNum type="arabicPeriod"/>
            </a:pPr>
            <a:r>
              <a:rPr lang="en-US" sz="2200" dirty="0" smtClean="0">
                <a:latin typeface="Berlin Sans FB" pitchFamily="34" charset="0"/>
              </a:rPr>
              <a:t>Responsibility (</a:t>
            </a:r>
            <a:r>
              <a:rPr lang="en-US" sz="2200" dirty="0" err="1" smtClean="0">
                <a:latin typeface="Berlin Sans FB" pitchFamily="34" charset="0"/>
              </a:rPr>
              <a:t>Tanggung</a:t>
            </a:r>
            <a:r>
              <a:rPr lang="en-US" sz="2200" dirty="0" smtClean="0">
                <a:latin typeface="Berlin Sans FB" pitchFamily="34" charset="0"/>
              </a:rPr>
              <a:t> </a:t>
            </a:r>
            <a:r>
              <a:rPr lang="en-US" sz="2200" dirty="0" err="1" smtClean="0">
                <a:latin typeface="Berlin Sans FB" pitchFamily="34" charset="0"/>
              </a:rPr>
              <a:t>Jawab</a:t>
            </a:r>
            <a:r>
              <a:rPr lang="en-US" sz="2200" dirty="0" smtClean="0">
                <a:latin typeface="Berlin Sans FB" pitchFamily="34" charset="0"/>
              </a:rPr>
              <a:t>)</a:t>
            </a:r>
          </a:p>
          <a:p>
            <a:pPr marL="457200" indent="-457200">
              <a:buFont typeface="+mj-lt"/>
              <a:buAutoNum type="arabicPeriod"/>
            </a:pPr>
            <a:r>
              <a:rPr lang="en-US" sz="2200" dirty="0" smtClean="0">
                <a:latin typeface="Berlin Sans FB" pitchFamily="34" charset="0"/>
              </a:rPr>
              <a:t>Advancement (</a:t>
            </a:r>
            <a:r>
              <a:rPr lang="en-US" sz="2200" dirty="0" err="1" smtClean="0">
                <a:latin typeface="Berlin Sans FB" pitchFamily="34" charset="0"/>
              </a:rPr>
              <a:t>Kemajuan</a:t>
            </a:r>
            <a:r>
              <a:rPr lang="en-US" sz="2200" dirty="0" smtClean="0">
                <a:latin typeface="Berlin Sans FB" pitchFamily="34" charset="0"/>
              </a:rPr>
              <a:t>)</a:t>
            </a:r>
          </a:p>
          <a:p>
            <a:pPr marL="457200" indent="-457200">
              <a:buFont typeface="+mj-lt"/>
              <a:buAutoNum type="arabicPeriod"/>
            </a:pPr>
            <a:r>
              <a:rPr lang="en-US" sz="2200" dirty="0" err="1" smtClean="0">
                <a:latin typeface="Berlin Sans FB" pitchFamily="34" charset="0"/>
              </a:rPr>
              <a:t>Pekerjaan</a:t>
            </a:r>
            <a:r>
              <a:rPr lang="en-US" sz="2200" dirty="0" smtClean="0">
                <a:latin typeface="Berlin Sans FB" pitchFamily="34" charset="0"/>
              </a:rPr>
              <a:t> </a:t>
            </a:r>
            <a:r>
              <a:rPr lang="en-US" sz="2200" dirty="0" err="1" smtClean="0">
                <a:latin typeface="Berlin Sans FB" pitchFamily="34" charset="0"/>
              </a:rPr>
              <a:t>itu</a:t>
            </a:r>
            <a:r>
              <a:rPr lang="en-US" sz="2200" dirty="0" smtClean="0">
                <a:latin typeface="Berlin Sans FB" pitchFamily="34" charset="0"/>
              </a:rPr>
              <a:t> </a:t>
            </a:r>
            <a:r>
              <a:rPr lang="en-US" sz="2200" dirty="0" err="1" smtClean="0">
                <a:latin typeface="Berlin Sans FB" pitchFamily="34" charset="0"/>
              </a:rPr>
              <a:t>sendiri</a:t>
            </a:r>
            <a:endParaRPr lang="en-US" sz="2200" dirty="0" smtClean="0">
              <a:latin typeface="Berlin Sans FB" pitchFamily="34" charset="0"/>
            </a:endParaRPr>
          </a:p>
          <a:p>
            <a:pPr marL="457200" indent="-457200">
              <a:buFont typeface="+mj-lt"/>
              <a:buAutoNum type="arabicPeriod"/>
            </a:pPr>
            <a:r>
              <a:rPr lang="en-US" sz="2200" dirty="0" smtClean="0">
                <a:latin typeface="Berlin Sans FB" pitchFamily="34" charset="0"/>
              </a:rPr>
              <a:t>Achievement (</a:t>
            </a:r>
            <a:r>
              <a:rPr lang="en-US" sz="2200" dirty="0" err="1" smtClean="0">
                <a:latin typeface="Berlin Sans FB" pitchFamily="34" charset="0"/>
              </a:rPr>
              <a:t>Prestasi</a:t>
            </a:r>
            <a:r>
              <a:rPr lang="en-US" sz="2200" dirty="0" smtClean="0">
                <a:latin typeface="Berlin Sans FB" pitchFamily="34" charset="0"/>
              </a:rPr>
              <a:t>)</a:t>
            </a:r>
          </a:p>
          <a:p>
            <a:pPr marL="457200" indent="-457200">
              <a:buFont typeface="+mj-lt"/>
              <a:buAutoNum type="arabicPeriod"/>
            </a:pPr>
            <a:r>
              <a:rPr lang="en-US" sz="2200" dirty="0" smtClean="0">
                <a:latin typeface="Berlin Sans FB" pitchFamily="34" charset="0"/>
              </a:rPr>
              <a:t>Recognition ( </a:t>
            </a:r>
            <a:r>
              <a:rPr lang="en-US" sz="2200" dirty="0" err="1" smtClean="0">
                <a:latin typeface="Berlin Sans FB" pitchFamily="34" charset="0"/>
              </a:rPr>
              <a:t>Pengakuan</a:t>
            </a:r>
            <a:r>
              <a:rPr lang="en-US" sz="2200" dirty="0" smtClean="0">
                <a:latin typeface="Berlin Sans FB" pitchFamily="34" charset="0"/>
              </a:rPr>
              <a:t>)</a:t>
            </a:r>
          </a:p>
          <a:p>
            <a:pPr>
              <a:buNone/>
            </a:pPr>
            <a:endParaRPr lang="en-US" sz="2200" dirty="0" smtClean="0">
              <a:latin typeface="Berlin Sans FB" pitchFamily="34" charset="0"/>
            </a:endParaRPr>
          </a:p>
          <a:p>
            <a:pPr>
              <a:buNone/>
            </a:pPr>
            <a:r>
              <a:rPr lang="en-US" sz="2200" dirty="0" smtClean="0">
                <a:solidFill>
                  <a:srgbClr val="FF0000"/>
                </a:solidFill>
                <a:latin typeface="Berlin Sans FB" pitchFamily="34" charset="0"/>
              </a:rPr>
              <a:t>	</a:t>
            </a:r>
            <a:r>
              <a:rPr lang="en-US" sz="2200" dirty="0" err="1" smtClean="0">
                <a:solidFill>
                  <a:srgbClr val="FF0000"/>
                </a:solidFill>
                <a:latin typeface="Berlin Sans FB" pitchFamily="34" charset="0"/>
              </a:rPr>
              <a:t>Bila</a:t>
            </a:r>
            <a:r>
              <a:rPr lang="en-US" sz="2200" dirty="0" smtClean="0">
                <a:solidFill>
                  <a:srgbClr val="FF0000"/>
                </a:solidFill>
                <a:latin typeface="Berlin Sans FB" pitchFamily="34" charset="0"/>
              </a:rPr>
              <a:t> </a:t>
            </a:r>
            <a:r>
              <a:rPr lang="en-US" sz="2200" dirty="0" err="1" smtClean="0">
                <a:solidFill>
                  <a:srgbClr val="FF0000"/>
                </a:solidFill>
                <a:latin typeface="Berlin Sans FB" pitchFamily="34" charset="0"/>
              </a:rPr>
              <a:t>faktor</a:t>
            </a:r>
            <a:r>
              <a:rPr lang="en-US" sz="2200" dirty="0" smtClean="0">
                <a:solidFill>
                  <a:srgbClr val="FF0000"/>
                </a:solidFill>
                <a:latin typeface="Berlin Sans FB" pitchFamily="34" charset="0"/>
              </a:rPr>
              <a:t> </a:t>
            </a:r>
            <a:r>
              <a:rPr lang="en-US" sz="2200" dirty="0" err="1" smtClean="0">
                <a:solidFill>
                  <a:srgbClr val="FF0000"/>
                </a:solidFill>
                <a:latin typeface="Berlin Sans FB" pitchFamily="34" charset="0"/>
              </a:rPr>
              <a:t>tsb</a:t>
            </a:r>
            <a:r>
              <a:rPr lang="en-US" sz="2200" dirty="0" smtClean="0">
                <a:solidFill>
                  <a:srgbClr val="FF0000"/>
                </a:solidFill>
                <a:latin typeface="Berlin Sans FB" pitchFamily="34" charset="0"/>
              </a:rPr>
              <a:t> TIDAK DIRASAKAN </a:t>
            </a:r>
            <a:r>
              <a:rPr lang="en-US" sz="2200" dirty="0" err="1" smtClean="0">
                <a:solidFill>
                  <a:srgbClr val="FF0000"/>
                </a:solidFill>
                <a:latin typeface="Berlin Sans FB" pitchFamily="34" charset="0"/>
              </a:rPr>
              <a:t>akan</a:t>
            </a:r>
            <a:r>
              <a:rPr lang="en-US" sz="2200" dirty="0" smtClean="0">
                <a:solidFill>
                  <a:srgbClr val="FF0000"/>
                </a:solidFill>
                <a:latin typeface="Berlin Sans FB" pitchFamily="34" charset="0"/>
              </a:rPr>
              <a:t> </a:t>
            </a:r>
            <a:r>
              <a:rPr lang="en-US" sz="2200" dirty="0" err="1" smtClean="0">
                <a:solidFill>
                  <a:srgbClr val="FF0000"/>
                </a:solidFill>
                <a:latin typeface="Berlin Sans FB" pitchFamily="34" charset="0"/>
              </a:rPr>
              <a:t>merasa</a:t>
            </a:r>
            <a:r>
              <a:rPr lang="en-US" sz="2200" dirty="0" smtClean="0">
                <a:solidFill>
                  <a:srgbClr val="FF0000"/>
                </a:solidFill>
                <a:latin typeface="Berlin Sans FB" pitchFamily="34" charset="0"/>
              </a:rPr>
              <a:t> NOT SATISFIED/ TIDAK PUAS</a:t>
            </a:r>
          </a:p>
          <a:p>
            <a:endParaRPr lang="en-US" sz="2400" dirty="0">
              <a:latin typeface="Berlin Sans FB"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533400"/>
          </a:xfrm>
          <a:ln>
            <a:noFill/>
          </a:ln>
        </p:spPr>
        <p:txBody>
          <a:bodyPr>
            <a:normAutofit fontScale="90000"/>
          </a:bodyPr>
          <a:lstStyle/>
          <a:p>
            <a:r>
              <a:rPr lang="en-US" sz="2800" dirty="0" err="1" smtClean="0">
                <a:solidFill>
                  <a:srgbClr val="FF0000"/>
                </a:solidFill>
                <a:latin typeface="Berlin Sans FB" pitchFamily="34" charset="0"/>
              </a:rPr>
              <a:t>Lanjut</a:t>
            </a:r>
            <a:r>
              <a:rPr lang="en-US" sz="2800" dirty="0" smtClean="0">
                <a:solidFill>
                  <a:srgbClr val="FF0000"/>
                </a:solidFill>
                <a:latin typeface="Berlin Sans FB" pitchFamily="34" charset="0"/>
              </a:rPr>
              <a:t>………</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66800"/>
            <a:ext cx="7772400" cy="5486400"/>
          </a:xfrm>
        </p:spPr>
        <p:txBody>
          <a:bodyPr>
            <a:normAutofit fontScale="85000" lnSpcReduction="20000"/>
          </a:bodyPr>
          <a:lstStyle/>
          <a:p>
            <a:pPr>
              <a:buFont typeface="Wingdings" pitchFamily="2" charset="2"/>
              <a:buChar char="q"/>
            </a:pPr>
            <a:r>
              <a:rPr lang="en-US" sz="2400" dirty="0" err="1" smtClean="0">
                <a:latin typeface="Berlin Sans FB" pitchFamily="34" charset="0"/>
              </a:rPr>
              <a:t>Faktor</a:t>
            </a:r>
            <a:r>
              <a:rPr lang="en-US" sz="2400" dirty="0" smtClean="0">
                <a:latin typeface="Berlin Sans FB" pitchFamily="34" charset="0"/>
              </a:rPr>
              <a:t> lain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menimbulkan</a:t>
            </a:r>
            <a:r>
              <a:rPr lang="en-US" sz="2400" dirty="0" smtClean="0">
                <a:latin typeface="Berlin Sans FB" pitchFamily="34" charset="0"/>
              </a:rPr>
              <a:t> KETIDAKPUASAN </a:t>
            </a:r>
            <a:r>
              <a:rPr lang="en-US" sz="2400" dirty="0" err="1" smtClean="0">
                <a:latin typeface="Berlin Sans FB" pitchFamily="34" charset="0"/>
              </a:rPr>
              <a:t>berkaitan</a:t>
            </a:r>
            <a:r>
              <a:rPr lang="en-US" sz="2400" dirty="0" smtClean="0">
                <a:latin typeface="Berlin Sans FB" pitchFamily="34" charset="0"/>
              </a:rPr>
              <a:t> </a:t>
            </a:r>
            <a:r>
              <a:rPr lang="en-US" sz="2400" dirty="0" err="1" smtClean="0">
                <a:latin typeface="Berlin Sans FB" pitchFamily="34" charset="0"/>
              </a:rPr>
              <a:t>dng</a:t>
            </a:r>
            <a:r>
              <a:rPr lang="en-US" sz="2400" dirty="0" smtClean="0">
                <a:latin typeface="Berlin Sans FB" pitchFamily="34" charset="0"/>
              </a:rPr>
              <a:t> </a:t>
            </a:r>
            <a:r>
              <a:rPr lang="en-US" sz="2400" dirty="0" smtClean="0">
                <a:solidFill>
                  <a:srgbClr val="FF0000"/>
                </a:solidFill>
                <a:latin typeface="Berlin Sans FB" pitchFamily="34" charset="0"/>
              </a:rPr>
              <a:t>CONTEX</a:t>
            </a:r>
            <a:r>
              <a:rPr lang="en-US" sz="2400" dirty="0" smtClean="0">
                <a:latin typeface="Berlin Sans FB" pitchFamily="34" charset="0"/>
              </a:rPr>
              <a:t> </a:t>
            </a:r>
            <a:r>
              <a:rPr lang="en-US" sz="2400" dirty="0" err="1" smtClean="0">
                <a:latin typeface="Berlin Sans FB" pitchFamily="34" charset="0"/>
              </a:rPr>
              <a:t>pekerjaan</a:t>
            </a:r>
            <a:r>
              <a:rPr lang="en-US" sz="2400" dirty="0" smtClean="0">
                <a:latin typeface="Berlin Sans FB" pitchFamily="34" charset="0"/>
              </a:rPr>
              <a:t> </a:t>
            </a:r>
            <a:r>
              <a:rPr lang="en-US" sz="2400" dirty="0" smtClean="0">
                <a:solidFill>
                  <a:srgbClr val="FF0000"/>
                </a:solidFill>
                <a:latin typeface="Berlin Sans FB" pitchFamily="34" charset="0"/>
              </a:rPr>
              <a:t>= EKSTRINSIK </a:t>
            </a:r>
            <a:r>
              <a:rPr lang="en-US" sz="2400" dirty="0" err="1" smtClean="0">
                <a:latin typeface="Berlin Sans FB" pitchFamily="34" charset="0"/>
              </a:rPr>
              <a:t>dari</a:t>
            </a:r>
            <a:r>
              <a:rPr lang="en-US" sz="2400" dirty="0" smtClean="0">
                <a:latin typeface="Berlin Sans FB" pitchFamily="34" charset="0"/>
              </a:rPr>
              <a:t> </a:t>
            </a:r>
            <a:r>
              <a:rPr lang="en-US" sz="2400" dirty="0" err="1" smtClean="0">
                <a:latin typeface="Berlin Sans FB" pitchFamily="34" charset="0"/>
              </a:rPr>
              <a:t>pekerjaan</a:t>
            </a:r>
            <a:r>
              <a:rPr lang="en-US" sz="2400" dirty="0" smtClean="0">
                <a:latin typeface="Berlin Sans FB" pitchFamily="34" charset="0"/>
              </a:rPr>
              <a:t> </a:t>
            </a:r>
            <a:r>
              <a:rPr lang="en-US" sz="2400" dirty="0" smtClean="0">
                <a:solidFill>
                  <a:srgbClr val="FF0000"/>
                </a:solidFill>
                <a:latin typeface="Berlin Sans FB" pitchFamily="34" charset="0"/>
              </a:rPr>
              <a:t>= HYGIENE </a:t>
            </a:r>
            <a:r>
              <a:rPr lang="en-US" sz="2400" dirty="0" err="1" smtClean="0">
                <a:latin typeface="Berlin Sans FB" pitchFamily="34" charset="0"/>
              </a:rPr>
              <a:t>meliputi</a:t>
            </a:r>
            <a:r>
              <a:rPr lang="en-US" sz="2400" dirty="0" smtClean="0">
                <a:latin typeface="Berlin Sans FB" pitchFamily="34" charset="0"/>
              </a:rPr>
              <a:t> :</a:t>
            </a:r>
          </a:p>
          <a:p>
            <a:pPr marL="731520" lvl="1" indent="-457200">
              <a:buFont typeface="+mj-lt"/>
              <a:buAutoNum type="arabicPeriod"/>
            </a:pPr>
            <a:r>
              <a:rPr lang="en-US" sz="2600" dirty="0" err="1" smtClean="0">
                <a:latin typeface="Berlin Sans FB" pitchFamily="34" charset="0"/>
              </a:rPr>
              <a:t>Administrasi</a:t>
            </a:r>
            <a:r>
              <a:rPr lang="en-US" sz="2600" dirty="0" smtClean="0">
                <a:latin typeface="Berlin Sans FB" pitchFamily="34" charset="0"/>
              </a:rPr>
              <a:t> / </a:t>
            </a:r>
            <a:r>
              <a:rPr lang="en-US" sz="2600" dirty="0" err="1" smtClean="0">
                <a:latin typeface="Berlin Sans FB" pitchFamily="34" charset="0"/>
              </a:rPr>
              <a:t>Kebijakan</a:t>
            </a:r>
            <a:r>
              <a:rPr lang="en-US" sz="2600" dirty="0" smtClean="0">
                <a:latin typeface="Berlin Sans FB" pitchFamily="34" charset="0"/>
              </a:rPr>
              <a:t> Perusahaan</a:t>
            </a:r>
          </a:p>
          <a:p>
            <a:pPr marL="731520" lvl="1" indent="-457200">
              <a:buFont typeface="+mj-lt"/>
              <a:buAutoNum type="arabicPeriod"/>
            </a:pPr>
            <a:r>
              <a:rPr lang="en-US" sz="2600" dirty="0" err="1" smtClean="0">
                <a:latin typeface="Berlin Sans FB" pitchFamily="34" charset="0"/>
              </a:rPr>
              <a:t>Supervisi</a:t>
            </a:r>
            <a:endParaRPr lang="en-US" sz="2600" dirty="0" smtClean="0">
              <a:latin typeface="Berlin Sans FB" pitchFamily="34" charset="0"/>
            </a:endParaRPr>
          </a:p>
          <a:p>
            <a:pPr marL="731520" lvl="1" indent="-457200">
              <a:buFont typeface="+mj-lt"/>
              <a:buAutoNum type="arabicPeriod"/>
            </a:pPr>
            <a:r>
              <a:rPr lang="en-US" sz="2600" dirty="0" err="1" smtClean="0">
                <a:latin typeface="Berlin Sans FB" pitchFamily="34" charset="0"/>
              </a:rPr>
              <a:t>Gaji</a:t>
            </a:r>
            <a:endParaRPr lang="en-US" sz="2600" dirty="0" smtClean="0">
              <a:latin typeface="Berlin Sans FB" pitchFamily="34" charset="0"/>
            </a:endParaRPr>
          </a:p>
          <a:p>
            <a:pPr marL="731520" lvl="1" indent="-457200">
              <a:buFont typeface="+mj-lt"/>
              <a:buAutoNum type="arabicPeriod"/>
            </a:pPr>
            <a:r>
              <a:rPr lang="en-US" sz="2600" dirty="0" err="1" smtClean="0">
                <a:latin typeface="Berlin Sans FB" pitchFamily="34" charset="0"/>
              </a:rPr>
              <a:t>Relasi</a:t>
            </a:r>
            <a:r>
              <a:rPr lang="en-US" sz="2600" dirty="0" smtClean="0">
                <a:latin typeface="Berlin Sans FB" pitchFamily="34" charset="0"/>
              </a:rPr>
              <a:t> Interpersonal</a:t>
            </a:r>
          </a:p>
          <a:p>
            <a:pPr marL="731520" lvl="1" indent="-457200">
              <a:buFont typeface="+mj-lt"/>
              <a:buAutoNum type="arabicPeriod"/>
            </a:pPr>
            <a:r>
              <a:rPr lang="en-US" sz="2600" dirty="0" err="1" smtClean="0">
                <a:latin typeface="Berlin Sans FB" pitchFamily="34" charset="0"/>
              </a:rPr>
              <a:t>Lingkungan</a:t>
            </a:r>
            <a:r>
              <a:rPr lang="en-US" sz="2600" dirty="0" smtClean="0">
                <a:latin typeface="Berlin Sans FB" pitchFamily="34" charset="0"/>
              </a:rPr>
              <a:t> </a:t>
            </a:r>
            <a:r>
              <a:rPr lang="en-US" sz="2600" dirty="0" err="1" smtClean="0">
                <a:latin typeface="Berlin Sans FB" pitchFamily="34" charset="0"/>
              </a:rPr>
              <a:t>Kerja</a:t>
            </a:r>
            <a:endParaRPr lang="en-US" sz="2600" dirty="0" smtClean="0">
              <a:latin typeface="Berlin Sans FB" pitchFamily="34" charset="0"/>
            </a:endParaRPr>
          </a:p>
          <a:p>
            <a:pPr marL="731520" lvl="1" indent="-457200">
              <a:buNone/>
            </a:pPr>
            <a:endParaRPr lang="en-US" sz="2600" dirty="0" smtClean="0">
              <a:latin typeface="Berlin Sans FB" pitchFamily="34" charset="0"/>
            </a:endParaRPr>
          </a:p>
          <a:p>
            <a:pPr marL="457200" indent="-457200">
              <a:buFont typeface="Wingdings" pitchFamily="2" charset="2"/>
              <a:buChar char="q"/>
            </a:pPr>
            <a:r>
              <a:rPr lang="en-US" sz="2400" dirty="0" err="1" smtClean="0">
                <a:latin typeface="Berlin Sans FB" pitchFamily="34" charset="0"/>
              </a:rPr>
              <a:t>Bila</a:t>
            </a:r>
            <a:r>
              <a:rPr lang="en-US" sz="2400" dirty="0" smtClean="0">
                <a:latin typeface="Berlin Sans FB" pitchFamily="34" charset="0"/>
              </a:rPr>
              <a:t> </a:t>
            </a:r>
            <a:r>
              <a:rPr lang="en-US" sz="2400" dirty="0" err="1" smtClean="0">
                <a:latin typeface="Berlin Sans FB" pitchFamily="34" charset="0"/>
              </a:rPr>
              <a:t>faktor</a:t>
            </a:r>
            <a:r>
              <a:rPr lang="en-US" sz="2400" dirty="0" smtClean="0">
                <a:latin typeface="Berlin Sans FB" pitchFamily="34" charset="0"/>
              </a:rPr>
              <a:t> </a:t>
            </a:r>
            <a:r>
              <a:rPr lang="en-US" sz="2400" dirty="0" err="1" smtClean="0">
                <a:latin typeface="Berlin Sans FB" pitchFamily="34" charset="0"/>
              </a:rPr>
              <a:t>tsb</a:t>
            </a:r>
            <a:r>
              <a:rPr lang="en-US" sz="2400" dirty="0" smtClean="0">
                <a:latin typeface="Berlin Sans FB" pitchFamily="34" charset="0"/>
              </a:rPr>
              <a:t> </a:t>
            </a:r>
            <a:r>
              <a:rPr lang="en-US" sz="2400" dirty="0" err="1" smtClean="0">
                <a:latin typeface="Berlin Sans FB" pitchFamily="34" charset="0"/>
              </a:rPr>
              <a:t>tidak</a:t>
            </a:r>
            <a:r>
              <a:rPr lang="en-US" sz="2400" dirty="0" smtClean="0">
                <a:latin typeface="Berlin Sans FB" pitchFamily="34" charset="0"/>
              </a:rPr>
              <a:t> </a:t>
            </a:r>
            <a:r>
              <a:rPr lang="en-US" sz="2400" dirty="0" err="1" smtClean="0">
                <a:latin typeface="Berlin Sans FB" pitchFamily="34" charset="0"/>
              </a:rPr>
              <a:t>dirasakan</a:t>
            </a:r>
            <a:r>
              <a:rPr lang="en-US" sz="2400" dirty="0" smtClean="0">
                <a:latin typeface="Berlin Sans FB" pitchFamily="34" charset="0"/>
              </a:rPr>
              <a:t> </a:t>
            </a:r>
            <a:r>
              <a:rPr lang="en-US" sz="2400" dirty="0" err="1" smtClean="0">
                <a:latin typeface="Berlin Sans FB" pitchFamily="34" charset="0"/>
              </a:rPr>
              <a:t>kurang</a:t>
            </a:r>
            <a:r>
              <a:rPr lang="en-US" sz="2400" dirty="0" smtClean="0">
                <a:latin typeface="Berlin Sans FB" pitchFamily="34" charset="0"/>
              </a:rPr>
              <a:t> / </a:t>
            </a:r>
            <a:r>
              <a:rPr lang="en-US" sz="2400" dirty="0" err="1" smtClean="0">
                <a:latin typeface="Berlin Sans FB" pitchFamily="34" charset="0"/>
              </a:rPr>
              <a:t>tidak</a:t>
            </a:r>
            <a:r>
              <a:rPr lang="en-US" sz="2400" dirty="0" smtClean="0">
                <a:latin typeface="Berlin Sans FB" pitchFamily="34" charset="0"/>
              </a:rPr>
              <a:t> </a:t>
            </a:r>
            <a:r>
              <a:rPr lang="en-US" sz="2400" dirty="0" err="1" smtClean="0">
                <a:latin typeface="Berlin Sans FB" pitchFamily="34" charset="0"/>
              </a:rPr>
              <a:t>diberikan</a:t>
            </a:r>
            <a:r>
              <a:rPr lang="en-US" sz="2400" dirty="0" smtClean="0">
                <a:latin typeface="Berlin Sans FB" pitchFamily="34" charset="0"/>
              </a:rPr>
              <a:t>, </a:t>
            </a:r>
            <a:r>
              <a:rPr lang="en-US" sz="2400" dirty="0" err="1" smtClean="0">
                <a:latin typeface="Berlin Sans FB" pitchFamily="34" charset="0"/>
              </a:rPr>
              <a:t>maka</a:t>
            </a:r>
            <a:r>
              <a:rPr lang="en-US" sz="2400" dirty="0" smtClean="0">
                <a:latin typeface="Berlin Sans FB" pitchFamily="34" charset="0"/>
              </a:rPr>
              <a:t> </a:t>
            </a:r>
            <a:r>
              <a:rPr lang="en-US" sz="2400" dirty="0" err="1" smtClean="0">
                <a:latin typeface="Berlin Sans FB" pitchFamily="34" charset="0"/>
              </a:rPr>
              <a:t>pekerja</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merasa</a:t>
            </a:r>
            <a:r>
              <a:rPr lang="en-US" sz="2400" dirty="0" smtClean="0">
                <a:latin typeface="Berlin Sans FB" pitchFamily="34" charset="0"/>
              </a:rPr>
              <a:t> TIDAK PUAS, </a:t>
            </a:r>
            <a:r>
              <a:rPr lang="en-US" sz="2400" dirty="0" err="1" smtClean="0">
                <a:latin typeface="Berlin Sans FB" pitchFamily="34" charset="0"/>
              </a:rPr>
              <a:t>Banyak</a:t>
            </a:r>
            <a:r>
              <a:rPr lang="en-US" sz="2400" dirty="0" smtClean="0">
                <a:latin typeface="Berlin Sans FB" pitchFamily="34" charset="0"/>
              </a:rPr>
              <a:t> </a:t>
            </a:r>
            <a:r>
              <a:rPr lang="en-US" sz="2400" dirty="0" err="1" smtClean="0">
                <a:latin typeface="Berlin Sans FB" pitchFamily="34" charset="0"/>
              </a:rPr>
              <a:t>Mengeluh</a:t>
            </a:r>
            <a:endParaRPr lang="en-US" sz="2400" dirty="0" smtClean="0">
              <a:latin typeface="Berlin Sans FB" pitchFamily="34" charset="0"/>
            </a:endParaRPr>
          </a:p>
          <a:p>
            <a:pPr marL="457200" indent="-457200">
              <a:buFont typeface="Wingdings" pitchFamily="2" charset="2"/>
              <a:buChar char="q"/>
            </a:pPr>
            <a:endParaRPr lang="en-US" sz="2400" dirty="0" smtClean="0">
              <a:latin typeface="Berlin Sans FB" pitchFamily="34" charset="0"/>
            </a:endParaRPr>
          </a:p>
          <a:p>
            <a:pPr>
              <a:buFont typeface="Wingdings" pitchFamily="2" charset="2"/>
              <a:buChar char="q"/>
            </a:pPr>
            <a:r>
              <a:rPr lang="en-US" sz="2400" dirty="0" err="1" smtClean="0">
                <a:latin typeface="Berlin Sans FB" pitchFamily="34" charset="0"/>
              </a:rPr>
              <a:t>Bila</a:t>
            </a:r>
            <a:r>
              <a:rPr lang="en-US" sz="2400" dirty="0" smtClean="0">
                <a:latin typeface="Berlin Sans FB" pitchFamily="34" charset="0"/>
              </a:rPr>
              <a:t> </a:t>
            </a:r>
            <a:r>
              <a:rPr lang="en-US" sz="2400" dirty="0" err="1" smtClean="0">
                <a:latin typeface="Berlin Sans FB" pitchFamily="34" charset="0"/>
              </a:rPr>
              <a:t>faktor</a:t>
            </a:r>
            <a:r>
              <a:rPr lang="en-US" sz="2400" dirty="0" smtClean="0">
                <a:latin typeface="Berlin Sans FB" pitchFamily="34" charset="0"/>
              </a:rPr>
              <a:t> Hygiene </a:t>
            </a:r>
            <a:r>
              <a:rPr lang="en-US" sz="2400" dirty="0" err="1" smtClean="0">
                <a:latin typeface="Berlin Sans FB" pitchFamily="34" charset="0"/>
              </a:rPr>
              <a:t>dirasakan</a:t>
            </a:r>
            <a:r>
              <a:rPr lang="en-US" sz="2400" dirty="0" smtClean="0">
                <a:latin typeface="Berlin Sans FB" pitchFamily="34" charset="0"/>
              </a:rPr>
              <a:t> </a:t>
            </a:r>
            <a:r>
              <a:rPr lang="en-US" sz="2400" dirty="0" err="1" smtClean="0">
                <a:latin typeface="Berlin Sans FB" pitchFamily="34" charset="0"/>
              </a:rPr>
              <a:t>ada</a:t>
            </a:r>
            <a:r>
              <a:rPr lang="en-US" sz="2400" dirty="0" smtClean="0">
                <a:latin typeface="Berlin Sans FB" pitchFamily="34" charset="0"/>
              </a:rPr>
              <a:t> </a:t>
            </a:r>
            <a:r>
              <a:rPr lang="en-US" sz="2400" dirty="0" err="1" smtClean="0">
                <a:latin typeface="Berlin Sans FB" pitchFamily="34" charset="0"/>
              </a:rPr>
              <a:t>atau</a:t>
            </a:r>
            <a:r>
              <a:rPr lang="en-US" sz="2400" dirty="0" smtClean="0">
                <a:latin typeface="Berlin Sans FB" pitchFamily="34" charset="0"/>
              </a:rPr>
              <a:t> </a:t>
            </a:r>
            <a:r>
              <a:rPr lang="en-US" sz="2400" dirty="0" err="1" smtClean="0">
                <a:latin typeface="Berlin Sans FB" pitchFamily="34" charset="0"/>
              </a:rPr>
              <a:t>diberikan</a:t>
            </a:r>
            <a:r>
              <a:rPr lang="en-US" sz="2400" dirty="0" smtClean="0">
                <a:latin typeface="Berlin Sans FB" pitchFamily="34" charset="0"/>
              </a:rPr>
              <a:t>, </a:t>
            </a:r>
            <a:r>
              <a:rPr lang="en-US" sz="2400" dirty="0" err="1" smtClean="0">
                <a:latin typeface="Berlin Sans FB" pitchFamily="34" charset="0"/>
              </a:rPr>
              <a:t>maka</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timbul</a:t>
            </a:r>
            <a:r>
              <a:rPr lang="en-US" sz="2400" dirty="0" smtClean="0">
                <a:latin typeface="Berlin Sans FB" pitchFamily="34" charset="0"/>
              </a:rPr>
              <a:t> </a:t>
            </a:r>
            <a:r>
              <a:rPr lang="en-US" sz="2400" dirty="0" err="1" smtClean="0">
                <a:latin typeface="Berlin Sans FB" pitchFamily="34" charset="0"/>
              </a:rPr>
              <a:t>bukan</a:t>
            </a:r>
            <a:r>
              <a:rPr lang="en-US" sz="2400" dirty="0" smtClean="0">
                <a:latin typeface="Berlin Sans FB" pitchFamily="34" charset="0"/>
              </a:rPr>
              <a:t> </a:t>
            </a:r>
            <a:r>
              <a:rPr lang="en-US" sz="2400" dirty="0" err="1" smtClean="0">
                <a:latin typeface="Berlin Sans FB" pitchFamily="34" charset="0"/>
              </a:rPr>
              <a:t>kepuasan</a:t>
            </a:r>
            <a:r>
              <a:rPr lang="en-US" sz="2400" dirty="0" smtClean="0">
                <a:latin typeface="Berlin Sans FB" pitchFamily="34" charset="0"/>
              </a:rPr>
              <a:t> </a:t>
            </a:r>
            <a:r>
              <a:rPr lang="en-US" sz="2400" dirty="0" err="1" smtClean="0">
                <a:latin typeface="Berlin Sans FB" pitchFamily="34" charset="0"/>
              </a:rPr>
              <a:t>tetapi</a:t>
            </a:r>
            <a:r>
              <a:rPr lang="en-US" sz="2400" dirty="0" smtClean="0">
                <a:latin typeface="Berlin Sans FB" pitchFamily="34" charset="0"/>
              </a:rPr>
              <a:t> </a:t>
            </a:r>
            <a:r>
              <a:rPr lang="en-US" sz="2400" dirty="0" smtClean="0">
                <a:solidFill>
                  <a:srgbClr val="FF0000"/>
                </a:solidFill>
                <a:latin typeface="Berlin Sans FB" pitchFamily="34" charset="0"/>
              </a:rPr>
              <a:t>NOT DISSATISFIED, TIDAK LAGI TIDAK PUAS </a:t>
            </a:r>
          </a:p>
          <a:p>
            <a:endParaRPr lang="en-US" sz="2400" dirty="0" smtClean="0">
              <a:latin typeface="Berlin Sans FB" pitchFamily="34" charset="0"/>
            </a:endParaRPr>
          </a:p>
          <a:p>
            <a:pPr>
              <a:buFont typeface="Wingdings" pitchFamily="2" charset="2"/>
              <a:buChar char="q"/>
            </a:pPr>
            <a:r>
              <a:rPr lang="en-US" sz="2400" dirty="0" smtClean="0">
                <a:latin typeface="Berlin Sans FB" pitchFamily="34" charset="0"/>
              </a:rPr>
              <a:t>HYGIENE </a:t>
            </a:r>
            <a:r>
              <a:rPr lang="en-US" sz="2400" dirty="0" err="1" smtClean="0">
                <a:latin typeface="Berlin Sans FB" pitchFamily="34" charset="0"/>
              </a:rPr>
              <a:t>merup</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tingkat</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rendah</a:t>
            </a:r>
            <a:r>
              <a:rPr lang="en-US" sz="2400" dirty="0" smtClean="0">
                <a:latin typeface="Berlin Sans FB" pitchFamily="34" charset="0"/>
              </a:rPr>
              <a:t> </a:t>
            </a:r>
            <a:r>
              <a:rPr lang="en-US" sz="2400" dirty="0" err="1" smtClean="0">
                <a:latin typeface="Berlin Sans FB" pitchFamily="34" charset="0"/>
              </a:rPr>
              <a:t>yi</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Fisiologis</a:t>
            </a:r>
            <a:r>
              <a:rPr lang="en-US" sz="2400" dirty="0" smtClean="0">
                <a:latin typeface="Berlin Sans FB" pitchFamily="34" charset="0"/>
              </a:rPr>
              <a:t>, Rasa </a:t>
            </a:r>
            <a:r>
              <a:rPr lang="en-US" sz="2400" dirty="0" err="1" smtClean="0">
                <a:latin typeface="Berlin Sans FB" pitchFamily="34" charset="0"/>
              </a:rPr>
              <a:t>Aman</a:t>
            </a:r>
            <a:r>
              <a:rPr lang="en-US" sz="2400" dirty="0" smtClean="0">
                <a:latin typeface="Berlin Sans FB" pitchFamily="34" charset="0"/>
              </a:rPr>
              <a:t> &amp; </a:t>
            </a:r>
            <a:r>
              <a:rPr lang="en-US" sz="2400" dirty="0" err="1" smtClean="0">
                <a:latin typeface="Berlin Sans FB" pitchFamily="34" charset="0"/>
              </a:rPr>
              <a:t>Sosial</a:t>
            </a:r>
            <a:endParaRPr lang="en-US" sz="2400" dirty="0">
              <a:latin typeface="Berlin Sans FB"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533400"/>
          </a:xfrm>
          <a:ln>
            <a:noFill/>
          </a:ln>
        </p:spPr>
        <p:txBody>
          <a:bodyPr>
            <a:normAutofit fontScale="90000"/>
          </a:bodyPr>
          <a:lstStyle/>
          <a:p>
            <a:pPr algn="ctr"/>
            <a:r>
              <a:rPr lang="en-US" sz="2800" dirty="0" smtClean="0">
                <a:solidFill>
                  <a:srgbClr val="FF0000"/>
                </a:solidFill>
                <a:latin typeface="Berlin Sans FB" pitchFamily="34" charset="0"/>
              </a:rPr>
              <a:t>4. Reinforcement Theory</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66800"/>
            <a:ext cx="7772400" cy="5257800"/>
          </a:xfrm>
        </p:spPr>
        <p:txBody>
          <a:bodyPr>
            <a:normAutofit fontScale="85000" lnSpcReduction="10000"/>
          </a:bodyPr>
          <a:lstStyle/>
          <a:p>
            <a:pPr>
              <a:buFont typeface="Wingdings" pitchFamily="2" charset="2"/>
              <a:buChar char="q"/>
            </a:pPr>
            <a:r>
              <a:rPr lang="en-US" sz="2400" dirty="0" err="1" smtClean="0">
                <a:latin typeface="Berlin Sans FB" pitchFamily="34" charset="0"/>
              </a:rPr>
              <a:t>Reinfocement</a:t>
            </a:r>
            <a:r>
              <a:rPr lang="en-US" sz="2400" dirty="0" smtClean="0">
                <a:latin typeface="Berlin Sans FB" pitchFamily="34" charset="0"/>
              </a:rPr>
              <a:t> Theory </a:t>
            </a:r>
            <a:r>
              <a:rPr lang="en-US" sz="2400" dirty="0" err="1" smtClean="0">
                <a:latin typeface="Berlin Sans FB" pitchFamily="34" charset="0"/>
              </a:rPr>
              <a:t>menjelaskan</a:t>
            </a:r>
            <a:r>
              <a:rPr lang="en-US" sz="2400" dirty="0" smtClean="0">
                <a:latin typeface="Berlin Sans FB" pitchFamily="34" charset="0"/>
              </a:rPr>
              <a:t> </a:t>
            </a:r>
            <a:r>
              <a:rPr lang="en-US" sz="2400" dirty="0" err="1" smtClean="0">
                <a:latin typeface="Berlin Sans FB" pitchFamily="34" charset="0"/>
              </a:rPr>
              <a:t>bagaimana</a:t>
            </a:r>
            <a:r>
              <a:rPr lang="en-US" sz="2400" dirty="0" smtClean="0">
                <a:latin typeface="Berlin Sans FB" pitchFamily="34" charset="0"/>
              </a:rPr>
              <a:t> reinforcement (</a:t>
            </a:r>
            <a:r>
              <a:rPr lang="en-US" sz="2400" dirty="0" err="1" smtClean="0">
                <a:latin typeface="Berlin Sans FB" pitchFamily="34" charset="0"/>
              </a:rPr>
              <a:t>penguat</a:t>
            </a:r>
            <a:r>
              <a:rPr lang="en-US" sz="2400" dirty="0" smtClean="0">
                <a:latin typeface="Berlin Sans FB" pitchFamily="34" charset="0"/>
              </a:rPr>
              <a:t>) </a:t>
            </a:r>
            <a:r>
              <a:rPr lang="en-US" sz="2400" dirty="0" err="1" smtClean="0">
                <a:latin typeface="Berlin Sans FB" pitchFamily="34" charset="0"/>
              </a:rPr>
              <a:t>dpt</a:t>
            </a:r>
            <a:r>
              <a:rPr lang="en-US" sz="2400" dirty="0" smtClean="0">
                <a:latin typeface="Berlin Sans FB" pitchFamily="34" charset="0"/>
              </a:rPr>
              <a:t> </a:t>
            </a:r>
            <a:r>
              <a:rPr lang="en-US" sz="2400" dirty="0" err="1" smtClean="0">
                <a:latin typeface="Berlin Sans FB" pitchFamily="34" charset="0"/>
              </a:rPr>
              <a:t>mempengaruhi</a:t>
            </a:r>
            <a:r>
              <a:rPr lang="en-US" sz="2400" dirty="0" smtClean="0">
                <a:latin typeface="Berlin Sans FB" pitchFamily="34" charset="0"/>
              </a:rPr>
              <a:t> T.L </a:t>
            </a:r>
            <a:r>
              <a:rPr lang="en-US" sz="2400" dirty="0" err="1" smtClean="0">
                <a:latin typeface="Berlin Sans FB" pitchFamily="34" charset="0"/>
              </a:rPr>
              <a:t>dan</a:t>
            </a:r>
            <a:r>
              <a:rPr lang="en-US" sz="2400" dirty="0" smtClean="0">
                <a:latin typeface="Berlin Sans FB" pitchFamily="34" charset="0"/>
              </a:rPr>
              <a:t> T.L </a:t>
            </a:r>
            <a:r>
              <a:rPr lang="en-US" sz="2400" dirty="0" err="1" smtClean="0">
                <a:latin typeface="Berlin Sans FB" pitchFamily="34" charset="0"/>
              </a:rPr>
              <a:t>dipandang</a:t>
            </a:r>
            <a:r>
              <a:rPr lang="en-US" sz="2400" dirty="0" smtClean="0">
                <a:latin typeface="Berlin Sans FB" pitchFamily="34" charset="0"/>
              </a:rPr>
              <a:t> </a:t>
            </a:r>
            <a:r>
              <a:rPr lang="en-US" sz="2400" dirty="0" err="1" smtClean="0">
                <a:latin typeface="Berlin Sans FB" pitchFamily="34" charset="0"/>
              </a:rPr>
              <a:t>sbg</a:t>
            </a:r>
            <a:r>
              <a:rPr lang="en-US" sz="2400" dirty="0" smtClean="0">
                <a:latin typeface="Berlin Sans FB" pitchFamily="34" charset="0"/>
              </a:rPr>
              <a:t> </a:t>
            </a:r>
            <a:r>
              <a:rPr lang="en-US" sz="2400" dirty="0" err="1" smtClean="0">
                <a:latin typeface="Berlin Sans FB" pitchFamily="34" charset="0"/>
              </a:rPr>
              <a:t>respons</a:t>
            </a:r>
            <a:r>
              <a:rPr lang="en-US" sz="2400" dirty="0" smtClean="0">
                <a:latin typeface="Berlin Sans FB" pitchFamily="34" charset="0"/>
              </a:rPr>
              <a:t> </a:t>
            </a:r>
            <a:r>
              <a:rPr lang="en-US" sz="2400" dirty="0" err="1" smtClean="0">
                <a:latin typeface="Berlin Sans FB" pitchFamily="34" charset="0"/>
              </a:rPr>
              <a:t>thd</a:t>
            </a:r>
            <a:r>
              <a:rPr lang="en-US" sz="2400" dirty="0" smtClean="0">
                <a:latin typeface="Berlin Sans FB" pitchFamily="34" charset="0"/>
              </a:rPr>
              <a:t> </a:t>
            </a:r>
            <a:r>
              <a:rPr lang="en-US" sz="2400" dirty="0" err="1" smtClean="0">
                <a:latin typeface="Berlin Sans FB" pitchFamily="34" charset="0"/>
              </a:rPr>
              <a:t>Lingkungan</a:t>
            </a:r>
            <a:endParaRPr lang="en-US" sz="2400" dirty="0" smtClean="0">
              <a:latin typeface="Berlin Sans FB" pitchFamily="34" charset="0"/>
            </a:endParaRPr>
          </a:p>
          <a:p>
            <a:pPr>
              <a:buNone/>
            </a:pPr>
            <a:endParaRPr lang="en-US" sz="2400" dirty="0" smtClean="0">
              <a:latin typeface="Berlin Sans FB" pitchFamily="34" charset="0"/>
            </a:endParaRPr>
          </a:p>
          <a:p>
            <a:pPr>
              <a:buFont typeface="Wingdings" pitchFamily="2" charset="2"/>
              <a:buChar char="q"/>
            </a:pPr>
            <a:r>
              <a:rPr lang="en-US" sz="2400" dirty="0" smtClean="0">
                <a:solidFill>
                  <a:srgbClr val="FF0000"/>
                </a:solidFill>
                <a:latin typeface="Berlin Sans FB" pitchFamily="34" charset="0"/>
              </a:rPr>
              <a:t>T.L =  F (Reward Experiences )</a:t>
            </a:r>
          </a:p>
          <a:p>
            <a:pPr>
              <a:buNone/>
            </a:pPr>
            <a:endParaRPr lang="en-US" sz="2400" dirty="0" smtClean="0">
              <a:latin typeface="Berlin Sans FB" pitchFamily="34" charset="0"/>
            </a:endParaRPr>
          </a:p>
          <a:p>
            <a:pPr>
              <a:buFont typeface="Wingdings" pitchFamily="2" charset="2"/>
              <a:buChar char="q"/>
            </a:pPr>
            <a:r>
              <a:rPr lang="en-US" sz="2400" dirty="0" smtClean="0">
                <a:latin typeface="Berlin Sans FB" pitchFamily="34" charset="0"/>
              </a:rPr>
              <a:t>Reinforcement Theory (Thorndike)</a:t>
            </a:r>
            <a:r>
              <a:rPr lang="en-US" sz="2400" i="1" dirty="0" smtClean="0">
                <a:solidFill>
                  <a:srgbClr val="FF0000"/>
                </a:solidFill>
                <a:latin typeface="Berlin Sans FB" pitchFamily="34" charset="0"/>
              </a:rPr>
              <a:t> the law of effect</a:t>
            </a:r>
            <a:r>
              <a:rPr lang="en-US" sz="2400" dirty="0" smtClean="0">
                <a:latin typeface="Berlin Sans FB" pitchFamily="34" charset="0"/>
              </a:rPr>
              <a:t> </a:t>
            </a:r>
            <a:r>
              <a:rPr lang="en-US" sz="2400" dirty="0" err="1" smtClean="0">
                <a:latin typeface="Berlin Sans FB" pitchFamily="34" charset="0"/>
              </a:rPr>
              <a:t>menyatakan</a:t>
            </a:r>
            <a:r>
              <a:rPr lang="en-US" sz="2400" dirty="0" smtClean="0">
                <a:latin typeface="Berlin Sans FB" pitchFamily="34" charset="0"/>
              </a:rPr>
              <a:t> </a:t>
            </a:r>
            <a:r>
              <a:rPr lang="en-US" sz="2400" dirty="0" err="1" smtClean="0">
                <a:latin typeface="Berlin Sans FB" pitchFamily="34" charset="0"/>
              </a:rPr>
              <a:t>bhw</a:t>
            </a:r>
            <a:r>
              <a:rPr lang="en-US" sz="2400" dirty="0" smtClean="0">
                <a:latin typeface="Berlin Sans FB" pitchFamily="34" charset="0"/>
              </a:rPr>
              <a:t> </a:t>
            </a:r>
            <a:r>
              <a:rPr lang="en-US" sz="2400" dirty="0" err="1" smtClean="0">
                <a:latin typeface="Berlin Sans FB" pitchFamily="34" charset="0"/>
              </a:rPr>
              <a:t>kemungkinan</a:t>
            </a:r>
            <a:r>
              <a:rPr lang="en-US" sz="2400" dirty="0" smtClean="0">
                <a:latin typeface="Berlin Sans FB" pitchFamily="34" charset="0"/>
              </a:rPr>
              <a:t> T.L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semakin</a:t>
            </a:r>
            <a:r>
              <a:rPr lang="en-US" sz="2400" dirty="0" smtClean="0">
                <a:latin typeface="Berlin Sans FB" pitchFamily="34" charset="0"/>
              </a:rPr>
              <a:t> </a:t>
            </a:r>
            <a:r>
              <a:rPr lang="en-US" sz="2400" dirty="0" err="1" smtClean="0">
                <a:latin typeface="Berlin Sans FB" pitchFamily="34" charset="0"/>
              </a:rPr>
              <a:t>meningkat</a:t>
            </a:r>
            <a:r>
              <a:rPr lang="en-US" sz="2400" dirty="0" smtClean="0">
                <a:latin typeface="Berlin Sans FB" pitchFamily="34" charset="0"/>
              </a:rPr>
              <a:t> </a:t>
            </a:r>
            <a:r>
              <a:rPr lang="en-US" sz="2400" dirty="0" err="1" smtClean="0">
                <a:latin typeface="Berlin Sans FB" pitchFamily="34" charset="0"/>
              </a:rPr>
              <a:t>bila</a:t>
            </a:r>
            <a:r>
              <a:rPr lang="en-US" sz="2400" dirty="0" smtClean="0">
                <a:latin typeface="Berlin Sans FB" pitchFamily="34" charset="0"/>
              </a:rPr>
              <a:t> </a:t>
            </a:r>
            <a:r>
              <a:rPr lang="en-US" sz="2400" dirty="0" err="1" smtClean="0">
                <a:latin typeface="Berlin Sans FB" pitchFamily="34" charset="0"/>
              </a:rPr>
              <a:t>diikuti</a:t>
            </a:r>
            <a:r>
              <a:rPr lang="en-US" sz="2400" dirty="0" smtClean="0">
                <a:latin typeface="Berlin Sans FB" pitchFamily="34" charset="0"/>
              </a:rPr>
              <a:t> </a:t>
            </a:r>
            <a:r>
              <a:rPr lang="en-US" sz="2400" dirty="0" err="1" smtClean="0">
                <a:latin typeface="Berlin Sans FB" pitchFamily="34" charset="0"/>
              </a:rPr>
              <a:t>oleh</a:t>
            </a:r>
            <a:r>
              <a:rPr lang="en-US" sz="2400" dirty="0" smtClean="0">
                <a:latin typeface="Berlin Sans FB" pitchFamily="34" charset="0"/>
              </a:rPr>
              <a:t> Reward, </a:t>
            </a:r>
            <a:r>
              <a:rPr lang="en-US" sz="2400" dirty="0" err="1" smtClean="0">
                <a:latin typeface="Berlin Sans FB" pitchFamily="34" charset="0"/>
              </a:rPr>
              <a:t>Sebaliknya</a:t>
            </a:r>
            <a:r>
              <a:rPr lang="en-US" sz="2400" dirty="0" smtClean="0">
                <a:latin typeface="Berlin Sans FB" pitchFamily="34" charset="0"/>
              </a:rPr>
              <a:t> T.L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semakin</a:t>
            </a:r>
            <a:r>
              <a:rPr lang="en-US" sz="2400" dirty="0" smtClean="0">
                <a:latin typeface="Berlin Sans FB" pitchFamily="34" charset="0"/>
              </a:rPr>
              <a:t> </a:t>
            </a:r>
            <a:r>
              <a:rPr lang="en-US" sz="2400" dirty="0" err="1" smtClean="0">
                <a:latin typeface="Berlin Sans FB" pitchFamily="34" charset="0"/>
              </a:rPr>
              <a:t>menurun</a:t>
            </a:r>
            <a:r>
              <a:rPr lang="en-US" sz="2400" dirty="0" smtClean="0">
                <a:latin typeface="Berlin Sans FB" pitchFamily="34" charset="0"/>
              </a:rPr>
              <a:t> </a:t>
            </a:r>
            <a:r>
              <a:rPr lang="en-US" sz="2400" dirty="0" err="1" smtClean="0">
                <a:latin typeface="Berlin Sans FB" pitchFamily="34" charset="0"/>
              </a:rPr>
              <a:t>jika</a:t>
            </a:r>
            <a:r>
              <a:rPr lang="en-US" sz="2400" dirty="0" smtClean="0">
                <a:latin typeface="Berlin Sans FB" pitchFamily="34" charset="0"/>
              </a:rPr>
              <a:t> </a:t>
            </a:r>
            <a:r>
              <a:rPr lang="en-US" sz="2400" dirty="0" err="1" smtClean="0">
                <a:latin typeface="Berlin Sans FB" pitchFamily="34" charset="0"/>
              </a:rPr>
              <a:t>diikuti</a:t>
            </a:r>
            <a:r>
              <a:rPr lang="en-US" sz="2400" dirty="0" smtClean="0">
                <a:latin typeface="Berlin Sans FB" pitchFamily="34" charset="0"/>
              </a:rPr>
              <a:t> </a:t>
            </a:r>
            <a:r>
              <a:rPr lang="en-US" sz="2400" dirty="0" err="1" smtClean="0">
                <a:latin typeface="Berlin Sans FB" pitchFamily="34" charset="0"/>
              </a:rPr>
              <a:t>oleh</a:t>
            </a:r>
            <a:r>
              <a:rPr lang="en-US" sz="2400" dirty="0" smtClean="0">
                <a:latin typeface="Berlin Sans FB" pitchFamily="34" charset="0"/>
              </a:rPr>
              <a:t> Punishment</a:t>
            </a:r>
          </a:p>
          <a:p>
            <a:pPr>
              <a:buNone/>
            </a:pPr>
            <a:endParaRPr lang="en-US" sz="2400" dirty="0" smtClean="0">
              <a:latin typeface="Berlin Sans FB" pitchFamily="34" charset="0"/>
            </a:endParaRPr>
          </a:p>
          <a:p>
            <a:pPr>
              <a:buFont typeface="Wingdings" pitchFamily="2" charset="2"/>
              <a:buChar char="q"/>
            </a:pPr>
            <a:r>
              <a:rPr lang="en-US" sz="2400" dirty="0" smtClean="0">
                <a:latin typeface="Berlin Sans FB" pitchFamily="34" charset="0"/>
              </a:rPr>
              <a:t>T.L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makin</a:t>
            </a:r>
            <a:r>
              <a:rPr lang="en-US" sz="2400" dirty="0" smtClean="0">
                <a:latin typeface="Berlin Sans FB" pitchFamily="34" charset="0"/>
              </a:rPr>
              <a:t> </a:t>
            </a:r>
            <a:r>
              <a:rPr lang="en-US" sz="2400" dirty="0" err="1" smtClean="0">
                <a:latin typeface="Berlin Sans FB" pitchFamily="34" charset="0"/>
              </a:rPr>
              <a:t>stabil</a:t>
            </a:r>
            <a:r>
              <a:rPr lang="en-US" sz="2400" dirty="0" smtClean="0">
                <a:latin typeface="Berlin Sans FB" pitchFamily="34" charset="0"/>
              </a:rPr>
              <a:t>/</a:t>
            </a:r>
            <a:r>
              <a:rPr lang="en-US" sz="2400" dirty="0" err="1" smtClean="0">
                <a:latin typeface="Berlin Sans FB" pitchFamily="34" charset="0"/>
              </a:rPr>
              <a:t>mantap</a:t>
            </a:r>
            <a:r>
              <a:rPr lang="en-US" sz="2400" dirty="0" smtClean="0">
                <a:latin typeface="Berlin Sans FB" pitchFamily="34" charset="0"/>
              </a:rPr>
              <a:t> </a:t>
            </a:r>
            <a:r>
              <a:rPr lang="en-US" sz="2400" dirty="0" err="1" smtClean="0">
                <a:latin typeface="Berlin Sans FB" pitchFamily="34" charset="0"/>
              </a:rPr>
              <a:t>melalui</a:t>
            </a:r>
            <a:r>
              <a:rPr lang="en-US" sz="2400" dirty="0" smtClean="0">
                <a:latin typeface="Berlin Sans FB" pitchFamily="34" charset="0"/>
              </a:rPr>
              <a:t> “</a:t>
            </a:r>
            <a:r>
              <a:rPr lang="en-US" sz="2400" dirty="0" err="1" smtClean="0">
                <a:latin typeface="Berlin Sans FB" pitchFamily="34" charset="0"/>
              </a:rPr>
              <a:t>pemasangan</a:t>
            </a:r>
            <a:r>
              <a:rPr lang="en-US" sz="2400" dirty="0" smtClean="0">
                <a:latin typeface="Berlin Sans FB" pitchFamily="34" charset="0"/>
              </a:rPr>
              <a:t>”/ </a:t>
            </a:r>
            <a:r>
              <a:rPr lang="en-US" sz="2400" dirty="0" err="1" smtClean="0">
                <a:latin typeface="Berlin Sans FB" pitchFamily="34" charset="0"/>
              </a:rPr>
              <a:t>asosiasi</a:t>
            </a:r>
            <a:r>
              <a:rPr lang="en-US" sz="2400" dirty="0" smtClean="0">
                <a:latin typeface="Berlin Sans FB" pitchFamily="34" charset="0"/>
              </a:rPr>
              <a:t> </a:t>
            </a:r>
            <a:r>
              <a:rPr lang="en-US" sz="2400" dirty="0" err="1" smtClean="0">
                <a:latin typeface="Berlin Sans FB" pitchFamily="34" charset="0"/>
              </a:rPr>
              <a:t>antara</a:t>
            </a:r>
            <a:r>
              <a:rPr lang="en-US" sz="2400" dirty="0" smtClean="0">
                <a:latin typeface="Berlin Sans FB" pitchFamily="34" charset="0"/>
              </a:rPr>
              <a:t> T.L </a:t>
            </a:r>
            <a:r>
              <a:rPr lang="en-US" sz="2400" dirty="0" smtClean="0">
                <a:latin typeface="Berlin Sans FB" pitchFamily="34" charset="0"/>
                <a:sym typeface="Wingdings" pitchFamily="2" charset="2"/>
              </a:rPr>
              <a:t> REINFORCEMENT</a:t>
            </a:r>
          </a:p>
          <a:p>
            <a:pPr>
              <a:buNone/>
            </a:pPr>
            <a:endParaRPr lang="en-US" sz="2400" dirty="0" smtClean="0">
              <a:latin typeface="Berlin Sans FB" pitchFamily="34" charset="0"/>
              <a:sym typeface="Wingdings" pitchFamily="2" charset="2"/>
            </a:endParaRPr>
          </a:p>
          <a:p>
            <a:pPr>
              <a:buFont typeface="Wingdings" pitchFamily="2" charset="2"/>
              <a:buChar char="q"/>
            </a:pPr>
            <a:r>
              <a:rPr lang="en-US" sz="2400" dirty="0" smtClean="0">
                <a:latin typeface="Berlin Sans FB" pitchFamily="34" charset="0"/>
                <a:sym typeface="Wingdings" pitchFamily="2" charset="2"/>
              </a:rPr>
              <a:t>Reward </a:t>
            </a:r>
            <a:r>
              <a:rPr lang="en-US" sz="2400" dirty="0" err="1" smtClean="0">
                <a:latin typeface="Berlin Sans FB" pitchFamily="34" charset="0"/>
                <a:sym typeface="Wingdings" pitchFamily="2" charset="2"/>
              </a:rPr>
              <a:t>seharusnya</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mengiringi</a:t>
            </a:r>
            <a:r>
              <a:rPr lang="en-US" sz="2400" dirty="0" smtClean="0">
                <a:latin typeface="Berlin Sans FB" pitchFamily="34" charset="0"/>
                <a:sym typeface="Wingdings" pitchFamily="2" charset="2"/>
              </a:rPr>
              <a:t> T.L. </a:t>
            </a:r>
            <a:r>
              <a:rPr lang="en-US" sz="2400" dirty="0" err="1" smtClean="0">
                <a:latin typeface="Berlin Sans FB" pitchFamily="34" charset="0"/>
                <a:sym typeface="Wingdings" pitchFamily="2" charset="2"/>
              </a:rPr>
              <a:t>Dlm</a:t>
            </a:r>
            <a:r>
              <a:rPr lang="en-US" sz="2400" dirty="0" smtClean="0">
                <a:latin typeface="Berlin Sans FB" pitchFamily="34" charset="0"/>
                <a:sym typeface="Wingdings" pitchFamily="2" charset="2"/>
              </a:rPr>
              <a:t> setting </a:t>
            </a:r>
            <a:r>
              <a:rPr lang="en-US" sz="2400" dirty="0" err="1" smtClean="0">
                <a:latin typeface="Berlin Sans FB" pitchFamily="34" charset="0"/>
                <a:sym typeface="Wingdings" pitchFamily="2" charset="2"/>
              </a:rPr>
              <a:t>dunia</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kerja</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bhw</a:t>
            </a:r>
            <a:r>
              <a:rPr lang="en-US" sz="2400" dirty="0" smtClean="0">
                <a:latin typeface="Berlin Sans FB" pitchFamily="34" charset="0"/>
                <a:sym typeface="Wingdings" pitchFamily="2" charset="2"/>
              </a:rPr>
              <a:t> performance </a:t>
            </a:r>
            <a:r>
              <a:rPr lang="en-US" sz="2400" dirty="0" err="1" smtClean="0">
                <a:latin typeface="Berlin Sans FB" pitchFamily="34" charset="0"/>
                <a:sym typeface="Wingdings" pitchFamily="2" charset="2"/>
              </a:rPr>
              <a:t>yg</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relevan</a:t>
            </a:r>
            <a:r>
              <a:rPr lang="en-US" sz="2400" dirty="0" smtClean="0">
                <a:latin typeface="Berlin Sans FB" pitchFamily="34" charset="0"/>
                <a:sym typeface="Wingdings" pitchFamily="2" charset="2"/>
              </a:rPr>
              <a:t> dg T.L </a:t>
            </a:r>
            <a:r>
              <a:rPr lang="en-US" sz="2400" dirty="0" err="1" smtClean="0">
                <a:latin typeface="Berlin Sans FB" pitchFamily="34" charset="0"/>
                <a:sym typeface="Wingdings" pitchFamily="2" charset="2"/>
              </a:rPr>
              <a:t>akan</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meningkat</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bila</a:t>
            </a:r>
            <a:r>
              <a:rPr lang="en-US" sz="2400" dirty="0" smtClean="0">
                <a:latin typeface="Berlin Sans FB" pitchFamily="34" charset="0"/>
                <a:sym typeface="Wingdings" pitchFamily="2" charset="2"/>
              </a:rPr>
              <a:t> </a:t>
            </a:r>
            <a:r>
              <a:rPr lang="en-US" sz="2400" dirty="0" err="1" smtClean="0">
                <a:latin typeface="Berlin Sans FB" pitchFamily="34" charset="0"/>
                <a:sym typeface="Wingdings" pitchFamily="2" charset="2"/>
              </a:rPr>
              <a:t>di</a:t>
            </a:r>
            <a:r>
              <a:rPr lang="en-US" sz="2400" dirty="0" smtClean="0">
                <a:latin typeface="Berlin Sans FB" pitchFamily="34" charset="0"/>
                <a:sym typeface="Wingdings" pitchFamily="2" charset="2"/>
              </a:rPr>
              <a:t>-reward</a:t>
            </a:r>
            <a:endParaRPr lang="en-US" sz="2400" dirty="0">
              <a:latin typeface="Berlin Sans FB"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a:ln>
            <a:noFill/>
          </a:ln>
        </p:spPr>
        <p:txBody>
          <a:bodyPr>
            <a:normAutofit/>
          </a:bodyPr>
          <a:lstStyle/>
          <a:p>
            <a:r>
              <a:rPr lang="id-ID" sz="2400" dirty="0" smtClean="0">
                <a:solidFill>
                  <a:srgbClr val="FF0000"/>
                </a:solidFill>
                <a:latin typeface="Berlin Sans FB" pitchFamily="34" charset="0"/>
              </a:rPr>
              <a:t>Lanjutan...............</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990600"/>
            <a:ext cx="7772400" cy="5334000"/>
          </a:xfrm>
        </p:spPr>
        <p:txBody>
          <a:bodyPr>
            <a:normAutofit lnSpcReduction="10000"/>
          </a:bodyPr>
          <a:lstStyle/>
          <a:p>
            <a:pPr>
              <a:buFont typeface="Wingdings" pitchFamily="2" charset="2"/>
              <a:buChar char="q"/>
            </a:pPr>
            <a:r>
              <a:rPr lang="id-ID" sz="2200" dirty="0" smtClean="0">
                <a:latin typeface="Berlin Sans FB" pitchFamily="34" charset="0"/>
              </a:rPr>
              <a:t>T.L cepat terbentuk bila reinforcement diberikan secara berkesinambungan yaitu </a:t>
            </a:r>
            <a:r>
              <a:rPr lang="id-ID" sz="2200" dirty="0" smtClean="0">
                <a:solidFill>
                  <a:srgbClr val="FF0000"/>
                </a:solidFill>
                <a:latin typeface="Berlin Sans FB" pitchFamily="34" charset="0"/>
              </a:rPr>
              <a:t>RESPON TEPAT </a:t>
            </a:r>
            <a:r>
              <a:rPr lang="id-ID" sz="2200" dirty="0" smtClean="0">
                <a:solidFill>
                  <a:srgbClr val="FF0000"/>
                </a:solidFill>
                <a:latin typeface="Berlin Sans FB" pitchFamily="34" charset="0"/>
                <a:sym typeface="Wingdings" pitchFamily="2" charset="2"/>
              </a:rPr>
              <a:t> REWARD</a:t>
            </a:r>
          </a:p>
          <a:p>
            <a:pPr>
              <a:buFont typeface="Wingdings" pitchFamily="2" charset="2"/>
              <a:buChar char="q"/>
            </a:pPr>
            <a:r>
              <a:rPr lang="id-ID" sz="2200" dirty="0" smtClean="0">
                <a:solidFill>
                  <a:srgbClr val="FF0000"/>
                </a:solidFill>
                <a:latin typeface="Berlin Sans FB" pitchFamily="34" charset="0"/>
                <a:sym typeface="Wingdings" pitchFamily="2" charset="2"/>
              </a:rPr>
              <a:t>Partial Reward </a:t>
            </a:r>
            <a:r>
              <a:rPr lang="id-ID" sz="2200" dirty="0" smtClean="0">
                <a:latin typeface="Berlin Sans FB" pitchFamily="34" charset="0"/>
                <a:sym typeface="Wingdings" pitchFamily="2" charset="2"/>
              </a:rPr>
              <a:t>mengakibatkan TL yg diharapkan lambat terbentuk atau TL yg tdk diharapkan sulit hilang</a:t>
            </a:r>
          </a:p>
          <a:p>
            <a:pPr>
              <a:buNone/>
            </a:pPr>
            <a:endParaRPr lang="id-ID" sz="2200" dirty="0" smtClean="0">
              <a:latin typeface="Berlin Sans FB" pitchFamily="34" charset="0"/>
              <a:sym typeface="Wingdings" pitchFamily="2" charset="2"/>
            </a:endParaRPr>
          </a:p>
          <a:p>
            <a:pPr>
              <a:buNone/>
            </a:pPr>
            <a:r>
              <a:rPr lang="id-ID" sz="2200" dirty="0" smtClean="0">
                <a:latin typeface="Berlin Sans FB" pitchFamily="34" charset="0"/>
                <a:sym typeface="Wingdings" pitchFamily="2" charset="2"/>
              </a:rPr>
              <a:t>	</a:t>
            </a:r>
            <a:r>
              <a:rPr lang="id-ID" sz="2200" dirty="0" smtClean="0">
                <a:solidFill>
                  <a:srgbClr val="FF0000"/>
                </a:solidFill>
                <a:latin typeface="Berlin Sans FB" pitchFamily="34" charset="0"/>
                <a:sym typeface="Wingdings" pitchFamily="2" charset="2"/>
              </a:rPr>
              <a:t>Siegel &amp; Lane memberi saran </a:t>
            </a:r>
            <a:r>
              <a:rPr lang="id-ID" sz="2200" dirty="0" smtClean="0">
                <a:latin typeface="Berlin Sans FB" pitchFamily="34" charset="0"/>
                <a:sym typeface="Wingdings" pitchFamily="2" charset="2"/>
              </a:rPr>
              <a:t>bagaimana manajemen dapat meningkatkan motivasi tenaga kerja :</a:t>
            </a:r>
          </a:p>
          <a:p>
            <a:pPr marL="457200" indent="-457200">
              <a:buFont typeface="+mj-lt"/>
              <a:buAutoNum type="arabicPeriod"/>
            </a:pPr>
            <a:r>
              <a:rPr lang="id-ID" sz="2200" dirty="0" smtClean="0">
                <a:latin typeface="Berlin Sans FB" pitchFamily="34" charset="0"/>
                <a:sym typeface="Wingdings" pitchFamily="2" charset="2"/>
              </a:rPr>
              <a:t>Tentukan TL yang diinginkan</a:t>
            </a:r>
          </a:p>
          <a:p>
            <a:pPr marL="457200" indent="-457200">
              <a:buFont typeface="+mj-lt"/>
              <a:buAutoNum type="arabicPeriod"/>
            </a:pPr>
            <a:r>
              <a:rPr lang="id-ID" sz="2200" dirty="0" smtClean="0">
                <a:latin typeface="Berlin Sans FB" pitchFamily="34" charset="0"/>
                <a:sym typeface="Wingdings" pitchFamily="2" charset="2"/>
              </a:rPr>
              <a:t>Komunikasikan dg jelas TL itu kepada pekerja</a:t>
            </a:r>
          </a:p>
          <a:p>
            <a:pPr marL="457200" indent="-457200">
              <a:buFont typeface="+mj-lt"/>
              <a:buAutoNum type="arabicPeriod"/>
            </a:pPr>
            <a:r>
              <a:rPr lang="id-ID" sz="2200" dirty="0" smtClean="0">
                <a:latin typeface="Berlin Sans FB" pitchFamily="34" charset="0"/>
                <a:sym typeface="Wingdings" pitchFamily="2" charset="2"/>
              </a:rPr>
              <a:t>Komunikasikan dg jelas Reward yg akan diterima bila TL sesuai</a:t>
            </a:r>
          </a:p>
          <a:p>
            <a:pPr marL="457200" indent="-457200">
              <a:buFont typeface="+mj-lt"/>
              <a:buAutoNum type="arabicPeriod"/>
            </a:pPr>
            <a:r>
              <a:rPr lang="id-ID" sz="2200" dirty="0" smtClean="0">
                <a:latin typeface="Berlin Sans FB" pitchFamily="34" charset="0"/>
                <a:sym typeface="Wingdings" pitchFamily="2" charset="2"/>
              </a:rPr>
              <a:t>Berikan Reward, hanya jika TL yg sesuai yg dilaksanakan</a:t>
            </a:r>
          </a:p>
          <a:p>
            <a:pPr marL="457200" indent="-457200">
              <a:buFont typeface="+mj-lt"/>
              <a:buAutoNum type="arabicPeriod"/>
            </a:pPr>
            <a:r>
              <a:rPr lang="id-ID" sz="2200" dirty="0" smtClean="0">
                <a:latin typeface="Berlin Sans FB" pitchFamily="34" charset="0"/>
                <a:sym typeface="Wingdings" pitchFamily="2" charset="2"/>
              </a:rPr>
              <a:t>Reward diberikan thd TL yg diinginkan pd saat yg paling memungkinkan, yg terdekat dg kejadiannya</a:t>
            </a:r>
          </a:p>
          <a:p>
            <a:endParaRPr lang="en-US" sz="2000" dirty="0">
              <a:latin typeface="Berlin Sans FB"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a:ln>
            <a:noFill/>
          </a:ln>
        </p:spPr>
        <p:txBody>
          <a:bodyPr>
            <a:normAutofit fontScale="90000"/>
          </a:bodyPr>
          <a:lstStyle/>
          <a:p>
            <a:r>
              <a:rPr lang="en-US" sz="2800" dirty="0" err="1" smtClean="0">
                <a:solidFill>
                  <a:srgbClr val="FF0000"/>
                </a:solidFill>
                <a:latin typeface="Berlin Sans FB" pitchFamily="34" charset="0"/>
              </a:rPr>
              <a:t>Lanjutan</a:t>
            </a:r>
            <a:r>
              <a:rPr lang="en-US" sz="2800" dirty="0" smtClean="0">
                <a:solidFill>
                  <a:srgbClr val="FF0000"/>
                </a:solidFill>
                <a:latin typeface="Berlin Sans FB" pitchFamily="34" charset="0"/>
              </a:rPr>
              <a:t>….</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lstStyle/>
          <a:p>
            <a:pPr>
              <a:buNone/>
            </a:pPr>
            <a:r>
              <a:rPr lang="en-US" sz="2400" dirty="0" err="1" smtClean="0">
                <a:solidFill>
                  <a:srgbClr val="FF0000"/>
                </a:solidFill>
                <a:latin typeface="Berlin Sans FB" pitchFamily="34" charset="0"/>
              </a:rPr>
              <a:t>Jenis</a:t>
            </a:r>
            <a:r>
              <a:rPr lang="en-US" sz="2400" dirty="0" smtClean="0">
                <a:solidFill>
                  <a:srgbClr val="FF0000"/>
                </a:solidFill>
                <a:latin typeface="Berlin Sans FB" pitchFamily="34" charset="0"/>
              </a:rPr>
              <a:t> – </a:t>
            </a:r>
            <a:r>
              <a:rPr lang="en-US" sz="2400" dirty="0" err="1" smtClean="0">
                <a:solidFill>
                  <a:srgbClr val="FF0000"/>
                </a:solidFill>
                <a:latin typeface="Berlin Sans FB" pitchFamily="34" charset="0"/>
              </a:rPr>
              <a:t>jenis</a:t>
            </a:r>
            <a:r>
              <a:rPr lang="en-US" sz="2400" dirty="0" smtClean="0">
                <a:solidFill>
                  <a:srgbClr val="FF0000"/>
                </a:solidFill>
                <a:latin typeface="Berlin Sans FB" pitchFamily="34" charset="0"/>
              </a:rPr>
              <a:t> Reward</a:t>
            </a:r>
          </a:p>
          <a:p>
            <a:pPr marL="457200" indent="-457200">
              <a:buFont typeface="+mj-lt"/>
              <a:buAutoNum type="arabicPeriod"/>
            </a:pPr>
            <a:r>
              <a:rPr lang="en-US" sz="2400" dirty="0" err="1" smtClean="0">
                <a:latin typeface="Berlin Sans FB" pitchFamily="34" charset="0"/>
              </a:rPr>
              <a:t>Tangibel</a:t>
            </a:r>
            <a:r>
              <a:rPr lang="en-US" sz="2400" dirty="0" smtClean="0">
                <a:latin typeface="Berlin Sans FB" pitchFamily="34" charset="0"/>
              </a:rPr>
              <a:t>, </a:t>
            </a:r>
            <a:r>
              <a:rPr lang="en-US" sz="2400" dirty="0" err="1" smtClean="0">
                <a:latin typeface="Berlin Sans FB" pitchFamily="34" charset="0"/>
              </a:rPr>
              <a:t>misal</a:t>
            </a:r>
            <a:r>
              <a:rPr lang="en-US" sz="2400" dirty="0" smtClean="0">
                <a:latin typeface="Berlin Sans FB" pitchFamily="34" charset="0"/>
              </a:rPr>
              <a:t> </a:t>
            </a:r>
            <a:r>
              <a:rPr lang="en-US" sz="2400" dirty="0" err="1" smtClean="0">
                <a:latin typeface="Berlin Sans FB" pitchFamily="34" charset="0"/>
              </a:rPr>
              <a:t>uang</a:t>
            </a:r>
            <a:r>
              <a:rPr lang="en-US" sz="2400" dirty="0" smtClean="0">
                <a:latin typeface="Berlin Sans FB" pitchFamily="34" charset="0"/>
              </a:rPr>
              <a:t>/bonus</a:t>
            </a:r>
          </a:p>
          <a:p>
            <a:pPr marL="457200" indent="-457200">
              <a:buFont typeface="+mj-lt"/>
              <a:buAutoNum type="arabicPeriod"/>
            </a:pPr>
            <a:r>
              <a:rPr lang="en-US" sz="2400" dirty="0" err="1" smtClean="0">
                <a:latin typeface="Berlin Sans FB" pitchFamily="34" charset="0"/>
              </a:rPr>
              <a:t>Intangibel</a:t>
            </a:r>
            <a:r>
              <a:rPr lang="en-US" sz="2400" dirty="0" smtClean="0">
                <a:latin typeface="Berlin Sans FB" pitchFamily="34" charset="0"/>
              </a:rPr>
              <a:t>, </a:t>
            </a:r>
            <a:r>
              <a:rPr lang="en-US" sz="2400" dirty="0" err="1" smtClean="0">
                <a:latin typeface="Berlin Sans FB" pitchFamily="34" charset="0"/>
              </a:rPr>
              <a:t>misal</a:t>
            </a:r>
            <a:r>
              <a:rPr lang="en-US" sz="2400" dirty="0" smtClean="0">
                <a:latin typeface="Berlin Sans FB" pitchFamily="34" charset="0"/>
              </a:rPr>
              <a:t> </a:t>
            </a:r>
            <a:r>
              <a:rPr lang="en-US" sz="2400" dirty="0" err="1" smtClean="0">
                <a:latin typeface="Berlin Sans FB" pitchFamily="34" charset="0"/>
              </a:rPr>
              <a:t>penghargaan</a:t>
            </a:r>
            <a:endParaRPr lang="en-US" sz="2400" dirty="0" smtClean="0">
              <a:latin typeface="Berlin Sans FB" pitchFamily="34" charset="0"/>
            </a:endParaRPr>
          </a:p>
          <a:p>
            <a:pPr marL="457200" indent="-457200">
              <a:buNone/>
            </a:pPr>
            <a:endParaRPr lang="en-US" sz="2400" dirty="0" smtClean="0">
              <a:latin typeface="Berlin Sans FB" pitchFamily="34" charset="0"/>
            </a:endParaRPr>
          </a:p>
          <a:p>
            <a:pPr marL="457200" indent="-457200">
              <a:buFont typeface="Wingdings" pitchFamily="2" charset="2"/>
              <a:buChar char="q"/>
            </a:pPr>
            <a:r>
              <a:rPr lang="en-US" sz="2400" dirty="0" smtClean="0">
                <a:latin typeface="Berlin Sans FB" pitchFamily="34" charset="0"/>
              </a:rPr>
              <a:t>Perusahaan </a:t>
            </a:r>
            <a:r>
              <a:rPr lang="en-US" sz="2400" dirty="0" err="1" smtClean="0">
                <a:latin typeface="Berlin Sans FB" pitchFamily="34" charset="0"/>
              </a:rPr>
              <a:t>dpt</a:t>
            </a:r>
            <a:r>
              <a:rPr lang="en-US" sz="2400" dirty="0" smtClean="0">
                <a:latin typeface="Berlin Sans FB" pitchFamily="34" charset="0"/>
              </a:rPr>
              <a:t> </a:t>
            </a:r>
            <a:r>
              <a:rPr lang="en-US" sz="2400" dirty="0" err="1" smtClean="0">
                <a:latin typeface="Berlin Sans FB" pitchFamily="34" charset="0"/>
              </a:rPr>
              <a:t>memberikan</a:t>
            </a:r>
            <a:r>
              <a:rPr lang="en-US" sz="2400" dirty="0" smtClean="0">
                <a:latin typeface="Berlin Sans FB" pitchFamily="34" charset="0"/>
              </a:rPr>
              <a:t> </a:t>
            </a:r>
            <a:r>
              <a:rPr lang="en-US" sz="2400" dirty="0" smtClean="0">
                <a:solidFill>
                  <a:srgbClr val="FF0000"/>
                </a:solidFill>
                <a:latin typeface="Berlin Sans FB" pitchFamily="34" charset="0"/>
              </a:rPr>
              <a:t>bonus </a:t>
            </a:r>
            <a:r>
              <a:rPr lang="en-US" sz="2400" dirty="0" smtClean="0">
                <a:latin typeface="Berlin Sans FB" pitchFamily="34" charset="0"/>
              </a:rPr>
              <a:t>(</a:t>
            </a:r>
            <a:r>
              <a:rPr lang="en-US" sz="2400" dirty="0" err="1" smtClean="0">
                <a:latin typeface="Berlin Sans FB" pitchFamily="34" charset="0"/>
              </a:rPr>
              <a:t>melalui</a:t>
            </a:r>
            <a:r>
              <a:rPr lang="en-US" sz="2400" dirty="0" smtClean="0">
                <a:latin typeface="Berlin Sans FB" pitchFamily="34" charset="0"/>
              </a:rPr>
              <a:t> incentive system) </a:t>
            </a:r>
            <a:r>
              <a:rPr lang="en-US" sz="2400" dirty="0" err="1" smtClean="0">
                <a:latin typeface="Berlin Sans FB" pitchFamily="34" charset="0"/>
              </a:rPr>
              <a:t>bagi</a:t>
            </a:r>
            <a:r>
              <a:rPr lang="en-US" sz="2400" dirty="0" smtClean="0">
                <a:latin typeface="Berlin Sans FB" pitchFamily="34" charset="0"/>
              </a:rPr>
              <a:t> </a:t>
            </a:r>
            <a:r>
              <a:rPr lang="en-US" sz="2400" dirty="0" err="1" smtClean="0">
                <a:latin typeface="Berlin Sans FB" pitchFamily="34" charset="0"/>
              </a:rPr>
              <a:t>karyawan</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good performance </a:t>
            </a:r>
            <a:r>
              <a:rPr lang="en-US" sz="2400" dirty="0" err="1" smtClean="0">
                <a:latin typeface="Berlin Sans FB" pitchFamily="34" charset="0"/>
              </a:rPr>
              <a:t>atau</a:t>
            </a:r>
            <a:r>
              <a:rPr lang="en-US" sz="2400" dirty="0" smtClean="0">
                <a:latin typeface="Berlin Sans FB" pitchFamily="34" charset="0"/>
              </a:rPr>
              <a:t> good performance </a:t>
            </a:r>
            <a:r>
              <a:rPr lang="en-US" sz="2400" dirty="0" err="1" smtClean="0">
                <a:latin typeface="Berlin Sans FB" pitchFamily="34" charset="0"/>
              </a:rPr>
              <a:t>dpt</a:t>
            </a:r>
            <a:r>
              <a:rPr lang="en-US" sz="2400" dirty="0" smtClean="0">
                <a:latin typeface="Berlin Sans FB" pitchFamily="34" charset="0"/>
              </a:rPr>
              <a:t> </a:t>
            </a:r>
            <a:r>
              <a:rPr lang="en-US" sz="2400" dirty="0" err="1" smtClean="0">
                <a:latin typeface="Berlin Sans FB" pitchFamily="34" charset="0"/>
              </a:rPr>
              <a:t>memberikan</a:t>
            </a:r>
            <a:r>
              <a:rPr lang="en-US" sz="2400" dirty="0" smtClean="0">
                <a:latin typeface="Berlin Sans FB" pitchFamily="34" charset="0"/>
              </a:rPr>
              <a:t> </a:t>
            </a:r>
            <a:r>
              <a:rPr lang="en-US" sz="2400" dirty="0" smtClean="0">
                <a:solidFill>
                  <a:srgbClr val="FF0000"/>
                </a:solidFill>
                <a:latin typeface="Berlin Sans FB" pitchFamily="34" charset="0"/>
              </a:rPr>
              <a:t>‘a sense of </a:t>
            </a:r>
            <a:r>
              <a:rPr lang="en-US" sz="2400" dirty="0" err="1" smtClean="0">
                <a:solidFill>
                  <a:srgbClr val="FF0000"/>
                </a:solidFill>
                <a:latin typeface="Berlin Sans FB" pitchFamily="34" charset="0"/>
              </a:rPr>
              <a:t>accom-plishment</a:t>
            </a:r>
            <a:r>
              <a:rPr lang="en-US" sz="2400" dirty="0" smtClean="0">
                <a:solidFill>
                  <a:srgbClr val="FF0000"/>
                </a:solidFill>
                <a:latin typeface="Berlin Sans FB" pitchFamily="34" charset="0"/>
              </a:rPr>
              <a:t> by itself’</a:t>
            </a:r>
          </a:p>
          <a:p>
            <a:pPr marL="457200" indent="-457200">
              <a:buNone/>
            </a:pPr>
            <a:endParaRPr lang="en-US" sz="2400" dirty="0" smtClean="0">
              <a:latin typeface="Berlin Sans FB" pitchFamily="34" charset="0"/>
            </a:endParaRPr>
          </a:p>
          <a:p>
            <a:pPr marL="457200" indent="-457200">
              <a:buNone/>
            </a:pPr>
            <a:endParaRPr lang="en-US" sz="2400" dirty="0" smtClean="0">
              <a:latin typeface="Berlin Sans FB" pitchFamily="34" charset="0"/>
            </a:endParaRPr>
          </a:p>
          <a:p>
            <a:pPr marL="457200" indent="-457200">
              <a:buNone/>
            </a:pPr>
            <a:endParaRPr lang="en-US" sz="2400" dirty="0" smtClean="0">
              <a:latin typeface="Berlin Sans FB" pitchFamily="34" charset="0"/>
            </a:endParaRPr>
          </a:p>
          <a:p>
            <a:pPr marL="457200" indent="-457200">
              <a:buNone/>
            </a:pPr>
            <a:endParaRPr lang="en-US" sz="2400" dirty="0">
              <a:latin typeface="Berlin Sans FB"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p:spPr>
        <p:txBody>
          <a:bodyPr>
            <a:no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id-ID" sz="2000" dirty="0" smtClean="0">
                <a:latin typeface="Berlin Sans FB" pitchFamily="34" charset="0"/>
              </a:rPr>
              <a:t>	</a:t>
            </a:r>
            <a:r>
              <a:rPr lang="id-ID" sz="2000" dirty="0" smtClean="0">
                <a:solidFill>
                  <a:srgbClr val="FF0000"/>
                </a:solidFill>
                <a:latin typeface="Berlin Sans FB" pitchFamily="34" charset="0"/>
              </a:rPr>
              <a:t>Menurut Skinner </a:t>
            </a:r>
            <a:r>
              <a:rPr lang="id-ID" sz="2000" dirty="0" smtClean="0">
                <a:latin typeface="Berlin Sans FB" pitchFamily="34" charset="0"/>
              </a:rPr>
              <a:t>dampak reinforcement bergantung pada Jadwal pemberian reinforcement yg diterima.</a:t>
            </a:r>
          </a:p>
          <a:p>
            <a:pPr marL="457200" indent="-457200">
              <a:buFont typeface="+mj-lt"/>
              <a:buAutoNum type="arabicParenR"/>
            </a:pPr>
            <a:r>
              <a:rPr lang="id-ID" sz="2000" dirty="0" smtClean="0">
                <a:solidFill>
                  <a:srgbClr val="FF0000"/>
                </a:solidFill>
                <a:latin typeface="Berlin Sans FB" pitchFamily="34" charset="0"/>
              </a:rPr>
              <a:t>Continous reinforcement schedule </a:t>
            </a:r>
            <a:r>
              <a:rPr lang="id-ID" sz="2000" dirty="0" smtClean="0">
                <a:latin typeface="Berlin Sans FB" pitchFamily="34" charset="0"/>
              </a:rPr>
              <a:t>: reinforcement diberikan setiap ada respon yg tepat</a:t>
            </a:r>
          </a:p>
          <a:p>
            <a:pPr marL="457200" indent="-457200">
              <a:buFont typeface="+mj-lt"/>
              <a:buAutoNum type="arabicParenR"/>
            </a:pPr>
            <a:r>
              <a:rPr lang="id-ID" sz="2000" dirty="0" smtClean="0">
                <a:solidFill>
                  <a:srgbClr val="FF0000"/>
                </a:solidFill>
                <a:latin typeface="Berlin Sans FB" pitchFamily="34" charset="0"/>
              </a:rPr>
              <a:t>Partial reinforcement schedule </a:t>
            </a:r>
            <a:r>
              <a:rPr lang="id-ID" sz="2000" dirty="0" smtClean="0">
                <a:latin typeface="Berlin Sans FB" pitchFamily="34" charset="0"/>
              </a:rPr>
              <a:t>: reinforcement diberikan setelah ada beberapa respon yg tepat atau setelah jarak waktu tertentu</a:t>
            </a:r>
            <a:endParaRPr lang="id-ID" sz="2000" dirty="0">
              <a:latin typeface="Berlin Sans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09600"/>
          </a:xfrm>
          <a:ln>
            <a:noFill/>
          </a:ln>
        </p:spPr>
        <p:txBody>
          <a:bodyPr>
            <a:normAutofit/>
          </a:bodyPr>
          <a:lstStyle/>
          <a:p>
            <a:pPr algn="ctr"/>
            <a:r>
              <a:rPr lang="en-US" sz="2800" dirty="0" smtClean="0">
                <a:solidFill>
                  <a:srgbClr val="FF0000"/>
                </a:solidFill>
                <a:latin typeface="Berlin Sans FB" pitchFamily="34" charset="0"/>
                <a:cs typeface="Arial" charset="0"/>
              </a:rPr>
              <a:t>KEMAMPUAN AKHIR YANG DIHARAPKAN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en-US" sz="2400" dirty="0" smtClean="0">
                <a:latin typeface="Berlin Sans FB" pitchFamily="34" charset="0"/>
              </a:rPr>
              <a:t>	</a:t>
            </a:r>
            <a:r>
              <a:rPr lang="en-US" sz="2400" dirty="0" err="1" smtClean="0">
                <a:latin typeface="Berlin Sans FB" pitchFamily="34" charset="0"/>
              </a:rPr>
              <a:t>Setelah</a:t>
            </a:r>
            <a:r>
              <a:rPr lang="en-US" sz="2400" dirty="0" smtClean="0">
                <a:latin typeface="Berlin Sans FB" pitchFamily="34" charset="0"/>
              </a:rPr>
              <a:t> </a:t>
            </a:r>
            <a:r>
              <a:rPr lang="en-US" sz="2400" dirty="0" err="1" smtClean="0">
                <a:latin typeface="Berlin Sans FB" pitchFamily="34" charset="0"/>
              </a:rPr>
              <a:t>selesai</a:t>
            </a:r>
            <a:r>
              <a:rPr lang="en-US" sz="2400" dirty="0" smtClean="0">
                <a:latin typeface="Berlin Sans FB" pitchFamily="34" charset="0"/>
              </a:rPr>
              <a:t> </a:t>
            </a:r>
            <a:r>
              <a:rPr lang="en-US" sz="2400" dirty="0" err="1" smtClean="0">
                <a:latin typeface="Berlin Sans FB" pitchFamily="34" charset="0"/>
              </a:rPr>
              <a:t>mengikuti</a:t>
            </a:r>
            <a:r>
              <a:rPr lang="en-US" sz="2400" dirty="0" smtClean="0">
                <a:latin typeface="Berlin Sans FB" pitchFamily="34" charset="0"/>
              </a:rPr>
              <a:t> </a:t>
            </a:r>
            <a:r>
              <a:rPr lang="en-US" sz="2400" dirty="0" err="1" smtClean="0">
                <a:latin typeface="Berlin Sans FB" pitchFamily="34" charset="0"/>
              </a:rPr>
              <a:t>materi</a:t>
            </a:r>
            <a:r>
              <a:rPr lang="en-US" sz="2400" dirty="0" smtClean="0">
                <a:latin typeface="Berlin Sans FB" pitchFamily="34" charset="0"/>
              </a:rPr>
              <a:t> </a:t>
            </a:r>
            <a:r>
              <a:rPr lang="en-US" sz="2400" dirty="0" err="1" smtClean="0">
                <a:latin typeface="Berlin Sans FB" pitchFamily="34" charset="0"/>
              </a:rPr>
              <a:t>perkuliahan</a:t>
            </a:r>
            <a:r>
              <a:rPr lang="en-US" sz="2400" dirty="0" smtClean="0">
                <a:latin typeface="Berlin Sans FB" pitchFamily="34" charset="0"/>
              </a:rPr>
              <a:t> </a:t>
            </a:r>
            <a:r>
              <a:rPr lang="en-US" sz="2400" dirty="0" err="1" smtClean="0">
                <a:latin typeface="Berlin Sans FB" pitchFamily="34" charset="0"/>
              </a:rPr>
              <a:t>ini</a:t>
            </a:r>
            <a:r>
              <a:rPr lang="en-US" sz="2400" dirty="0" smtClean="0">
                <a:latin typeface="Berlin Sans FB" pitchFamily="34" charset="0"/>
              </a:rPr>
              <a:t>, </a:t>
            </a:r>
            <a:r>
              <a:rPr lang="en-US" sz="2400" dirty="0" err="1" smtClean="0">
                <a:latin typeface="Berlin Sans FB" pitchFamily="34" charset="0"/>
              </a:rPr>
              <a:t>mahasiswa</a:t>
            </a:r>
            <a:r>
              <a:rPr lang="en-US" sz="2400" dirty="0" smtClean="0">
                <a:latin typeface="Berlin Sans FB" pitchFamily="34" charset="0"/>
              </a:rPr>
              <a:t> </a:t>
            </a:r>
            <a:r>
              <a:rPr lang="en-US" sz="2400" dirty="0" err="1" smtClean="0">
                <a:latin typeface="Berlin Sans FB" pitchFamily="34" charset="0"/>
              </a:rPr>
              <a:t>diharapkan</a:t>
            </a:r>
            <a:r>
              <a:rPr lang="en-US" sz="2400" dirty="0" smtClean="0">
                <a:latin typeface="Berlin Sans FB" pitchFamily="34" charset="0"/>
              </a:rPr>
              <a:t> </a:t>
            </a:r>
            <a:r>
              <a:rPr lang="en-US" sz="2400" dirty="0" err="1" smtClean="0">
                <a:latin typeface="Berlin Sans FB" pitchFamily="34" charset="0"/>
              </a:rPr>
              <a:t>mampu</a:t>
            </a:r>
            <a:r>
              <a:rPr lang="en-US" sz="2400" dirty="0" smtClean="0">
                <a:latin typeface="Berlin Sans FB" pitchFamily="34" charset="0"/>
              </a:rPr>
              <a:t> :</a:t>
            </a:r>
          </a:p>
          <a:p>
            <a:pPr marL="457200" indent="-457200">
              <a:buFont typeface="+mj-lt"/>
              <a:buAutoNum type="arabicPeriod"/>
            </a:pPr>
            <a:r>
              <a:rPr lang="en-US" sz="2400" dirty="0" err="1" smtClean="0">
                <a:latin typeface="Berlin Sans FB" pitchFamily="34" charset="0"/>
              </a:rPr>
              <a:t>Mendefinisikan</a:t>
            </a:r>
            <a:r>
              <a:rPr lang="en-US" sz="2400" dirty="0" smtClean="0">
                <a:latin typeface="Berlin Sans FB" pitchFamily="34" charset="0"/>
              </a:rPr>
              <a:t> </a:t>
            </a:r>
            <a:r>
              <a:rPr lang="en-US" sz="2400" dirty="0" err="1" smtClean="0">
                <a:latin typeface="Berlin Sans FB" pitchFamily="34" charset="0"/>
              </a:rPr>
              <a:t>Motivasi</a:t>
            </a:r>
            <a:endParaRPr lang="en-US" sz="2400" dirty="0" smtClean="0">
              <a:latin typeface="Berlin Sans FB" pitchFamily="34" charset="0"/>
            </a:endParaRPr>
          </a:p>
          <a:p>
            <a:pPr marL="457200" indent="-457200">
              <a:buFont typeface="+mj-lt"/>
              <a:buAutoNum type="arabicPeriod"/>
            </a:pPr>
            <a:r>
              <a:rPr lang="en-US" sz="2400" dirty="0" err="1" smtClean="0">
                <a:latin typeface="Berlin Sans FB" pitchFamily="34" charset="0"/>
              </a:rPr>
              <a:t>Menyebutkan</a:t>
            </a:r>
            <a:r>
              <a:rPr lang="en-US" sz="2400" dirty="0" smtClean="0">
                <a:latin typeface="Berlin Sans FB" pitchFamily="34" charset="0"/>
              </a:rPr>
              <a:t> </a:t>
            </a:r>
            <a:r>
              <a:rPr lang="en-US" sz="2400" dirty="0" err="1" smtClean="0">
                <a:latin typeface="Berlin Sans FB" pitchFamily="34" charset="0"/>
              </a:rPr>
              <a:t>berbagai</a:t>
            </a:r>
            <a:r>
              <a:rPr lang="en-US" sz="2400" dirty="0" smtClean="0">
                <a:latin typeface="Berlin Sans FB" pitchFamily="34" charset="0"/>
              </a:rPr>
              <a:t> </a:t>
            </a:r>
            <a:r>
              <a:rPr lang="en-US" sz="2400" dirty="0" err="1" smtClean="0">
                <a:latin typeface="Berlin Sans FB" pitchFamily="34" charset="0"/>
              </a:rPr>
              <a:t>teori</a:t>
            </a:r>
            <a:r>
              <a:rPr lang="en-US" sz="2400" dirty="0" smtClean="0">
                <a:latin typeface="Berlin Sans FB" pitchFamily="34" charset="0"/>
              </a:rPr>
              <a:t> </a:t>
            </a:r>
            <a:r>
              <a:rPr lang="en-US" sz="2400" dirty="0" err="1" smtClean="0">
                <a:latin typeface="Berlin Sans FB" pitchFamily="34" charset="0"/>
              </a:rPr>
              <a:t>motivasi</a:t>
            </a:r>
            <a:r>
              <a:rPr lang="en-US" sz="2400" dirty="0" smtClean="0">
                <a:latin typeface="Berlin Sans FB" pitchFamily="34" charset="0"/>
              </a:rPr>
              <a:t> </a:t>
            </a:r>
            <a:r>
              <a:rPr lang="en-US" sz="2400" dirty="0" err="1" smtClean="0">
                <a:latin typeface="Berlin Sans FB" pitchFamily="34" charset="0"/>
              </a:rPr>
              <a:t>kerja</a:t>
            </a:r>
            <a:endParaRPr lang="en-US" sz="2400" dirty="0" smtClean="0">
              <a:latin typeface="Berlin Sans FB" pitchFamily="34" charset="0"/>
            </a:endParaRPr>
          </a:p>
          <a:p>
            <a:pPr marL="457200" indent="-457200">
              <a:buFont typeface="+mj-lt"/>
              <a:buAutoNum type="arabicPeriod"/>
            </a:pPr>
            <a:r>
              <a:rPr lang="en-US" sz="2400" dirty="0" err="1" smtClean="0">
                <a:latin typeface="Berlin Sans FB" pitchFamily="34" charset="0"/>
              </a:rPr>
              <a:t>Menjelaskan</a:t>
            </a:r>
            <a:r>
              <a:rPr lang="en-US" sz="2400" dirty="0" smtClean="0">
                <a:latin typeface="Berlin Sans FB" pitchFamily="34" charset="0"/>
              </a:rPr>
              <a:t> </a:t>
            </a:r>
            <a:r>
              <a:rPr lang="en-US" sz="2400" dirty="0" err="1" smtClean="0">
                <a:latin typeface="Berlin Sans FB" pitchFamily="34" charset="0"/>
              </a:rPr>
              <a:t>masing</a:t>
            </a:r>
            <a:r>
              <a:rPr lang="en-US" sz="2400" dirty="0" smtClean="0">
                <a:latin typeface="Berlin Sans FB" pitchFamily="34" charset="0"/>
              </a:rPr>
              <a:t> –</a:t>
            </a:r>
            <a:r>
              <a:rPr lang="en-US" sz="2400" dirty="0" err="1" smtClean="0">
                <a:latin typeface="Berlin Sans FB" pitchFamily="34" charset="0"/>
              </a:rPr>
              <a:t>masing</a:t>
            </a:r>
            <a:r>
              <a:rPr lang="en-US" sz="2400" dirty="0" smtClean="0">
                <a:latin typeface="Berlin Sans FB" pitchFamily="34" charset="0"/>
              </a:rPr>
              <a:t> </a:t>
            </a:r>
            <a:r>
              <a:rPr lang="en-US" sz="2400" dirty="0" err="1" smtClean="0">
                <a:latin typeface="Berlin Sans FB" pitchFamily="34" charset="0"/>
              </a:rPr>
              <a:t>teori</a:t>
            </a:r>
            <a:r>
              <a:rPr lang="en-US" sz="2400" dirty="0" smtClean="0">
                <a:latin typeface="Berlin Sans FB" pitchFamily="34" charset="0"/>
              </a:rPr>
              <a:t> </a:t>
            </a:r>
            <a:r>
              <a:rPr lang="en-US" sz="2400" dirty="0" err="1" smtClean="0">
                <a:latin typeface="Berlin Sans FB" pitchFamily="34" charset="0"/>
              </a:rPr>
              <a:t>motivasi</a:t>
            </a:r>
            <a:r>
              <a:rPr lang="en-US" sz="2400" dirty="0" smtClean="0">
                <a:latin typeface="Berlin Sans FB" pitchFamily="34" charset="0"/>
              </a:rPr>
              <a:t> </a:t>
            </a:r>
            <a:r>
              <a:rPr lang="en-US" sz="2400" dirty="0" err="1" smtClean="0">
                <a:latin typeface="Berlin Sans FB" pitchFamily="34" charset="0"/>
              </a:rPr>
              <a:t>kerja</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menerangkan</a:t>
            </a:r>
            <a:r>
              <a:rPr lang="en-US" sz="2400" dirty="0" smtClean="0">
                <a:latin typeface="Berlin Sans FB" pitchFamily="34" charset="0"/>
              </a:rPr>
              <a:t> </a:t>
            </a:r>
            <a:r>
              <a:rPr lang="en-US" sz="2400" dirty="0" err="1" smtClean="0">
                <a:latin typeface="Berlin Sans FB" pitchFamily="34" charset="0"/>
              </a:rPr>
              <a:t>tingkah</a:t>
            </a:r>
            <a:r>
              <a:rPr lang="en-US" sz="2400" dirty="0" smtClean="0">
                <a:latin typeface="Berlin Sans FB" pitchFamily="34" charset="0"/>
              </a:rPr>
              <a:t> </a:t>
            </a:r>
            <a:r>
              <a:rPr lang="en-US" sz="2400" dirty="0" err="1" smtClean="0">
                <a:latin typeface="Berlin Sans FB" pitchFamily="34" charset="0"/>
              </a:rPr>
              <a:t>laku</a:t>
            </a:r>
            <a:r>
              <a:rPr lang="en-US" sz="2400" dirty="0" smtClean="0">
                <a:latin typeface="Berlin Sans FB" pitchFamily="34" charset="0"/>
              </a:rPr>
              <a:t> </a:t>
            </a:r>
            <a:r>
              <a:rPr lang="en-US" sz="2400" dirty="0" err="1" smtClean="0">
                <a:latin typeface="Berlin Sans FB" pitchFamily="34" charset="0"/>
              </a:rPr>
              <a:t>kerja</a:t>
            </a:r>
            <a:endParaRPr lang="en-US" sz="2400" dirty="0" smtClean="0">
              <a:latin typeface="Berlin Sans FB" pitchFamily="34" charset="0"/>
            </a:endParaRPr>
          </a:p>
          <a:p>
            <a:pPr marL="457200" indent="-457200">
              <a:buFont typeface="+mj-lt"/>
              <a:buAutoNum type="arabicPeriod"/>
            </a:pPr>
            <a:r>
              <a:rPr lang="en-US" sz="2400" dirty="0" err="1" smtClean="0">
                <a:latin typeface="Berlin Sans FB" pitchFamily="34" charset="0"/>
              </a:rPr>
              <a:t>Membandingkan</a:t>
            </a:r>
            <a:r>
              <a:rPr lang="en-US" sz="2400" dirty="0" smtClean="0">
                <a:latin typeface="Berlin Sans FB" pitchFamily="34" charset="0"/>
              </a:rPr>
              <a:t> </a:t>
            </a:r>
            <a:r>
              <a:rPr lang="id-ID" sz="2400" dirty="0" smtClean="0">
                <a:latin typeface="Berlin Sans FB" pitchFamily="34" charset="0"/>
              </a:rPr>
              <a:t>berbagai </a:t>
            </a:r>
            <a:r>
              <a:rPr lang="en-US" sz="2400" dirty="0" err="1" smtClean="0">
                <a:latin typeface="Berlin Sans FB" pitchFamily="34" charset="0"/>
              </a:rPr>
              <a:t>teori</a:t>
            </a:r>
            <a:r>
              <a:rPr lang="en-US" sz="2400" dirty="0" smtClean="0">
                <a:latin typeface="Berlin Sans FB" pitchFamily="34" charset="0"/>
              </a:rPr>
              <a:t> </a:t>
            </a:r>
            <a:r>
              <a:rPr lang="en-US" sz="2400" dirty="0" err="1" smtClean="0">
                <a:latin typeface="Berlin Sans FB" pitchFamily="34" charset="0"/>
              </a:rPr>
              <a:t>Motivasi</a:t>
            </a:r>
            <a:r>
              <a:rPr lang="en-US" sz="2400" dirty="0" smtClean="0">
                <a:latin typeface="Berlin Sans FB" pitchFamily="34" charset="0"/>
              </a:rPr>
              <a:t> </a:t>
            </a:r>
            <a:r>
              <a:rPr lang="en-US" sz="2400" dirty="0" err="1" smtClean="0">
                <a:latin typeface="Berlin Sans FB" pitchFamily="34" charset="0"/>
              </a:rPr>
              <a:t>Kerja</a:t>
            </a:r>
            <a:endParaRPr lang="id-ID" sz="2400" dirty="0" smtClean="0">
              <a:latin typeface="Berlin Sans FB" pitchFamily="34" charset="0"/>
            </a:endParaRPr>
          </a:p>
          <a:p>
            <a:pPr marL="457200" indent="-457200">
              <a:buFont typeface="+mj-lt"/>
              <a:buAutoNum type="arabicPeriod"/>
            </a:pPr>
            <a:r>
              <a:rPr lang="id-ID" sz="2400" dirty="0" smtClean="0">
                <a:latin typeface="Berlin Sans FB" pitchFamily="34" charset="0"/>
              </a:rPr>
              <a:t>Menganalisa kasus berdasarkan berbagai teori yg dikuasai</a:t>
            </a:r>
            <a:endParaRPr lang="en-US" sz="2400" dirty="0">
              <a:latin typeface="Berlin Sans FB"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457200"/>
          </a:xfrm>
          <a:ln>
            <a:noFill/>
          </a:ln>
        </p:spPr>
        <p:txBody>
          <a:bodyPr>
            <a:normAutofit fontScale="90000"/>
          </a:bodyPr>
          <a:lstStyle/>
          <a:p>
            <a:pPr algn="ctr"/>
            <a:r>
              <a:rPr lang="id-ID" sz="3200" dirty="0" smtClean="0">
                <a:solidFill>
                  <a:srgbClr val="FF0000"/>
                </a:solidFill>
                <a:latin typeface="Berlin Sans FB" pitchFamily="34" charset="0"/>
              </a:rPr>
              <a:t>5. Expectancy Theory</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5181600"/>
          </a:xfrm>
        </p:spPr>
        <p:txBody>
          <a:bodyPr>
            <a:normAutofit/>
          </a:bodyPr>
          <a:lstStyle/>
          <a:p>
            <a:pPr>
              <a:buFont typeface="Wingdings" pitchFamily="2" charset="2"/>
              <a:buChar char="q"/>
            </a:pPr>
            <a:r>
              <a:rPr lang="id-ID" sz="2400" dirty="0" smtClean="0">
                <a:latin typeface="Berlin Sans FB" pitchFamily="34" charset="0"/>
              </a:rPr>
              <a:t>Teori Harapan dikembangkan oleh Vroom dan dikem-bangkan lbh lanjut oleh Lawler</a:t>
            </a:r>
            <a:endParaRPr lang="en-US" sz="2400" dirty="0" smtClean="0">
              <a:latin typeface="Berlin Sans FB" pitchFamily="34" charset="0"/>
            </a:endParaRPr>
          </a:p>
          <a:p>
            <a:pPr>
              <a:buFont typeface="Wingdings" pitchFamily="2" charset="2"/>
              <a:buChar char="q"/>
            </a:pPr>
            <a:r>
              <a:rPr lang="en-US" sz="2400" dirty="0" smtClean="0">
                <a:latin typeface="Berlin Sans FB" pitchFamily="34" charset="0"/>
              </a:rPr>
              <a:t>Expectancy Theory </a:t>
            </a:r>
            <a:r>
              <a:rPr lang="en-US" sz="2400" dirty="0" err="1" smtClean="0">
                <a:latin typeface="Berlin Sans FB" pitchFamily="34" charset="0"/>
              </a:rPr>
              <a:t>berusaha</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menjelaskan</a:t>
            </a:r>
            <a:r>
              <a:rPr lang="en-US" sz="2400" dirty="0" smtClean="0">
                <a:latin typeface="Berlin Sans FB" pitchFamily="34" charset="0"/>
              </a:rPr>
              <a:t> </a:t>
            </a:r>
            <a:r>
              <a:rPr lang="en-US" sz="2400" dirty="0" err="1" smtClean="0">
                <a:latin typeface="Berlin Sans FB" pitchFamily="34" charset="0"/>
              </a:rPr>
              <a:t>bagaima</a:t>
            </a:r>
            <a:r>
              <a:rPr lang="en-US" sz="2400" dirty="0" smtClean="0">
                <a:latin typeface="Berlin Sans FB" pitchFamily="34" charset="0"/>
              </a:rPr>
              <a:t>- </a:t>
            </a:r>
            <a:r>
              <a:rPr lang="en-US" sz="2400" dirty="0" err="1" smtClean="0">
                <a:latin typeface="Berlin Sans FB" pitchFamily="34" charset="0"/>
              </a:rPr>
              <a:t>na</a:t>
            </a:r>
            <a:r>
              <a:rPr lang="en-US" sz="2400" dirty="0" smtClean="0">
                <a:latin typeface="Berlin Sans FB" pitchFamily="34" charset="0"/>
              </a:rPr>
              <a:t> Reward </a:t>
            </a:r>
            <a:r>
              <a:rPr lang="en-US" sz="2400" dirty="0" err="1" smtClean="0">
                <a:latin typeface="Berlin Sans FB" pitchFamily="34" charset="0"/>
              </a:rPr>
              <a:t>dpt</a:t>
            </a:r>
            <a:r>
              <a:rPr lang="en-US" sz="2400" dirty="0" smtClean="0">
                <a:latin typeface="Berlin Sans FB" pitchFamily="34" charset="0"/>
              </a:rPr>
              <a:t> </a:t>
            </a:r>
            <a:r>
              <a:rPr lang="en-US" sz="2400" dirty="0" err="1" smtClean="0">
                <a:latin typeface="Berlin Sans FB" pitchFamily="34" charset="0"/>
              </a:rPr>
              <a:t>mengarahkan</a:t>
            </a:r>
            <a:r>
              <a:rPr lang="en-US" sz="2400" dirty="0" smtClean="0">
                <a:latin typeface="Berlin Sans FB" pitchFamily="34" charset="0"/>
              </a:rPr>
              <a:t> T.L dg </a:t>
            </a:r>
            <a:r>
              <a:rPr lang="en-US" sz="2400" dirty="0" err="1" smtClean="0">
                <a:latin typeface="Berlin Sans FB" pitchFamily="34" charset="0"/>
              </a:rPr>
              <a:t>fokus</a:t>
            </a:r>
            <a:r>
              <a:rPr lang="en-US" sz="2400" dirty="0" smtClean="0">
                <a:latin typeface="Berlin Sans FB" pitchFamily="34" charset="0"/>
              </a:rPr>
              <a:t> pd </a:t>
            </a:r>
            <a:r>
              <a:rPr lang="en-US" sz="2400" dirty="0" err="1" smtClean="0">
                <a:latin typeface="Berlin Sans FB" pitchFamily="34" charset="0"/>
              </a:rPr>
              <a:t>keadaan</a:t>
            </a:r>
            <a:r>
              <a:rPr lang="en-US" sz="2400" dirty="0" smtClean="0">
                <a:latin typeface="Berlin Sans FB" pitchFamily="34" charset="0"/>
              </a:rPr>
              <a:t> cognitive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mengarahkan</a:t>
            </a:r>
            <a:r>
              <a:rPr lang="en-US" sz="2400" dirty="0" smtClean="0">
                <a:latin typeface="Berlin Sans FB" pitchFamily="34" charset="0"/>
              </a:rPr>
              <a:t> T.L :</a:t>
            </a:r>
          </a:p>
          <a:p>
            <a:pPr marL="457200" indent="-457200">
              <a:buFont typeface="+mj-lt"/>
              <a:buAutoNum type="arabicPeriod"/>
            </a:pPr>
            <a:r>
              <a:rPr lang="en-US" sz="2400" dirty="0" err="1" smtClean="0">
                <a:latin typeface="Berlin Sans FB" pitchFamily="34" charset="0"/>
              </a:rPr>
              <a:t>Seseorang</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termotivasi</a:t>
            </a:r>
            <a:r>
              <a:rPr lang="en-US" sz="2400" dirty="0" smtClean="0">
                <a:latin typeface="Berlin Sans FB" pitchFamily="34" charset="0"/>
              </a:rPr>
              <a:t> </a:t>
            </a:r>
            <a:r>
              <a:rPr lang="en-US" sz="2400" dirty="0" err="1" smtClean="0">
                <a:latin typeface="Berlin Sans FB" pitchFamily="34" charset="0"/>
              </a:rPr>
              <a:t>ketika</a:t>
            </a:r>
            <a:r>
              <a:rPr lang="en-US" sz="2400" dirty="0" smtClean="0">
                <a:latin typeface="Berlin Sans FB" pitchFamily="34" charset="0"/>
              </a:rPr>
              <a:t> </a:t>
            </a:r>
            <a:r>
              <a:rPr lang="en-US" sz="2400" dirty="0" err="1" smtClean="0">
                <a:latin typeface="Berlin Sans FB" pitchFamily="34" charset="0"/>
              </a:rPr>
              <a:t>mereka</a:t>
            </a:r>
            <a:r>
              <a:rPr lang="en-US" sz="2400" dirty="0" smtClean="0">
                <a:latin typeface="Berlin Sans FB" pitchFamily="34" charset="0"/>
              </a:rPr>
              <a:t> </a:t>
            </a:r>
            <a:r>
              <a:rPr lang="en-US" sz="2400" dirty="0" err="1" smtClean="0">
                <a:solidFill>
                  <a:srgbClr val="FF0000"/>
                </a:solidFill>
                <a:latin typeface="Berlin Sans FB" pitchFamily="34" charset="0"/>
              </a:rPr>
              <a:t>yakin</a:t>
            </a:r>
            <a:r>
              <a:rPr lang="en-US" sz="2400" dirty="0" smtClean="0">
                <a:latin typeface="Berlin Sans FB" pitchFamily="34" charset="0"/>
              </a:rPr>
              <a:t> </a:t>
            </a:r>
            <a:r>
              <a:rPr lang="en-US" sz="2400" dirty="0" err="1" smtClean="0">
                <a:latin typeface="Berlin Sans FB" pitchFamily="34" charset="0"/>
              </a:rPr>
              <a:t>bhw</a:t>
            </a:r>
            <a:r>
              <a:rPr lang="en-US" sz="2400" dirty="0" smtClean="0">
                <a:latin typeface="Berlin Sans FB" pitchFamily="34" charset="0"/>
              </a:rPr>
              <a:t> T.L </a:t>
            </a:r>
            <a:r>
              <a:rPr lang="en-US" sz="2400" dirty="0" err="1" smtClean="0">
                <a:latin typeface="Berlin Sans FB" pitchFamily="34" charset="0"/>
              </a:rPr>
              <a:t>nya</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mengarahkan</a:t>
            </a:r>
            <a:r>
              <a:rPr lang="en-US" sz="2400" dirty="0" smtClean="0">
                <a:latin typeface="Berlin Sans FB" pitchFamily="34" charset="0"/>
              </a:rPr>
              <a:t> </a:t>
            </a:r>
            <a:r>
              <a:rPr lang="en-US" sz="2400" dirty="0" err="1" smtClean="0">
                <a:latin typeface="Berlin Sans FB" pitchFamily="34" charset="0"/>
              </a:rPr>
              <a:t>pada</a:t>
            </a:r>
            <a:r>
              <a:rPr lang="en-US" sz="2400" dirty="0" smtClean="0">
                <a:latin typeface="Berlin Sans FB" pitchFamily="34" charset="0"/>
              </a:rPr>
              <a:t> </a:t>
            </a:r>
            <a:r>
              <a:rPr lang="en-US" sz="2400" dirty="0" smtClean="0">
                <a:solidFill>
                  <a:srgbClr val="FF0000"/>
                </a:solidFill>
                <a:latin typeface="Berlin Sans FB" pitchFamily="34" charset="0"/>
              </a:rPr>
              <a:t>REWARD</a:t>
            </a:r>
            <a:r>
              <a:rPr lang="en-US" sz="2400" dirty="0" smtClean="0">
                <a:latin typeface="Berlin Sans FB" pitchFamily="34" charset="0"/>
              </a:rPr>
              <a:t> </a:t>
            </a:r>
            <a:r>
              <a:rPr lang="en-US" sz="2400" dirty="0" err="1" smtClean="0">
                <a:latin typeface="Berlin Sans FB" pitchFamily="34" charset="0"/>
              </a:rPr>
              <a:t>atau</a:t>
            </a:r>
            <a:r>
              <a:rPr lang="en-US" sz="2400" dirty="0" smtClean="0">
                <a:latin typeface="Berlin Sans FB" pitchFamily="34" charset="0"/>
              </a:rPr>
              <a:t> </a:t>
            </a:r>
            <a:r>
              <a:rPr lang="en-US" sz="2400" dirty="0" smtClean="0">
                <a:solidFill>
                  <a:srgbClr val="FF0000"/>
                </a:solidFill>
                <a:latin typeface="Berlin Sans FB" pitchFamily="34" charset="0"/>
              </a:rPr>
              <a:t>OUTCOMES</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mereka</a:t>
            </a:r>
            <a:r>
              <a:rPr lang="en-US" sz="2400" dirty="0" smtClean="0">
                <a:latin typeface="Berlin Sans FB" pitchFamily="34" charset="0"/>
              </a:rPr>
              <a:t> </a:t>
            </a:r>
            <a:r>
              <a:rPr lang="en-US" sz="2400" dirty="0" err="1" smtClean="0">
                <a:latin typeface="Berlin Sans FB" pitchFamily="34" charset="0"/>
              </a:rPr>
              <a:t>inginkan</a:t>
            </a:r>
            <a:r>
              <a:rPr lang="en-US" sz="2400" dirty="0" smtClean="0">
                <a:latin typeface="Berlin Sans FB" pitchFamily="34" charset="0"/>
              </a:rPr>
              <a:t>.</a:t>
            </a:r>
          </a:p>
          <a:p>
            <a:pPr marL="457200" indent="-457200">
              <a:buFont typeface="+mj-lt"/>
              <a:buAutoNum type="arabicPeriod"/>
            </a:pPr>
            <a:r>
              <a:rPr lang="en-US" sz="2400" dirty="0" err="1" smtClean="0">
                <a:latin typeface="Berlin Sans FB" pitchFamily="34" charset="0"/>
              </a:rPr>
              <a:t>Jika</a:t>
            </a:r>
            <a:r>
              <a:rPr lang="en-US" sz="2400" dirty="0" smtClean="0">
                <a:latin typeface="Berlin Sans FB" pitchFamily="34" charset="0"/>
              </a:rPr>
              <a:t> </a:t>
            </a:r>
            <a:r>
              <a:rPr lang="en-US" sz="2400" dirty="0" err="1" smtClean="0">
                <a:latin typeface="Berlin Sans FB" pitchFamily="34" charset="0"/>
              </a:rPr>
              <a:t>Seseorang</a:t>
            </a:r>
            <a:r>
              <a:rPr lang="en-US" sz="2400" dirty="0" smtClean="0">
                <a:latin typeface="Berlin Sans FB" pitchFamily="34" charset="0"/>
              </a:rPr>
              <a:t> </a:t>
            </a:r>
            <a:r>
              <a:rPr lang="en-US" sz="2400" dirty="0" err="1" smtClean="0">
                <a:solidFill>
                  <a:srgbClr val="FF0000"/>
                </a:solidFill>
                <a:latin typeface="Berlin Sans FB" pitchFamily="34" charset="0"/>
              </a:rPr>
              <a:t>tdk</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yakin</a:t>
            </a:r>
            <a:r>
              <a:rPr lang="en-US" sz="2400" dirty="0" smtClean="0">
                <a:solidFill>
                  <a:srgbClr val="FF0000"/>
                </a:solidFill>
                <a:latin typeface="Berlin Sans FB" pitchFamily="34" charset="0"/>
              </a:rPr>
              <a:t> </a:t>
            </a:r>
            <a:r>
              <a:rPr lang="en-US" sz="2400" dirty="0" err="1" smtClean="0">
                <a:latin typeface="Berlin Sans FB" pitchFamily="34" charset="0"/>
              </a:rPr>
              <a:t>bhw</a:t>
            </a:r>
            <a:r>
              <a:rPr lang="en-US" sz="2400" dirty="0" smtClean="0">
                <a:latin typeface="Berlin Sans FB" pitchFamily="34" charset="0"/>
              </a:rPr>
              <a:t> Reward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mengiringi</a:t>
            </a:r>
            <a:r>
              <a:rPr lang="en-US" sz="2400" dirty="0" smtClean="0">
                <a:latin typeface="Berlin Sans FB" pitchFamily="34" charset="0"/>
              </a:rPr>
              <a:t> T.L </a:t>
            </a:r>
            <a:r>
              <a:rPr lang="en-US" sz="2400" dirty="0" err="1" smtClean="0">
                <a:latin typeface="Berlin Sans FB" pitchFamily="34" charset="0"/>
              </a:rPr>
              <a:t>nya</a:t>
            </a:r>
            <a:r>
              <a:rPr lang="en-US" sz="2400" dirty="0" smtClean="0">
                <a:latin typeface="Berlin Sans FB" pitchFamily="34" charset="0"/>
              </a:rPr>
              <a:t>, </a:t>
            </a:r>
            <a:r>
              <a:rPr lang="en-US" sz="2400" dirty="0" err="1" smtClean="0">
                <a:latin typeface="Berlin Sans FB" pitchFamily="34" charset="0"/>
              </a:rPr>
              <a:t>mereka</a:t>
            </a:r>
            <a:r>
              <a:rPr lang="en-US" sz="2400" dirty="0" smtClean="0">
                <a:latin typeface="Berlin Sans FB" pitchFamily="34" charset="0"/>
              </a:rPr>
              <a:t> </a:t>
            </a:r>
            <a:r>
              <a:rPr lang="en-US" sz="2400" dirty="0" err="1" smtClean="0">
                <a:solidFill>
                  <a:srgbClr val="FF0000"/>
                </a:solidFill>
                <a:latin typeface="Berlin Sans FB" pitchFamily="34" charset="0"/>
              </a:rPr>
              <a:t>tdk</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akan</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termotivasi</a:t>
            </a:r>
            <a:r>
              <a:rPr lang="en-US" sz="2400" dirty="0" smtClean="0">
                <a:solidFill>
                  <a:srgbClr val="FF0000"/>
                </a:solidFill>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Perform</a:t>
            </a:r>
            <a:endParaRPr lang="id-ID" sz="2400" dirty="0" smtClean="0">
              <a:latin typeface="Berlin Sans FB"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457200"/>
          </a:xfrm>
          <a:ln>
            <a:noFill/>
          </a:ln>
        </p:spPr>
        <p:txBody>
          <a:bodyPr>
            <a:normAutofit fontScale="90000"/>
          </a:bodyPr>
          <a:lstStyle/>
          <a:p>
            <a:r>
              <a:rPr lang="en-US" sz="2800" dirty="0" err="1" smtClean="0">
                <a:solidFill>
                  <a:srgbClr val="FF0000"/>
                </a:solidFill>
                <a:latin typeface="Berlin Sans FB" pitchFamily="34" charset="0"/>
              </a:rPr>
              <a:t>Lanjutan</a:t>
            </a:r>
            <a:r>
              <a:rPr lang="en-US" sz="2800" dirty="0" smtClean="0">
                <a:solidFill>
                  <a:srgbClr val="FF0000"/>
                </a:solidFill>
                <a:latin typeface="Berlin Sans FB" pitchFamily="34" charset="0"/>
              </a:rPr>
              <a:t>……</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66800"/>
            <a:ext cx="7772400" cy="5257800"/>
          </a:xfrm>
        </p:spPr>
        <p:txBody>
          <a:bodyPr>
            <a:normAutofit lnSpcReduction="10000"/>
          </a:bodyPr>
          <a:lstStyle/>
          <a:p>
            <a:pPr>
              <a:buNone/>
            </a:pPr>
            <a:r>
              <a:rPr lang="en-US" sz="2400" dirty="0" smtClean="0">
                <a:latin typeface="Berlin Sans FB" pitchFamily="34" charset="0"/>
              </a:rPr>
              <a:t>Model </a:t>
            </a:r>
            <a:r>
              <a:rPr lang="en-US" sz="2400" dirty="0" err="1" smtClean="0">
                <a:latin typeface="Berlin Sans FB" pitchFamily="34" charset="0"/>
              </a:rPr>
              <a:t>Teori</a:t>
            </a:r>
            <a:r>
              <a:rPr lang="en-US" sz="2400" dirty="0" smtClean="0">
                <a:latin typeface="Berlin Sans FB" pitchFamily="34" charset="0"/>
              </a:rPr>
              <a:t> </a:t>
            </a:r>
            <a:r>
              <a:rPr lang="en-US" sz="2400" dirty="0" err="1" smtClean="0">
                <a:latin typeface="Berlin Sans FB" pitchFamily="34" charset="0"/>
              </a:rPr>
              <a:t>Harapan</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Lawler </a:t>
            </a:r>
            <a:r>
              <a:rPr lang="en-US" sz="2400" dirty="0" err="1" smtClean="0">
                <a:latin typeface="Berlin Sans FB" pitchFamily="34" charset="0"/>
              </a:rPr>
              <a:t>mengajukan</a:t>
            </a:r>
            <a:r>
              <a:rPr lang="en-US" sz="2400" dirty="0" smtClean="0">
                <a:latin typeface="Berlin Sans FB" pitchFamily="34" charset="0"/>
              </a:rPr>
              <a:t> 4 </a:t>
            </a:r>
            <a:r>
              <a:rPr lang="en-US" sz="2400" dirty="0" err="1" smtClean="0">
                <a:latin typeface="Berlin Sans FB" pitchFamily="34" charset="0"/>
              </a:rPr>
              <a:t>asumsi</a:t>
            </a:r>
            <a:r>
              <a:rPr lang="en-US" sz="2400" dirty="0" smtClean="0">
                <a:latin typeface="Berlin Sans FB" pitchFamily="34" charset="0"/>
              </a:rPr>
              <a:t> :</a:t>
            </a:r>
          </a:p>
          <a:p>
            <a:pPr marL="457200" indent="-457200">
              <a:buFont typeface="+mj-lt"/>
              <a:buAutoNum type="arabicPeriod"/>
            </a:pPr>
            <a:r>
              <a:rPr lang="en-US" sz="2400" dirty="0" err="1" smtClean="0">
                <a:latin typeface="Berlin Sans FB" pitchFamily="34" charset="0"/>
              </a:rPr>
              <a:t>Orang</a:t>
            </a:r>
            <a:r>
              <a:rPr lang="en-US" sz="2400" dirty="0" smtClean="0">
                <a:latin typeface="Berlin Sans FB" pitchFamily="34" charset="0"/>
              </a:rPr>
              <a:t> </a:t>
            </a:r>
            <a:r>
              <a:rPr lang="en-US" sz="2400" dirty="0" err="1" smtClean="0">
                <a:latin typeface="Berlin Sans FB" pitchFamily="34" charset="0"/>
              </a:rPr>
              <a:t>mempunyai</a:t>
            </a:r>
            <a:r>
              <a:rPr lang="en-US" sz="2400" dirty="0" smtClean="0">
                <a:latin typeface="Berlin Sans FB" pitchFamily="34" charset="0"/>
              </a:rPr>
              <a:t> </a:t>
            </a:r>
            <a:r>
              <a:rPr lang="en-US" sz="2400" dirty="0" err="1" smtClean="0">
                <a:latin typeface="Berlin Sans FB" pitchFamily="34" charset="0"/>
              </a:rPr>
              <a:t>pilihan</a:t>
            </a:r>
            <a:r>
              <a:rPr lang="en-US" sz="2400" dirty="0" smtClean="0">
                <a:latin typeface="Berlin Sans FB" pitchFamily="34" charset="0"/>
              </a:rPr>
              <a:t> </a:t>
            </a:r>
            <a:r>
              <a:rPr lang="en-US" sz="2400" dirty="0" err="1" smtClean="0">
                <a:latin typeface="Berlin Sans FB" pitchFamily="34" charset="0"/>
              </a:rPr>
              <a:t>antara</a:t>
            </a:r>
            <a:r>
              <a:rPr lang="en-US" sz="2400" dirty="0" smtClean="0">
                <a:latin typeface="Berlin Sans FB" pitchFamily="34" charset="0"/>
              </a:rPr>
              <a:t> </a:t>
            </a:r>
            <a:r>
              <a:rPr lang="en-US" sz="2400" dirty="0" err="1" smtClean="0">
                <a:latin typeface="Berlin Sans FB" pitchFamily="34" charset="0"/>
              </a:rPr>
              <a:t>berbagai</a:t>
            </a:r>
            <a:r>
              <a:rPr lang="en-US" sz="2400" dirty="0" smtClean="0">
                <a:latin typeface="Berlin Sans FB" pitchFamily="34" charset="0"/>
              </a:rPr>
              <a:t> Output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memiliki</a:t>
            </a:r>
            <a:r>
              <a:rPr lang="en-US" sz="2400" dirty="0" smtClean="0">
                <a:latin typeface="Berlin Sans FB" pitchFamily="34" charset="0"/>
              </a:rPr>
              <a:t> </a:t>
            </a:r>
            <a:r>
              <a:rPr lang="en-US" sz="2400" dirty="0" smtClean="0">
                <a:solidFill>
                  <a:srgbClr val="FF0000"/>
                </a:solidFill>
                <a:latin typeface="Berlin Sans FB" pitchFamily="34" charset="0"/>
              </a:rPr>
              <a:t>valence</a:t>
            </a:r>
            <a:r>
              <a:rPr lang="en-US" sz="2400" dirty="0" smtClean="0">
                <a:latin typeface="Berlin Sans FB" pitchFamily="34" charset="0"/>
              </a:rPr>
              <a:t> </a:t>
            </a:r>
            <a:r>
              <a:rPr lang="en-US" sz="2400" dirty="0" smtClean="0">
                <a:solidFill>
                  <a:srgbClr val="FF0000"/>
                </a:solidFill>
                <a:latin typeface="Berlin Sans FB" pitchFamily="34" charset="0"/>
              </a:rPr>
              <a:t>(V)</a:t>
            </a:r>
            <a:r>
              <a:rPr lang="en-US" sz="2400" dirty="0" smtClean="0">
                <a:latin typeface="Berlin Sans FB" pitchFamily="34" charset="0"/>
              </a:rPr>
              <a:t> </a:t>
            </a:r>
            <a:r>
              <a:rPr lang="en-US" sz="2400" dirty="0" err="1" smtClean="0">
                <a:latin typeface="Berlin Sans FB" pitchFamily="34" charset="0"/>
              </a:rPr>
              <a:t>sesuai</a:t>
            </a:r>
            <a:r>
              <a:rPr lang="en-US" sz="2400" dirty="0" smtClean="0">
                <a:latin typeface="Berlin Sans FB" pitchFamily="34" charset="0"/>
              </a:rPr>
              <a:t> dg </a:t>
            </a:r>
            <a:r>
              <a:rPr lang="en-US" sz="2400" dirty="0" err="1" smtClean="0">
                <a:latin typeface="Berlin Sans FB" pitchFamily="34" charset="0"/>
              </a:rPr>
              <a:t>ketertarikannya</a:t>
            </a:r>
            <a:endParaRPr lang="en-US" sz="2400" dirty="0" smtClean="0">
              <a:latin typeface="Berlin Sans FB" pitchFamily="34" charset="0"/>
            </a:endParaRPr>
          </a:p>
          <a:p>
            <a:pPr marL="457200" indent="-457200">
              <a:buFont typeface="+mj-lt"/>
              <a:buAutoNum type="arabicPeriod"/>
            </a:pPr>
            <a:r>
              <a:rPr lang="en-US" sz="2400" dirty="0" err="1" smtClean="0">
                <a:latin typeface="Berlin Sans FB" pitchFamily="34" charset="0"/>
              </a:rPr>
              <a:t>Orang</a:t>
            </a:r>
            <a:r>
              <a:rPr lang="en-US" sz="2400" dirty="0" smtClean="0">
                <a:latin typeface="Berlin Sans FB" pitchFamily="34" charset="0"/>
              </a:rPr>
              <a:t> </a:t>
            </a:r>
            <a:r>
              <a:rPr lang="en-US" sz="2400" dirty="0" err="1" smtClean="0">
                <a:latin typeface="Berlin Sans FB" pitchFamily="34" charset="0"/>
              </a:rPr>
              <a:t>mempunyai</a:t>
            </a:r>
            <a:r>
              <a:rPr lang="en-US" sz="2400" dirty="0" smtClean="0">
                <a:latin typeface="Berlin Sans FB" pitchFamily="34" charset="0"/>
              </a:rPr>
              <a:t> </a:t>
            </a:r>
            <a:r>
              <a:rPr lang="en-US" sz="2400" dirty="0" err="1" smtClean="0">
                <a:latin typeface="Berlin Sans FB" pitchFamily="34" charset="0"/>
              </a:rPr>
              <a:t>harapan</a:t>
            </a:r>
            <a:r>
              <a:rPr lang="en-US" sz="2400" dirty="0" smtClean="0">
                <a:latin typeface="Berlin Sans FB" pitchFamily="34" charset="0"/>
              </a:rPr>
              <a:t> </a:t>
            </a:r>
            <a:r>
              <a:rPr lang="en-US" sz="2400" dirty="0" err="1" smtClean="0">
                <a:latin typeface="Berlin Sans FB" pitchFamily="34" charset="0"/>
              </a:rPr>
              <a:t>ttg</a:t>
            </a:r>
            <a:r>
              <a:rPr lang="en-US" sz="2400" dirty="0" smtClean="0">
                <a:latin typeface="Berlin Sans FB" pitchFamily="34" charset="0"/>
              </a:rPr>
              <a:t> </a:t>
            </a:r>
            <a:r>
              <a:rPr lang="en-US" sz="2400" dirty="0" err="1" smtClean="0">
                <a:latin typeface="Berlin Sans FB" pitchFamily="34" charset="0"/>
              </a:rPr>
              <a:t>kemungkinan</a:t>
            </a:r>
            <a:r>
              <a:rPr lang="en-US" sz="2400" dirty="0" smtClean="0">
                <a:latin typeface="Berlin Sans FB" pitchFamily="34" charset="0"/>
              </a:rPr>
              <a:t> </a:t>
            </a:r>
            <a:r>
              <a:rPr lang="en-US" sz="2400" dirty="0" err="1" smtClean="0">
                <a:latin typeface="Berlin Sans FB" pitchFamily="34" charset="0"/>
              </a:rPr>
              <a:t>bhw</a:t>
            </a:r>
            <a:r>
              <a:rPr lang="en-US" sz="2400" dirty="0" smtClean="0">
                <a:latin typeface="Berlin Sans FB" pitchFamily="34" charset="0"/>
              </a:rPr>
              <a:t> </a:t>
            </a:r>
            <a:r>
              <a:rPr lang="en-US" sz="2400" dirty="0" err="1" smtClean="0">
                <a:latin typeface="Berlin Sans FB" pitchFamily="34" charset="0"/>
              </a:rPr>
              <a:t>usaha</a:t>
            </a:r>
            <a:r>
              <a:rPr lang="en-US" sz="2400" dirty="0" smtClean="0">
                <a:latin typeface="Berlin Sans FB" pitchFamily="34" charset="0"/>
              </a:rPr>
              <a:t>/</a:t>
            </a:r>
            <a:r>
              <a:rPr lang="en-US" sz="2400" dirty="0" smtClean="0">
                <a:solidFill>
                  <a:srgbClr val="FF0000"/>
                </a:solidFill>
                <a:latin typeface="Berlin Sans FB" pitchFamily="34" charset="0"/>
              </a:rPr>
              <a:t>Effort (E) </a:t>
            </a:r>
            <a:r>
              <a:rPr lang="en-US" sz="2400" dirty="0" err="1" smtClean="0">
                <a:latin typeface="Berlin Sans FB" pitchFamily="34" charset="0"/>
              </a:rPr>
              <a:t>mereka</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mengarah</a:t>
            </a:r>
            <a:r>
              <a:rPr lang="en-US" sz="2400" dirty="0" smtClean="0">
                <a:latin typeface="Berlin Sans FB" pitchFamily="34" charset="0"/>
              </a:rPr>
              <a:t> </a:t>
            </a:r>
            <a:r>
              <a:rPr lang="en-US" sz="2400" dirty="0" err="1" smtClean="0">
                <a:latin typeface="Berlin Sans FB" pitchFamily="34" charset="0"/>
              </a:rPr>
              <a:t>pada</a:t>
            </a:r>
            <a:r>
              <a:rPr lang="en-US" sz="2400" dirty="0" smtClean="0">
                <a:latin typeface="Berlin Sans FB" pitchFamily="34" charset="0"/>
              </a:rPr>
              <a:t> </a:t>
            </a:r>
            <a:r>
              <a:rPr lang="en-US" sz="2400" dirty="0" err="1" smtClean="0">
                <a:solidFill>
                  <a:srgbClr val="FF0000"/>
                </a:solidFill>
                <a:latin typeface="Berlin Sans FB" pitchFamily="34" charset="0"/>
              </a:rPr>
              <a:t>Perfor-mance</a:t>
            </a:r>
            <a:r>
              <a:rPr lang="en-US" sz="2400" dirty="0" smtClean="0">
                <a:solidFill>
                  <a:srgbClr val="FF0000"/>
                </a:solidFill>
                <a:latin typeface="Berlin Sans FB" pitchFamily="34" charset="0"/>
              </a:rPr>
              <a:t> (P). </a:t>
            </a:r>
            <a:r>
              <a:rPr lang="en-US" sz="2400" dirty="0" err="1" smtClean="0">
                <a:latin typeface="Berlin Sans FB" pitchFamily="34" charset="0"/>
              </a:rPr>
              <a:t>Jadi</a:t>
            </a:r>
            <a:r>
              <a:rPr lang="en-US" sz="2400" dirty="0" smtClean="0">
                <a:latin typeface="Berlin Sans FB" pitchFamily="34" charset="0"/>
              </a:rPr>
              <a:t> E---P</a:t>
            </a:r>
          </a:p>
          <a:p>
            <a:pPr marL="457200" indent="-457200">
              <a:buFont typeface="+mj-lt"/>
              <a:buAutoNum type="arabicPeriod"/>
            </a:pPr>
            <a:r>
              <a:rPr lang="en-US" sz="2400" dirty="0" err="1" smtClean="0">
                <a:latin typeface="Berlin Sans FB" pitchFamily="34" charset="0"/>
              </a:rPr>
              <a:t>Orang</a:t>
            </a:r>
            <a:r>
              <a:rPr lang="en-US" sz="2400" dirty="0" smtClean="0">
                <a:latin typeface="Berlin Sans FB" pitchFamily="34" charset="0"/>
              </a:rPr>
              <a:t> </a:t>
            </a:r>
            <a:r>
              <a:rPr lang="en-US" sz="2400" dirty="0" err="1" smtClean="0">
                <a:latin typeface="Berlin Sans FB" pitchFamily="34" charset="0"/>
              </a:rPr>
              <a:t>mempunyai</a:t>
            </a:r>
            <a:r>
              <a:rPr lang="en-US" sz="2400" dirty="0" smtClean="0">
                <a:latin typeface="Berlin Sans FB" pitchFamily="34" charset="0"/>
              </a:rPr>
              <a:t> </a:t>
            </a:r>
            <a:r>
              <a:rPr lang="en-US" sz="2400" dirty="0" err="1" smtClean="0">
                <a:latin typeface="Berlin Sans FB" pitchFamily="34" charset="0"/>
              </a:rPr>
              <a:t>harapan</a:t>
            </a:r>
            <a:r>
              <a:rPr lang="en-US" sz="2400" dirty="0" smtClean="0">
                <a:latin typeface="Berlin Sans FB" pitchFamily="34" charset="0"/>
              </a:rPr>
              <a:t> </a:t>
            </a:r>
            <a:r>
              <a:rPr lang="en-US" sz="2400" dirty="0" err="1" smtClean="0">
                <a:latin typeface="Berlin Sans FB" pitchFamily="34" charset="0"/>
              </a:rPr>
              <a:t>ttg</a:t>
            </a:r>
            <a:r>
              <a:rPr lang="en-US" sz="2400" dirty="0" smtClean="0">
                <a:latin typeface="Berlin Sans FB" pitchFamily="34" charset="0"/>
              </a:rPr>
              <a:t> </a:t>
            </a:r>
            <a:r>
              <a:rPr lang="en-US" sz="2400" dirty="0" err="1" smtClean="0">
                <a:latin typeface="Berlin Sans FB" pitchFamily="34" charset="0"/>
              </a:rPr>
              <a:t>kemungkinan</a:t>
            </a:r>
            <a:r>
              <a:rPr lang="en-US" sz="2400" dirty="0" smtClean="0">
                <a:latin typeface="Berlin Sans FB" pitchFamily="34" charset="0"/>
              </a:rPr>
              <a:t> </a:t>
            </a:r>
            <a:r>
              <a:rPr lang="en-US" sz="2400" dirty="0" err="1" smtClean="0">
                <a:latin typeface="Berlin Sans FB" pitchFamily="34" charset="0"/>
              </a:rPr>
              <a:t>bhw</a:t>
            </a:r>
            <a:r>
              <a:rPr lang="en-US" sz="2400" dirty="0" smtClean="0">
                <a:latin typeface="Berlin Sans FB" pitchFamily="34" charset="0"/>
              </a:rPr>
              <a:t> reward </a:t>
            </a:r>
            <a:r>
              <a:rPr lang="en-US" sz="2400" dirty="0" err="1" smtClean="0">
                <a:latin typeface="Berlin Sans FB" pitchFamily="34" charset="0"/>
              </a:rPr>
              <a:t>atau</a:t>
            </a:r>
            <a:r>
              <a:rPr lang="en-US" sz="2400" dirty="0" smtClean="0">
                <a:latin typeface="Berlin Sans FB" pitchFamily="34" charset="0"/>
              </a:rPr>
              <a:t> </a:t>
            </a:r>
            <a:r>
              <a:rPr lang="en-US" sz="2400" dirty="0" smtClean="0">
                <a:solidFill>
                  <a:srgbClr val="FF0000"/>
                </a:solidFill>
                <a:latin typeface="Berlin Sans FB" pitchFamily="34" charset="0"/>
              </a:rPr>
              <a:t>outcomes (O)</a:t>
            </a:r>
            <a:r>
              <a:rPr lang="en-US" sz="2400" dirty="0" smtClean="0">
                <a:latin typeface="Berlin Sans FB" pitchFamily="34" charset="0"/>
              </a:rPr>
              <a:t> </a:t>
            </a:r>
            <a:r>
              <a:rPr lang="en-US" sz="2400" dirty="0" err="1" smtClean="0">
                <a:latin typeface="Berlin Sans FB" pitchFamily="34" charset="0"/>
              </a:rPr>
              <a:t>tertentu</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diperoleh</a:t>
            </a:r>
            <a:r>
              <a:rPr lang="en-US" sz="2400" dirty="0" smtClean="0">
                <a:latin typeface="Berlin Sans FB" pitchFamily="34" charset="0"/>
              </a:rPr>
              <a:t> </a:t>
            </a:r>
            <a:r>
              <a:rPr lang="en-US" sz="2400" dirty="0" err="1" smtClean="0">
                <a:latin typeface="Berlin Sans FB" pitchFamily="34" charset="0"/>
              </a:rPr>
              <a:t>setelah</a:t>
            </a:r>
            <a:r>
              <a:rPr lang="en-US" sz="2400" dirty="0" smtClean="0">
                <a:latin typeface="Berlin Sans FB" pitchFamily="34" charset="0"/>
              </a:rPr>
              <a:t> </a:t>
            </a:r>
            <a:r>
              <a:rPr lang="en-US" sz="2400" dirty="0" err="1" smtClean="0">
                <a:latin typeface="Berlin Sans FB" pitchFamily="34" charset="0"/>
              </a:rPr>
              <a:t>menunjukkan</a:t>
            </a:r>
            <a:r>
              <a:rPr lang="en-US" sz="2400" dirty="0" smtClean="0">
                <a:latin typeface="Berlin Sans FB" pitchFamily="34" charset="0"/>
              </a:rPr>
              <a:t> Performance . </a:t>
            </a:r>
            <a:r>
              <a:rPr lang="en-US" sz="2400" dirty="0" err="1" smtClean="0">
                <a:latin typeface="Berlin Sans FB" pitchFamily="34" charset="0"/>
              </a:rPr>
              <a:t>Jadi</a:t>
            </a:r>
            <a:r>
              <a:rPr lang="en-US" sz="2400" dirty="0" smtClean="0">
                <a:latin typeface="Berlin Sans FB" pitchFamily="34" charset="0"/>
              </a:rPr>
              <a:t> P---O</a:t>
            </a:r>
          </a:p>
          <a:p>
            <a:pPr marL="457200" indent="-457200">
              <a:buFont typeface="+mj-lt"/>
              <a:buAutoNum type="arabicPeriod"/>
            </a:pPr>
            <a:r>
              <a:rPr lang="en-US" sz="2400" dirty="0" err="1" smtClean="0">
                <a:latin typeface="Berlin Sans FB" pitchFamily="34" charset="0"/>
              </a:rPr>
              <a:t>Tindakan</a:t>
            </a:r>
            <a:r>
              <a:rPr lang="en-US" sz="2400" dirty="0" smtClean="0">
                <a:latin typeface="Berlin Sans FB" pitchFamily="34" charset="0"/>
              </a:rPr>
              <a:t> &amp; </a:t>
            </a:r>
            <a:r>
              <a:rPr lang="en-US" sz="2400" dirty="0" err="1" smtClean="0">
                <a:latin typeface="Berlin Sans FB" pitchFamily="34" charset="0"/>
              </a:rPr>
              <a:t>Upaya</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dipilih</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dilakukan</a:t>
            </a:r>
            <a:r>
              <a:rPr lang="en-US" sz="2400" dirty="0" smtClean="0">
                <a:latin typeface="Berlin Sans FB" pitchFamily="34" charset="0"/>
              </a:rPr>
              <a:t> </a:t>
            </a:r>
            <a:r>
              <a:rPr lang="en-US" sz="2400" dirty="0" err="1" smtClean="0">
                <a:latin typeface="Berlin Sans FB" pitchFamily="34" charset="0"/>
              </a:rPr>
              <a:t>ditentukan</a:t>
            </a:r>
            <a:r>
              <a:rPr lang="en-US" sz="2400" dirty="0" smtClean="0">
                <a:latin typeface="Berlin Sans FB" pitchFamily="34" charset="0"/>
              </a:rPr>
              <a:t> </a:t>
            </a:r>
            <a:r>
              <a:rPr lang="en-US" sz="2400" dirty="0" err="1" smtClean="0">
                <a:latin typeface="Berlin Sans FB" pitchFamily="34" charset="0"/>
              </a:rPr>
              <a:t>oleh</a:t>
            </a:r>
            <a:r>
              <a:rPr lang="en-US" sz="2400" dirty="0" smtClean="0">
                <a:latin typeface="Berlin Sans FB" pitchFamily="34" charset="0"/>
              </a:rPr>
              <a:t> </a:t>
            </a:r>
            <a:r>
              <a:rPr lang="en-US" sz="2400" dirty="0" err="1" smtClean="0">
                <a:latin typeface="Berlin Sans FB" pitchFamily="34" charset="0"/>
              </a:rPr>
              <a:t>harapan-harapan</a:t>
            </a:r>
            <a:r>
              <a:rPr lang="en-US" sz="2400" dirty="0" smtClean="0">
                <a:latin typeface="Berlin Sans FB" pitchFamily="34" charset="0"/>
              </a:rPr>
              <a:t> </a:t>
            </a:r>
            <a:r>
              <a:rPr lang="en-US" sz="2400" dirty="0" smtClean="0">
                <a:solidFill>
                  <a:srgbClr val="FF0000"/>
                </a:solidFill>
                <a:latin typeface="Berlin Sans FB" pitchFamily="34" charset="0"/>
              </a:rPr>
              <a:t>(E---P </a:t>
            </a:r>
            <a:r>
              <a:rPr lang="en-US" sz="2400" dirty="0" err="1" smtClean="0">
                <a:solidFill>
                  <a:srgbClr val="FF0000"/>
                </a:solidFill>
                <a:latin typeface="Berlin Sans FB" pitchFamily="34" charset="0"/>
              </a:rPr>
              <a:t>dan</a:t>
            </a:r>
            <a:r>
              <a:rPr lang="en-US" sz="2400" dirty="0" smtClean="0">
                <a:solidFill>
                  <a:srgbClr val="FF0000"/>
                </a:solidFill>
                <a:latin typeface="Berlin Sans FB" pitchFamily="34" charset="0"/>
              </a:rPr>
              <a:t> P---O)</a:t>
            </a:r>
          </a:p>
          <a:p>
            <a:pPr marL="457200" indent="-457200">
              <a:buNone/>
            </a:pPr>
            <a:endParaRPr lang="en-US" sz="2400" dirty="0" smtClean="0">
              <a:latin typeface="Berlin Sans FB" pitchFamily="34" charset="0"/>
            </a:endParaRPr>
          </a:p>
          <a:p>
            <a:pPr>
              <a:buNone/>
            </a:pPr>
            <a:r>
              <a:rPr lang="id-ID" sz="2400" dirty="0" smtClean="0">
                <a:latin typeface="Berlin Sans FB" pitchFamily="34" charset="0"/>
              </a:rPr>
              <a:t>		</a:t>
            </a:r>
            <a:r>
              <a:rPr lang="en-US" sz="2400" dirty="0" err="1" smtClean="0">
                <a:solidFill>
                  <a:srgbClr val="FF0000"/>
                </a:solidFill>
                <a:latin typeface="Berlin Sans FB" pitchFamily="34" charset="0"/>
              </a:rPr>
              <a:t>Besar</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Kecilnya</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Motivasi</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dapat</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dihitung</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sbb</a:t>
            </a:r>
            <a:r>
              <a:rPr lang="en-US" sz="2400" dirty="0" smtClean="0">
                <a:solidFill>
                  <a:srgbClr val="FF0000"/>
                </a:solidFill>
                <a:latin typeface="Berlin Sans FB" pitchFamily="34" charset="0"/>
              </a:rPr>
              <a:t>:</a:t>
            </a:r>
          </a:p>
          <a:p>
            <a:pPr>
              <a:buNone/>
            </a:pPr>
            <a:r>
              <a:rPr lang="en-US" sz="2400" dirty="0" smtClean="0">
                <a:latin typeface="Berlin Sans FB" pitchFamily="34" charset="0"/>
              </a:rPr>
              <a:t>		Index </a:t>
            </a:r>
            <a:r>
              <a:rPr lang="en-US" sz="2400" dirty="0" err="1" smtClean="0">
                <a:latin typeface="Berlin Sans FB" pitchFamily="34" charset="0"/>
              </a:rPr>
              <a:t>motivasi</a:t>
            </a:r>
            <a:r>
              <a:rPr lang="en-US" sz="2400" dirty="0" smtClean="0">
                <a:latin typeface="Berlin Sans FB" pitchFamily="34" charset="0"/>
              </a:rPr>
              <a:t> = </a:t>
            </a:r>
            <a:r>
              <a:rPr lang="en-US" sz="2400" dirty="0" err="1" smtClean="0">
                <a:latin typeface="Berlin Sans FB" pitchFamily="34" charset="0"/>
              </a:rPr>
              <a:t>Juml</a:t>
            </a:r>
            <a:r>
              <a:rPr lang="en-US" sz="2400" dirty="0" smtClean="0">
                <a:latin typeface="Berlin Sans FB" pitchFamily="34" charset="0"/>
              </a:rPr>
              <a:t> (E---P) X </a:t>
            </a:r>
            <a:r>
              <a:rPr lang="en-US" sz="2400" dirty="0" err="1" smtClean="0">
                <a:latin typeface="Berlin Sans FB" pitchFamily="34" charset="0"/>
              </a:rPr>
              <a:t>Juml</a:t>
            </a:r>
            <a:r>
              <a:rPr lang="en-US" sz="2400" dirty="0" smtClean="0">
                <a:latin typeface="Berlin Sans FB" pitchFamily="34" charset="0"/>
              </a:rPr>
              <a:t>  (P---O)(V)</a:t>
            </a:r>
            <a:endParaRPr lang="en-US" sz="2400" dirty="0">
              <a:latin typeface="Berlin Sans FB"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381000"/>
          </a:xfrm>
          <a:ln>
            <a:noFill/>
          </a:ln>
        </p:spPr>
        <p:txBody>
          <a:bodyPr>
            <a:normAutofit fontScale="90000"/>
          </a:bodyPr>
          <a:lstStyle/>
          <a:p>
            <a:r>
              <a:rPr lang="en-US" sz="2800" dirty="0" err="1" smtClean="0">
                <a:solidFill>
                  <a:srgbClr val="FF0000"/>
                </a:solidFill>
                <a:latin typeface="Berlin Sans FB" pitchFamily="34" charset="0"/>
              </a:rPr>
              <a:t>Lanjutan</a:t>
            </a:r>
            <a:r>
              <a:rPr lang="en-US" sz="2800" dirty="0" smtClean="0">
                <a:solidFill>
                  <a:srgbClr val="FF0000"/>
                </a:solidFill>
                <a:latin typeface="Berlin Sans FB" pitchFamily="34" charset="0"/>
              </a:rPr>
              <a:t>….</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4800600"/>
          </a:xfrm>
        </p:spPr>
        <p:txBody>
          <a:bodyPr>
            <a:normAutofit/>
          </a:bodyPr>
          <a:lstStyle/>
          <a:p>
            <a:pPr>
              <a:buFont typeface="Wingdings" pitchFamily="2" charset="2"/>
              <a:buChar char="q"/>
            </a:pPr>
            <a:r>
              <a:rPr lang="en-US" sz="2400" dirty="0" smtClean="0">
                <a:latin typeface="Berlin Sans FB" pitchFamily="34" charset="0"/>
              </a:rPr>
              <a:t>E---P (</a:t>
            </a:r>
            <a:r>
              <a:rPr lang="en-US" sz="2400" dirty="0" err="1" smtClean="0">
                <a:latin typeface="Berlin Sans FB" pitchFamily="34" charset="0"/>
              </a:rPr>
              <a:t>kemungkinan</a:t>
            </a:r>
            <a:r>
              <a:rPr lang="en-US" sz="2400" dirty="0" smtClean="0">
                <a:latin typeface="Berlin Sans FB" pitchFamily="34" charset="0"/>
              </a:rPr>
              <a:t> </a:t>
            </a:r>
            <a:r>
              <a:rPr lang="en-US" sz="2400" dirty="0" err="1" smtClean="0">
                <a:latin typeface="Berlin Sans FB" pitchFamily="34" charset="0"/>
              </a:rPr>
              <a:t>besarnya</a:t>
            </a:r>
            <a:r>
              <a:rPr lang="en-US" sz="2400" dirty="0" smtClean="0">
                <a:latin typeface="Berlin Sans FB" pitchFamily="34" charset="0"/>
              </a:rPr>
              <a:t> Usaha </a:t>
            </a:r>
            <a:r>
              <a:rPr lang="en-US" sz="2400" dirty="0" err="1" smtClean="0">
                <a:latin typeface="Berlin Sans FB" pitchFamily="34" charset="0"/>
              </a:rPr>
              <a:t>menyebabkan</a:t>
            </a:r>
            <a:r>
              <a:rPr lang="en-US" sz="2400" dirty="0" smtClean="0">
                <a:latin typeface="Berlin Sans FB" pitchFamily="34" charset="0"/>
              </a:rPr>
              <a:t> Performance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diinginkan</a:t>
            </a:r>
            <a:r>
              <a:rPr lang="en-US" sz="2400" dirty="0" smtClean="0">
                <a:latin typeface="Berlin Sans FB" pitchFamily="34" charset="0"/>
              </a:rPr>
              <a:t> ) </a:t>
            </a:r>
            <a:r>
              <a:rPr lang="en-US" sz="2400" dirty="0" err="1" smtClean="0">
                <a:latin typeface="Berlin Sans FB" pitchFamily="34" charset="0"/>
              </a:rPr>
              <a:t>yaitu</a:t>
            </a:r>
            <a:r>
              <a:rPr lang="en-US" sz="2400" dirty="0" smtClean="0">
                <a:latin typeface="Berlin Sans FB" pitchFamily="34" charset="0"/>
              </a:rPr>
              <a:t> : </a:t>
            </a:r>
            <a:r>
              <a:rPr lang="en-US" sz="2400" dirty="0" err="1" smtClean="0">
                <a:latin typeface="Berlin Sans FB" pitchFamily="34" charset="0"/>
              </a:rPr>
              <a:t>Harga</a:t>
            </a:r>
            <a:r>
              <a:rPr lang="en-US" sz="2400" dirty="0" smtClean="0">
                <a:latin typeface="Berlin Sans FB" pitchFamily="34" charset="0"/>
              </a:rPr>
              <a:t> </a:t>
            </a:r>
            <a:r>
              <a:rPr lang="en-US" sz="2400" dirty="0" err="1" smtClean="0">
                <a:latin typeface="Berlin Sans FB" pitchFamily="34" charset="0"/>
              </a:rPr>
              <a:t>Diri</a:t>
            </a:r>
            <a:r>
              <a:rPr lang="en-US" sz="2400" dirty="0" smtClean="0">
                <a:latin typeface="Berlin Sans FB" pitchFamily="34" charset="0"/>
              </a:rPr>
              <a:t>/ </a:t>
            </a:r>
            <a:r>
              <a:rPr lang="en-US" sz="2400" dirty="0" err="1" smtClean="0">
                <a:latin typeface="Berlin Sans FB" pitchFamily="34" charset="0"/>
              </a:rPr>
              <a:t>Keper</a:t>
            </a:r>
            <a:r>
              <a:rPr lang="en-US" sz="2400" dirty="0" smtClean="0">
                <a:latin typeface="Berlin Sans FB" pitchFamily="34" charset="0"/>
              </a:rPr>
              <a:t>- </a:t>
            </a:r>
            <a:r>
              <a:rPr lang="en-US" sz="2400" dirty="0" err="1" smtClean="0">
                <a:latin typeface="Berlin Sans FB" pitchFamily="34" charset="0"/>
              </a:rPr>
              <a:t>cayaan</a:t>
            </a:r>
            <a:r>
              <a:rPr lang="en-US" sz="2400" dirty="0" smtClean="0">
                <a:latin typeface="Berlin Sans FB" pitchFamily="34" charset="0"/>
              </a:rPr>
              <a:t> </a:t>
            </a:r>
            <a:r>
              <a:rPr lang="en-US" sz="2400" dirty="0" err="1" smtClean="0">
                <a:latin typeface="Berlin Sans FB" pitchFamily="34" charset="0"/>
              </a:rPr>
              <a:t>Diri</a:t>
            </a:r>
            <a:r>
              <a:rPr lang="en-US" sz="2400" dirty="0" smtClean="0">
                <a:latin typeface="Berlin Sans FB" pitchFamily="34" charset="0"/>
              </a:rPr>
              <a:t>, </a:t>
            </a:r>
            <a:r>
              <a:rPr lang="en-US" sz="2400" dirty="0" err="1" smtClean="0">
                <a:latin typeface="Berlin Sans FB" pitchFamily="34" charset="0"/>
              </a:rPr>
              <a:t>Pengalaman</a:t>
            </a:r>
            <a:r>
              <a:rPr lang="en-US" sz="2400" dirty="0" smtClean="0">
                <a:latin typeface="Berlin Sans FB" pitchFamily="34" charset="0"/>
              </a:rPr>
              <a:t> </a:t>
            </a:r>
            <a:r>
              <a:rPr lang="en-US" sz="2400" dirty="0" err="1" smtClean="0">
                <a:latin typeface="Berlin Sans FB" pitchFamily="34" charset="0"/>
              </a:rPr>
              <a:t>masa</a:t>
            </a:r>
            <a:r>
              <a:rPr lang="en-US" sz="2400" dirty="0" smtClean="0">
                <a:latin typeface="Berlin Sans FB" pitchFamily="34" charset="0"/>
              </a:rPr>
              <a:t> </a:t>
            </a:r>
            <a:r>
              <a:rPr lang="en-US" sz="2400" dirty="0" err="1" smtClean="0">
                <a:latin typeface="Berlin Sans FB" pitchFamily="34" charset="0"/>
              </a:rPr>
              <a:t>lalu</a:t>
            </a:r>
            <a:r>
              <a:rPr lang="en-US" sz="2400" dirty="0" smtClean="0">
                <a:latin typeface="Berlin Sans FB" pitchFamily="34" charset="0"/>
              </a:rPr>
              <a:t>, </a:t>
            </a:r>
            <a:r>
              <a:rPr lang="en-US" sz="2400" dirty="0" err="1" smtClean="0">
                <a:latin typeface="Berlin Sans FB" pitchFamily="34" charset="0"/>
              </a:rPr>
              <a:t>Persepsi</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org lain, </a:t>
            </a:r>
            <a:r>
              <a:rPr lang="en-US" sz="2400" dirty="0" err="1" smtClean="0">
                <a:latin typeface="Berlin Sans FB" pitchFamily="34" charset="0"/>
              </a:rPr>
              <a:t>Misal</a:t>
            </a:r>
            <a:r>
              <a:rPr lang="en-US" sz="2400" dirty="0" smtClean="0">
                <a:latin typeface="Berlin Sans FB" pitchFamily="34" charset="0"/>
              </a:rPr>
              <a:t> :</a:t>
            </a:r>
          </a:p>
          <a:p>
            <a:pPr lvl="1">
              <a:buNone/>
            </a:pPr>
            <a:r>
              <a:rPr lang="en-US" sz="2200" dirty="0" smtClean="0">
                <a:latin typeface="Berlin Sans FB" pitchFamily="34" charset="0"/>
              </a:rPr>
              <a:t>	P = </a:t>
            </a:r>
            <a:r>
              <a:rPr lang="en-US" sz="2200" dirty="0" err="1" smtClean="0">
                <a:latin typeface="Berlin Sans FB" pitchFamily="34" charset="0"/>
              </a:rPr>
              <a:t>ingin</a:t>
            </a:r>
            <a:r>
              <a:rPr lang="en-US" sz="2200" dirty="0" smtClean="0">
                <a:latin typeface="Berlin Sans FB" pitchFamily="34" charset="0"/>
              </a:rPr>
              <a:t> </a:t>
            </a:r>
            <a:r>
              <a:rPr lang="en-US" sz="2200" dirty="0" err="1" smtClean="0">
                <a:latin typeface="Berlin Sans FB" pitchFamily="34" charset="0"/>
              </a:rPr>
              <a:t>nilai</a:t>
            </a:r>
            <a:r>
              <a:rPr lang="en-US" sz="2200" dirty="0" smtClean="0">
                <a:latin typeface="Berlin Sans FB" pitchFamily="34" charset="0"/>
              </a:rPr>
              <a:t> A </a:t>
            </a:r>
            <a:r>
              <a:rPr lang="en-US" sz="2200" dirty="0" err="1" smtClean="0">
                <a:latin typeface="Berlin Sans FB" pitchFamily="34" charset="0"/>
              </a:rPr>
              <a:t>di</a:t>
            </a:r>
            <a:r>
              <a:rPr lang="en-US" sz="2200" dirty="0" smtClean="0">
                <a:latin typeface="Berlin Sans FB" pitchFamily="34" charset="0"/>
              </a:rPr>
              <a:t> UTS PIO ; </a:t>
            </a:r>
            <a:r>
              <a:rPr lang="en-US" sz="2200" dirty="0" err="1" smtClean="0">
                <a:latin typeface="Berlin Sans FB" pitchFamily="34" charset="0"/>
              </a:rPr>
              <a:t>Kepercayaan</a:t>
            </a:r>
            <a:r>
              <a:rPr lang="en-US" sz="2200" dirty="0" smtClean="0">
                <a:latin typeface="Berlin Sans FB" pitchFamily="34" charset="0"/>
              </a:rPr>
              <a:t> </a:t>
            </a:r>
            <a:r>
              <a:rPr lang="en-US" sz="2200" dirty="0" err="1" smtClean="0">
                <a:latin typeface="Berlin Sans FB" pitchFamily="34" charset="0"/>
              </a:rPr>
              <a:t>Diri</a:t>
            </a:r>
            <a:r>
              <a:rPr lang="en-US" sz="2200" dirty="0" smtClean="0">
                <a:latin typeface="Berlin Sans FB" pitchFamily="34" charset="0"/>
              </a:rPr>
              <a:t> </a:t>
            </a:r>
            <a:r>
              <a:rPr lang="en-US" sz="2200" dirty="0" err="1" smtClean="0">
                <a:latin typeface="Berlin Sans FB" pitchFamily="34" charset="0"/>
              </a:rPr>
              <a:t>besar</a:t>
            </a:r>
            <a:r>
              <a:rPr lang="en-US" sz="2200" dirty="0" smtClean="0">
                <a:latin typeface="Berlin Sans FB" pitchFamily="34" charset="0"/>
              </a:rPr>
              <a:t> </a:t>
            </a:r>
            <a:r>
              <a:rPr lang="en-US" sz="2200" dirty="0" err="1" smtClean="0">
                <a:latin typeface="Berlin Sans FB" pitchFamily="34" charset="0"/>
              </a:rPr>
              <a:t>akan</a:t>
            </a:r>
            <a:r>
              <a:rPr lang="en-US" sz="2200" dirty="0" smtClean="0">
                <a:latin typeface="Berlin Sans FB" pitchFamily="34" charset="0"/>
              </a:rPr>
              <a:t> </a:t>
            </a:r>
            <a:r>
              <a:rPr lang="en-US" sz="2200" dirty="0" err="1" smtClean="0">
                <a:latin typeface="Berlin Sans FB" pitchFamily="34" charset="0"/>
              </a:rPr>
              <a:t>kemamp</a:t>
            </a:r>
            <a:r>
              <a:rPr lang="en-US" sz="2200" dirty="0" smtClean="0">
                <a:latin typeface="Berlin Sans FB" pitchFamily="34" charset="0"/>
              </a:rPr>
              <a:t> </a:t>
            </a:r>
            <a:r>
              <a:rPr lang="en-US" sz="2200" dirty="0" err="1" smtClean="0">
                <a:latin typeface="Berlin Sans FB" pitchFamily="34" charset="0"/>
              </a:rPr>
              <a:t>menguasai</a:t>
            </a:r>
            <a:r>
              <a:rPr lang="en-US" sz="2200" dirty="0" smtClean="0">
                <a:latin typeface="Berlin Sans FB" pitchFamily="34" charset="0"/>
              </a:rPr>
              <a:t> PIO ; </a:t>
            </a:r>
            <a:r>
              <a:rPr lang="en-US" sz="2200" dirty="0" err="1" smtClean="0">
                <a:latin typeface="Berlin Sans FB" pitchFamily="34" charset="0"/>
              </a:rPr>
              <a:t>Pengalaman</a:t>
            </a:r>
            <a:r>
              <a:rPr lang="en-US" sz="2200" dirty="0" smtClean="0">
                <a:latin typeface="Berlin Sans FB" pitchFamily="34" charset="0"/>
              </a:rPr>
              <a:t>, </a:t>
            </a:r>
            <a:r>
              <a:rPr lang="en-US" sz="2200" dirty="0" err="1" smtClean="0">
                <a:latin typeface="Berlin Sans FB" pitchFamily="34" charset="0"/>
              </a:rPr>
              <a:t>butuh</a:t>
            </a:r>
            <a:r>
              <a:rPr lang="en-US" sz="2200" dirty="0" smtClean="0">
                <a:latin typeface="Berlin Sans FB" pitchFamily="34" charset="0"/>
              </a:rPr>
              <a:t> </a:t>
            </a:r>
            <a:r>
              <a:rPr lang="en-US" sz="2200" dirty="0" err="1" smtClean="0">
                <a:latin typeface="Berlin Sans FB" pitchFamily="34" charset="0"/>
              </a:rPr>
              <a:t>waktu</a:t>
            </a:r>
            <a:r>
              <a:rPr lang="en-US" sz="2200" dirty="0" smtClean="0">
                <a:latin typeface="Berlin Sans FB" pitchFamily="34" charset="0"/>
              </a:rPr>
              <a:t> 20 jam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belajar</a:t>
            </a:r>
            <a:r>
              <a:rPr lang="en-US" sz="2200" dirty="0" smtClean="0">
                <a:latin typeface="Berlin Sans FB" pitchFamily="34" charset="0"/>
              </a:rPr>
              <a:t> </a:t>
            </a:r>
            <a:r>
              <a:rPr lang="en-US" sz="2200" dirty="0" err="1" smtClean="0">
                <a:latin typeface="Berlin Sans FB" pitchFamily="34" charset="0"/>
              </a:rPr>
              <a:t>materi</a:t>
            </a:r>
            <a:r>
              <a:rPr lang="en-US" sz="2200" dirty="0" smtClean="0">
                <a:latin typeface="Berlin Sans FB" pitchFamily="34" charset="0"/>
              </a:rPr>
              <a:t> </a:t>
            </a:r>
            <a:r>
              <a:rPr lang="en-US" sz="2200" dirty="0" err="1" smtClean="0">
                <a:latin typeface="Berlin Sans FB" pitchFamily="34" charset="0"/>
              </a:rPr>
              <a:t>tsb</a:t>
            </a:r>
            <a:r>
              <a:rPr lang="en-US" sz="2200" dirty="0" smtClean="0">
                <a:latin typeface="Berlin Sans FB" pitchFamily="34" charset="0"/>
              </a:rPr>
              <a:t> ; Lama </a:t>
            </a:r>
            <a:r>
              <a:rPr lang="en-US" sz="2200" dirty="0" err="1" smtClean="0">
                <a:latin typeface="Berlin Sans FB" pitchFamily="34" charset="0"/>
              </a:rPr>
              <a:t>ujian</a:t>
            </a:r>
            <a:r>
              <a:rPr lang="en-US" sz="2200" dirty="0" smtClean="0">
                <a:latin typeface="Berlin Sans FB" pitchFamily="34" charset="0"/>
              </a:rPr>
              <a:t> 2 jam ; </a:t>
            </a:r>
            <a:r>
              <a:rPr lang="en-US" sz="2200" dirty="0" err="1" smtClean="0">
                <a:latin typeface="Berlin Sans FB" pitchFamily="34" charset="0"/>
              </a:rPr>
              <a:t>Persepsi</a:t>
            </a:r>
            <a:r>
              <a:rPr lang="en-US" sz="2200" dirty="0" smtClean="0">
                <a:latin typeface="Berlin Sans FB" pitchFamily="34" charset="0"/>
              </a:rPr>
              <a:t> org lain </a:t>
            </a:r>
            <a:r>
              <a:rPr lang="en-US" sz="2200" dirty="0" err="1" smtClean="0">
                <a:latin typeface="Berlin Sans FB" pitchFamily="34" charset="0"/>
              </a:rPr>
              <a:t>bhw</a:t>
            </a:r>
            <a:r>
              <a:rPr lang="en-US" sz="2200" dirty="0" smtClean="0">
                <a:latin typeface="Berlin Sans FB" pitchFamily="34" charset="0"/>
              </a:rPr>
              <a:t> </a:t>
            </a:r>
            <a:r>
              <a:rPr lang="en-US" sz="2200" dirty="0" err="1" smtClean="0">
                <a:latin typeface="Berlin Sans FB" pitchFamily="34" charset="0"/>
              </a:rPr>
              <a:t>Anda</a:t>
            </a:r>
            <a:r>
              <a:rPr lang="en-US" sz="2200" dirty="0" smtClean="0">
                <a:latin typeface="Berlin Sans FB" pitchFamily="34" charset="0"/>
              </a:rPr>
              <a:t> </a:t>
            </a:r>
            <a:r>
              <a:rPr lang="en-US" sz="2200" dirty="0" err="1" smtClean="0">
                <a:latin typeface="Berlin Sans FB" pitchFamily="34" charset="0"/>
              </a:rPr>
              <a:t>mampu</a:t>
            </a:r>
            <a:r>
              <a:rPr lang="en-US" sz="2200" dirty="0" smtClean="0">
                <a:latin typeface="Berlin Sans FB" pitchFamily="34" charset="0"/>
              </a:rPr>
              <a:t> </a:t>
            </a:r>
            <a:r>
              <a:rPr lang="en-US" sz="2200" dirty="0" err="1" smtClean="0">
                <a:latin typeface="Berlin Sans FB" pitchFamily="34" charset="0"/>
              </a:rPr>
              <a:t>menguasai</a:t>
            </a:r>
            <a:r>
              <a:rPr lang="en-US" sz="2200" dirty="0" smtClean="0">
                <a:latin typeface="Berlin Sans FB" pitchFamily="34" charset="0"/>
              </a:rPr>
              <a:t> PIO. </a:t>
            </a:r>
          </a:p>
          <a:p>
            <a:pPr lvl="1">
              <a:buNone/>
            </a:pPr>
            <a:r>
              <a:rPr lang="en-US" sz="2200" dirty="0" smtClean="0">
                <a:latin typeface="Berlin Sans FB" pitchFamily="34" charset="0"/>
              </a:rPr>
              <a:t>	</a:t>
            </a:r>
            <a:r>
              <a:rPr lang="en-US" sz="2200" dirty="0" err="1" smtClean="0">
                <a:latin typeface="Berlin Sans FB" pitchFamily="34" charset="0"/>
              </a:rPr>
              <a:t>Anda</a:t>
            </a:r>
            <a:r>
              <a:rPr lang="en-US" sz="2200" dirty="0" smtClean="0">
                <a:latin typeface="Berlin Sans FB" pitchFamily="34" charset="0"/>
              </a:rPr>
              <a:t> </a:t>
            </a:r>
            <a:r>
              <a:rPr lang="en-US" sz="2200" dirty="0" err="1" smtClean="0">
                <a:latin typeface="Berlin Sans FB" pitchFamily="34" charset="0"/>
              </a:rPr>
              <a:t>punya</a:t>
            </a:r>
            <a:r>
              <a:rPr lang="en-US" sz="2200" dirty="0" smtClean="0">
                <a:latin typeface="Berlin Sans FB" pitchFamily="34" charset="0"/>
              </a:rPr>
              <a:t> </a:t>
            </a:r>
            <a:r>
              <a:rPr lang="en-US" sz="2200" dirty="0" err="1" smtClean="0">
                <a:latin typeface="Berlin Sans FB" pitchFamily="34" charset="0"/>
              </a:rPr>
              <a:t>pilihan</a:t>
            </a:r>
            <a:r>
              <a:rPr lang="en-US" sz="2200" dirty="0" smtClean="0">
                <a:latin typeface="Berlin Sans FB" pitchFamily="34" charset="0"/>
              </a:rPr>
              <a:t>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mencapai</a:t>
            </a:r>
            <a:r>
              <a:rPr lang="en-US" sz="2200" dirty="0" smtClean="0">
                <a:latin typeface="Berlin Sans FB" pitchFamily="34" charset="0"/>
              </a:rPr>
              <a:t> </a:t>
            </a:r>
            <a:r>
              <a:rPr lang="en-US" sz="2200" dirty="0" err="1" smtClean="0">
                <a:latin typeface="Berlin Sans FB" pitchFamily="34" charset="0"/>
              </a:rPr>
              <a:t>nilai</a:t>
            </a:r>
            <a:r>
              <a:rPr lang="en-US" sz="2200" dirty="0" smtClean="0">
                <a:latin typeface="Berlin Sans FB" pitchFamily="34" charset="0"/>
              </a:rPr>
              <a:t> A,B, </a:t>
            </a:r>
            <a:r>
              <a:rPr lang="en-US" sz="2200" dirty="0" err="1" smtClean="0">
                <a:latin typeface="Berlin Sans FB" pitchFamily="34" charset="0"/>
              </a:rPr>
              <a:t>atau</a:t>
            </a:r>
            <a:r>
              <a:rPr lang="en-US" sz="2200" dirty="0" smtClean="0">
                <a:latin typeface="Berlin Sans FB" pitchFamily="34" charset="0"/>
              </a:rPr>
              <a:t> C. </a:t>
            </a:r>
            <a:r>
              <a:rPr lang="en-US" sz="2200" dirty="0" err="1" smtClean="0">
                <a:latin typeface="Berlin Sans FB" pitchFamily="34" charset="0"/>
              </a:rPr>
              <a:t>Bila</a:t>
            </a:r>
            <a:r>
              <a:rPr lang="en-US" sz="2200" dirty="0" smtClean="0">
                <a:latin typeface="Berlin Sans FB" pitchFamily="34" charset="0"/>
              </a:rPr>
              <a:t> </a:t>
            </a:r>
            <a:r>
              <a:rPr lang="en-US" sz="2200" dirty="0" err="1" smtClean="0">
                <a:latin typeface="Berlin Sans FB" pitchFamily="34" charset="0"/>
              </a:rPr>
              <a:t>ingin</a:t>
            </a:r>
            <a:r>
              <a:rPr lang="en-US" sz="2200" dirty="0" smtClean="0">
                <a:latin typeface="Berlin Sans FB" pitchFamily="34" charset="0"/>
              </a:rPr>
              <a:t> </a:t>
            </a:r>
            <a:r>
              <a:rPr lang="en-US" sz="2200" dirty="0" err="1" smtClean="0">
                <a:latin typeface="Berlin Sans FB" pitchFamily="34" charset="0"/>
              </a:rPr>
              <a:t>nilai</a:t>
            </a:r>
            <a:r>
              <a:rPr lang="en-US" sz="2200" dirty="0" smtClean="0">
                <a:latin typeface="Berlin Sans FB" pitchFamily="34" charset="0"/>
              </a:rPr>
              <a:t> A, </a:t>
            </a:r>
            <a:r>
              <a:rPr lang="en-US" sz="2200" dirty="0" err="1" smtClean="0">
                <a:latin typeface="Berlin Sans FB" pitchFamily="34" charset="0"/>
              </a:rPr>
              <a:t>maka</a:t>
            </a:r>
            <a:r>
              <a:rPr lang="en-US" sz="2200" dirty="0" smtClean="0">
                <a:latin typeface="Berlin Sans FB" pitchFamily="34" charset="0"/>
              </a:rPr>
              <a:t> </a:t>
            </a:r>
            <a:r>
              <a:rPr lang="en-US" sz="2200" dirty="0" err="1" smtClean="0">
                <a:latin typeface="Berlin Sans FB" pitchFamily="34" charset="0"/>
              </a:rPr>
              <a:t>harus</a:t>
            </a:r>
            <a:r>
              <a:rPr lang="en-US" sz="2200" dirty="0" smtClean="0">
                <a:latin typeface="Berlin Sans FB" pitchFamily="34" charset="0"/>
              </a:rPr>
              <a:t> </a:t>
            </a:r>
            <a:r>
              <a:rPr lang="en-US" sz="2200" dirty="0" err="1" smtClean="0">
                <a:latin typeface="Berlin Sans FB" pitchFamily="34" charset="0"/>
              </a:rPr>
              <a:t>belajar</a:t>
            </a:r>
            <a:r>
              <a:rPr lang="en-US" sz="2200" dirty="0" smtClean="0">
                <a:latin typeface="Berlin Sans FB" pitchFamily="34" charset="0"/>
              </a:rPr>
              <a:t> PIO……Jam ???</a:t>
            </a:r>
            <a:endParaRPr lang="en-US" sz="2200" dirty="0">
              <a:latin typeface="Berlin Sans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533400"/>
          </a:xfrm>
          <a:ln>
            <a:noFill/>
          </a:ln>
        </p:spPr>
        <p:txBody>
          <a:bodyPr>
            <a:normAutofit fontScale="90000"/>
          </a:bodyPr>
          <a:lstStyle/>
          <a:p>
            <a:r>
              <a:rPr lang="en-US" sz="3200" dirty="0" err="1" smtClean="0">
                <a:solidFill>
                  <a:srgbClr val="FF0000"/>
                </a:solidFill>
                <a:latin typeface="Berlin Sans FB" pitchFamily="34" charset="0"/>
              </a:rPr>
              <a:t>Lanjutan</a:t>
            </a:r>
            <a:r>
              <a:rPr lang="en-US" sz="3200" dirty="0" smtClean="0">
                <a:solidFill>
                  <a:srgbClr val="FF0000"/>
                </a:solidFill>
                <a:latin typeface="Berlin Sans FB" pitchFamily="34" charset="0"/>
              </a:rPr>
              <a:t>….</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US" sz="2400" dirty="0" err="1" smtClean="0">
                <a:latin typeface="Berlin Sans FB" pitchFamily="34" charset="0"/>
              </a:rPr>
              <a:t>Besar</a:t>
            </a:r>
            <a:r>
              <a:rPr lang="en-US" sz="2400" dirty="0" smtClean="0">
                <a:latin typeface="Berlin Sans FB" pitchFamily="34" charset="0"/>
              </a:rPr>
              <a:t> </a:t>
            </a:r>
            <a:r>
              <a:rPr lang="en-US" sz="2400" dirty="0" err="1" smtClean="0">
                <a:latin typeface="Berlin Sans FB" pitchFamily="34" charset="0"/>
              </a:rPr>
              <a:t>kecilnya</a:t>
            </a:r>
            <a:r>
              <a:rPr lang="en-US" sz="2400" dirty="0" smtClean="0">
                <a:latin typeface="Berlin Sans FB" pitchFamily="34" charset="0"/>
              </a:rPr>
              <a:t> </a:t>
            </a:r>
            <a:r>
              <a:rPr lang="en-US" sz="2400" dirty="0" err="1" smtClean="0">
                <a:latin typeface="Berlin Sans FB" pitchFamily="34" charset="0"/>
              </a:rPr>
              <a:t>harapan</a:t>
            </a:r>
            <a:r>
              <a:rPr lang="en-US" sz="2400" dirty="0" smtClean="0">
                <a:latin typeface="Berlin Sans FB" pitchFamily="34" charset="0"/>
              </a:rPr>
              <a:t> P---O (</a:t>
            </a:r>
            <a:r>
              <a:rPr lang="en-US" sz="2400" dirty="0" err="1" smtClean="0">
                <a:latin typeface="Berlin Sans FB" pitchFamily="34" charset="0"/>
              </a:rPr>
              <a:t>sebesar</a:t>
            </a:r>
            <a:r>
              <a:rPr lang="en-US" sz="2400" dirty="0" smtClean="0">
                <a:latin typeface="Berlin Sans FB" pitchFamily="34" charset="0"/>
              </a:rPr>
              <a:t> </a:t>
            </a:r>
            <a:r>
              <a:rPr lang="en-US" sz="2400" dirty="0" err="1" smtClean="0">
                <a:latin typeface="Berlin Sans FB" pitchFamily="34" charset="0"/>
              </a:rPr>
              <a:t>apa</a:t>
            </a:r>
            <a:r>
              <a:rPr lang="en-US" sz="2400" dirty="0" smtClean="0">
                <a:latin typeface="Berlin Sans FB" pitchFamily="34" charset="0"/>
              </a:rPr>
              <a:t> </a:t>
            </a:r>
            <a:r>
              <a:rPr lang="en-US" sz="2400" dirty="0" err="1" smtClean="0">
                <a:latin typeface="Berlin Sans FB" pitchFamily="34" charset="0"/>
              </a:rPr>
              <a:t>kemungkinan</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mendapatkan</a:t>
            </a:r>
            <a:r>
              <a:rPr lang="en-US" sz="2400" dirty="0" smtClean="0">
                <a:latin typeface="Berlin Sans FB" pitchFamily="34" charset="0"/>
              </a:rPr>
              <a:t> </a:t>
            </a:r>
            <a:r>
              <a:rPr lang="en-US" sz="2400" dirty="0" err="1" smtClean="0">
                <a:latin typeface="Berlin Sans FB" pitchFamily="34" charset="0"/>
              </a:rPr>
              <a:t>berbagai</a:t>
            </a:r>
            <a:r>
              <a:rPr lang="en-US" sz="2400" dirty="0" smtClean="0">
                <a:latin typeface="Berlin Sans FB" pitchFamily="34" charset="0"/>
              </a:rPr>
              <a:t> Outcomes </a:t>
            </a:r>
            <a:r>
              <a:rPr lang="en-US" sz="2400" dirty="0" err="1" smtClean="0">
                <a:latin typeface="Berlin Sans FB" pitchFamily="34" charset="0"/>
              </a:rPr>
              <a:t>jika</a:t>
            </a:r>
            <a:r>
              <a:rPr lang="en-US" sz="2400" dirty="0" smtClean="0">
                <a:latin typeface="Berlin Sans FB" pitchFamily="34" charset="0"/>
              </a:rPr>
              <a:t> </a:t>
            </a:r>
            <a:r>
              <a:rPr lang="en-US" sz="2400" dirty="0" err="1" smtClean="0">
                <a:latin typeface="Berlin Sans FB" pitchFamily="34" charset="0"/>
              </a:rPr>
              <a:t>mencapai</a:t>
            </a:r>
            <a:r>
              <a:rPr lang="en-US" sz="2400" dirty="0" smtClean="0">
                <a:latin typeface="Berlin Sans FB" pitchFamily="34" charset="0"/>
              </a:rPr>
              <a:t> Performance </a:t>
            </a:r>
            <a:r>
              <a:rPr lang="en-US" sz="2400" dirty="0" err="1" smtClean="0">
                <a:latin typeface="Berlin Sans FB" pitchFamily="34" charset="0"/>
              </a:rPr>
              <a:t>ttt</a:t>
            </a:r>
            <a:r>
              <a:rPr lang="en-US" sz="2400" dirty="0" smtClean="0">
                <a:latin typeface="Berlin Sans FB" pitchFamily="34" charset="0"/>
              </a:rPr>
              <a:t>), </a:t>
            </a:r>
            <a:r>
              <a:rPr lang="en-US" sz="2400" dirty="0" err="1" smtClean="0">
                <a:latin typeface="Berlin Sans FB" pitchFamily="34" charset="0"/>
              </a:rPr>
              <a:t>ditentukan</a:t>
            </a:r>
            <a:r>
              <a:rPr lang="en-US" sz="2400" dirty="0" smtClean="0">
                <a:latin typeface="Berlin Sans FB" pitchFamily="34" charset="0"/>
              </a:rPr>
              <a:t> </a:t>
            </a:r>
            <a:r>
              <a:rPr lang="en-US" sz="2400" dirty="0" err="1" smtClean="0">
                <a:latin typeface="Berlin Sans FB" pitchFamily="34" charset="0"/>
              </a:rPr>
              <a:t>oleh</a:t>
            </a:r>
            <a:r>
              <a:rPr lang="en-US" sz="2400" dirty="0" smtClean="0">
                <a:latin typeface="Berlin Sans FB" pitchFamily="34" charset="0"/>
              </a:rPr>
              <a:t> </a:t>
            </a:r>
            <a:r>
              <a:rPr lang="en-US" sz="2400" dirty="0" err="1" smtClean="0">
                <a:latin typeface="Berlin Sans FB" pitchFamily="34" charset="0"/>
              </a:rPr>
              <a:t>penga-laman</a:t>
            </a:r>
            <a:r>
              <a:rPr lang="en-US" sz="2400" dirty="0" smtClean="0">
                <a:latin typeface="Berlin Sans FB" pitchFamily="34" charset="0"/>
              </a:rPr>
              <a:t> </a:t>
            </a:r>
            <a:r>
              <a:rPr lang="en-US" sz="2400" dirty="0" err="1" smtClean="0">
                <a:latin typeface="Berlin Sans FB" pitchFamily="34" charset="0"/>
              </a:rPr>
              <a:t>masa</a:t>
            </a:r>
            <a:r>
              <a:rPr lang="en-US" sz="2400" dirty="0" smtClean="0">
                <a:latin typeface="Berlin Sans FB" pitchFamily="34" charset="0"/>
              </a:rPr>
              <a:t> </a:t>
            </a:r>
            <a:r>
              <a:rPr lang="en-US" sz="2400" dirty="0" err="1" smtClean="0">
                <a:latin typeface="Berlin Sans FB" pitchFamily="34" charset="0"/>
              </a:rPr>
              <a:t>lalu</a:t>
            </a:r>
            <a:r>
              <a:rPr lang="en-US" sz="2400" dirty="0" smtClean="0">
                <a:latin typeface="Berlin Sans FB" pitchFamily="34" charset="0"/>
              </a:rPr>
              <a:t>, </a:t>
            </a:r>
            <a:r>
              <a:rPr lang="en-US" sz="2400" dirty="0" err="1" smtClean="0">
                <a:latin typeface="Berlin Sans FB" pitchFamily="34" charset="0"/>
              </a:rPr>
              <a:t>Ketertarikan</a:t>
            </a:r>
            <a:r>
              <a:rPr lang="en-US" sz="2400" dirty="0" smtClean="0">
                <a:latin typeface="Berlin Sans FB" pitchFamily="34" charset="0"/>
              </a:rPr>
              <a:t> pd Outcomes, </a:t>
            </a:r>
            <a:r>
              <a:rPr lang="en-US" sz="2400" dirty="0" err="1" smtClean="0">
                <a:latin typeface="Berlin Sans FB" pitchFamily="34" charset="0"/>
              </a:rPr>
              <a:t>Keper-cayaan</a:t>
            </a:r>
            <a:r>
              <a:rPr lang="en-US" sz="2400" dirty="0" smtClean="0">
                <a:latin typeface="Berlin Sans FB" pitchFamily="34" charset="0"/>
              </a:rPr>
              <a:t> </a:t>
            </a:r>
            <a:r>
              <a:rPr lang="en-US" sz="2400" dirty="0" err="1" smtClean="0">
                <a:latin typeface="Berlin Sans FB" pitchFamily="34" charset="0"/>
              </a:rPr>
              <a:t>Diri</a:t>
            </a:r>
            <a:r>
              <a:rPr lang="en-US" sz="2400" dirty="0" smtClean="0">
                <a:latin typeface="Berlin Sans FB" pitchFamily="34" charset="0"/>
              </a:rPr>
              <a:t>, </a:t>
            </a:r>
            <a:r>
              <a:rPr lang="en-US" sz="2400" dirty="0" err="1" smtClean="0">
                <a:latin typeface="Berlin Sans FB" pitchFamily="34" charset="0"/>
              </a:rPr>
              <a:t>Harapan-harapan</a:t>
            </a:r>
            <a:r>
              <a:rPr lang="en-US" sz="2400" dirty="0" smtClean="0">
                <a:latin typeface="Berlin Sans FB" pitchFamily="34" charset="0"/>
              </a:rPr>
              <a:t> E---P, </a:t>
            </a:r>
            <a:r>
              <a:rPr lang="en-US" sz="2400" dirty="0" err="1" smtClean="0">
                <a:latin typeface="Berlin Sans FB" pitchFamily="34" charset="0"/>
              </a:rPr>
              <a:t>Situasi</a:t>
            </a:r>
            <a:r>
              <a:rPr lang="en-US" sz="2400" dirty="0" smtClean="0">
                <a:latin typeface="Berlin Sans FB" pitchFamily="34" charset="0"/>
              </a:rPr>
              <a:t> </a:t>
            </a:r>
            <a:r>
              <a:rPr lang="en-US" sz="2400" dirty="0" err="1" smtClean="0">
                <a:latin typeface="Berlin Sans FB" pitchFamily="34" charset="0"/>
              </a:rPr>
              <a:t>Aktual</a:t>
            </a:r>
            <a:r>
              <a:rPr lang="en-US" sz="2400" dirty="0" smtClean="0">
                <a:latin typeface="Berlin Sans FB" pitchFamily="34" charset="0"/>
              </a:rPr>
              <a:t>, </a:t>
            </a:r>
            <a:r>
              <a:rPr lang="en-US" sz="2400" dirty="0" err="1" smtClean="0">
                <a:latin typeface="Berlin Sans FB" pitchFamily="34" charset="0"/>
              </a:rPr>
              <a:t>Misal</a:t>
            </a:r>
            <a:r>
              <a:rPr lang="en-US" sz="2400" dirty="0" smtClean="0">
                <a:latin typeface="Berlin Sans FB" pitchFamily="34" charset="0"/>
              </a:rPr>
              <a:t> :</a:t>
            </a:r>
          </a:p>
          <a:p>
            <a:pPr lvl="1">
              <a:buNone/>
            </a:pPr>
            <a:r>
              <a:rPr lang="en-US" sz="2200" dirty="0" smtClean="0">
                <a:latin typeface="Berlin Sans FB" pitchFamily="34" charset="0"/>
              </a:rPr>
              <a:t>	</a:t>
            </a:r>
            <a:r>
              <a:rPr lang="en-US" sz="2200" dirty="0" err="1" smtClean="0">
                <a:latin typeface="Berlin Sans FB" pitchFamily="34" charset="0"/>
              </a:rPr>
              <a:t>Dng</a:t>
            </a:r>
            <a:r>
              <a:rPr lang="en-US" sz="2200" dirty="0" smtClean="0">
                <a:latin typeface="Berlin Sans FB" pitchFamily="34" charset="0"/>
              </a:rPr>
              <a:t> </a:t>
            </a:r>
            <a:r>
              <a:rPr lang="en-US" sz="2200" dirty="0" err="1" smtClean="0">
                <a:latin typeface="Berlin Sans FB" pitchFamily="34" charset="0"/>
              </a:rPr>
              <a:t>Nilai</a:t>
            </a:r>
            <a:r>
              <a:rPr lang="en-US" sz="2200" dirty="0" smtClean="0">
                <a:latin typeface="Berlin Sans FB" pitchFamily="34" charset="0"/>
              </a:rPr>
              <a:t> A </a:t>
            </a:r>
            <a:r>
              <a:rPr lang="en-US" sz="2200" dirty="0" err="1" smtClean="0">
                <a:latin typeface="Berlin Sans FB" pitchFamily="34" charset="0"/>
              </a:rPr>
              <a:t>di</a:t>
            </a:r>
            <a:r>
              <a:rPr lang="en-US" sz="2200" dirty="0" smtClean="0">
                <a:latin typeface="Berlin Sans FB" pitchFamily="34" charset="0"/>
              </a:rPr>
              <a:t> PIO </a:t>
            </a:r>
            <a:r>
              <a:rPr lang="en-US" sz="2200" dirty="0" err="1" smtClean="0">
                <a:latin typeface="Berlin Sans FB" pitchFamily="34" charset="0"/>
              </a:rPr>
              <a:t>diharapkan</a:t>
            </a:r>
            <a:r>
              <a:rPr lang="en-US" sz="2200" dirty="0" smtClean="0">
                <a:latin typeface="Berlin Sans FB" pitchFamily="34" charset="0"/>
              </a:rPr>
              <a:t> </a:t>
            </a:r>
            <a:r>
              <a:rPr lang="en-US" sz="2200" dirty="0" err="1" smtClean="0">
                <a:latin typeface="Berlin Sans FB" pitchFamily="34" charset="0"/>
              </a:rPr>
              <a:t>memperoleh</a:t>
            </a:r>
            <a:r>
              <a:rPr lang="en-US" sz="2200" dirty="0" smtClean="0">
                <a:latin typeface="Berlin Sans FB" pitchFamily="34" charset="0"/>
              </a:rPr>
              <a:t> </a:t>
            </a:r>
            <a:r>
              <a:rPr lang="en-US" sz="2200" dirty="0" err="1" smtClean="0">
                <a:latin typeface="Berlin Sans FB" pitchFamily="34" charset="0"/>
              </a:rPr>
              <a:t>kepercayaan</a:t>
            </a:r>
            <a:r>
              <a:rPr lang="en-US" sz="2200" dirty="0" smtClean="0">
                <a:latin typeface="Berlin Sans FB" pitchFamily="34" charset="0"/>
              </a:rPr>
              <a:t>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besar</a:t>
            </a:r>
            <a:r>
              <a:rPr lang="en-US" sz="2200" dirty="0" smtClean="0">
                <a:latin typeface="Berlin Sans FB" pitchFamily="34" charset="0"/>
              </a:rPr>
              <a:t> </a:t>
            </a:r>
            <a:r>
              <a:rPr lang="en-US" sz="2200" dirty="0" err="1" smtClean="0">
                <a:latin typeface="Berlin Sans FB" pitchFamily="34" charset="0"/>
              </a:rPr>
              <a:t>dari</a:t>
            </a:r>
            <a:r>
              <a:rPr lang="en-US" sz="2200" dirty="0" smtClean="0">
                <a:latin typeface="Berlin Sans FB" pitchFamily="34" charset="0"/>
              </a:rPr>
              <a:t> org lain (outcomes </a:t>
            </a:r>
            <a:r>
              <a:rPr lang="en-US" sz="2200" dirty="0" err="1" smtClean="0">
                <a:latin typeface="Berlin Sans FB" pitchFamily="34" charset="0"/>
              </a:rPr>
              <a:t>positif</a:t>
            </a:r>
            <a:r>
              <a:rPr lang="en-US" sz="2200" dirty="0" smtClean="0">
                <a:latin typeface="Berlin Sans FB" pitchFamily="34" charset="0"/>
              </a:rPr>
              <a:t>), </a:t>
            </a:r>
            <a:r>
              <a:rPr lang="en-US" sz="2200" dirty="0" err="1" smtClean="0">
                <a:latin typeface="Berlin Sans FB" pitchFamily="34" charset="0"/>
              </a:rPr>
              <a:t>kelancaran</a:t>
            </a:r>
            <a:r>
              <a:rPr lang="en-US" sz="2200" dirty="0" smtClean="0">
                <a:latin typeface="Berlin Sans FB" pitchFamily="34" charset="0"/>
              </a:rPr>
              <a:t> </a:t>
            </a:r>
            <a:r>
              <a:rPr lang="en-US" sz="2200" dirty="0" err="1" smtClean="0">
                <a:latin typeface="Berlin Sans FB" pitchFamily="34" charset="0"/>
              </a:rPr>
              <a:t>studi</a:t>
            </a:r>
            <a:r>
              <a:rPr lang="en-US" sz="2200" dirty="0" smtClean="0">
                <a:latin typeface="Berlin Sans FB" pitchFamily="34" charset="0"/>
              </a:rPr>
              <a:t>, </a:t>
            </a:r>
            <a:r>
              <a:rPr lang="en-US" sz="2200" dirty="0" err="1" smtClean="0">
                <a:latin typeface="Berlin Sans FB" pitchFamily="34" charset="0"/>
              </a:rPr>
              <a:t>bertambah</a:t>
            </a:r>
            <a:r>
              <a:rPr lang="en-US" sz="2200" dirty="0" smtClean="0">
                <a:latin typeface="Berlin Sans FB" pitchFamily="34" charset="0"/>
              </a:rPr>
              <a:t> </a:t>
            </a:r>
            <a:r>
              <a:rPr lang="en-US" sz="2200" dirty="0" err="1" smtClean="0">
                <a:latin typeface="Berlin Sans FB" pitchFamily="34" charset="0"/>
              </a:rPr>
              <a:t>teman</a:t>
            </a:r>
            <a:r>
              <a:rPr lang="en-US" sz="2200" dirty="0" smtClean="0">
                <a:latin typeface="Berlin Sans FB" pitchFamily="34" charset="0"/>
              </a:rPr>
              <a:t>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belajar</a:t>
            </a:r>
            <a:r>
              <a:rPr lang="en-US" sz="2200" dirty="0" smtClean="0">
                <a:latin typeface="Berlin Sans FB" pitchFamily="34" charset="0"/>
              </a:rPr>
              <a:t> </a:t>
            </a:r>
            <a:r>
              <a:rPr lang="en-US" sz="2200" dirty="0" err="1" smtClean="0">
                <a:latin typeface="Berlin Sans FB" pitchFamily="34" charset="0"/>
              </a:rPr>
              <a:t>kelompok</a:t>
            </a:r>
            <a:r>
              <a:rPr lang="en-US" sz="2200" dirty="0" smtClean="0">
                <a:latin typeface="Berlin Sans FB" pitchFamily="34" charset="0"/>
              </a:rPr>
              <a:t>, </a:t>
            </a:r>
            <a:r>
              <a:rPr lang="en-US" sz="2200" dirty="0" err="1" smtClean="0">
                <a:latin typeface="Berlin Sans FB" pitchFamily="34" charset="0"/>
              </a:rPr>
              <a:t>kemungkinan</a:t>
            </a:r>
            <a:r>
              <a:rPr lang="en-US" sz="2200" dirty="0" smtClean="0">
                <a:latin typeface="Berlin Sans FB" pitchFamily="34" charset="0"/>
              </a:rPr>
              <a:t> </a:t>
            </a:r>
            <a:r>
              <a:rPr lang="en-US" sz="2200" dirty="0" err="1" smtClean="0">
                <a:latin typeface="Berlin Sans FB" pitchFamily="34" charset="0"/>
              </a:rPr>
              <a:t>promosi</a:t>
            </a:r>
            <a:r>
              <a:rPr lang="en-US" sz="2200" dirty="0" smtClean="0">
                <a:latin typeface="Berlin Sans FB" pitchFamily="34" charset="0"/>
              </a:rPr>
              <a:t> </a:t>
            </a:r>
            <a:r>
              <a:rPr lang="en-US" sz="2200" dirty="0" err="1" smtClean="0">
                <a:latin typeface="Berlin Sans FB" pitchFamily="34" charset="0"/>
              </a:rPr>
              <a:t>jabatan</a:t>
            </a:r>
            <a:endParaRPr lang="en-US" sz="2200" dirty="0">
              <a:latin typeface="Berlin Sans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381000"/>
          </a:xfrm>
          <a:ln>
            <a:noFill/>
          </a:ln>
        </p:spPr>
        <p:txBody>
          <a:bodyPr>
            <a:normAutofit fontScale="90000"/>
          </a:bodyPr>
          <a:lstStyle/>
          <a:p>
            <a:r>
              <a:rPr lang="en-US" sz="2800" dirty="0" err="1"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lstStyle/>
          <a:p>
            <a:pPr>
              <a:buFont typeface="Wingdings" pitchFamily="2" charset="2"/>
              <a:buChar char="q"/>
            </a:pPr>
            <a:r>
              <a:rPr lang="en-US" sz="2400" dirty="0" err="1" smtClean="0">
                <a:latin typeface="Berlin Sans FB" pitchFamily="34" charset="0"/>
              </a:rPr>
              <a:t>Valenci</a:t>
            </a:r>
            <a:r>
              <a:rPr lang="en-US" sz="2400" dirty="0" smtClean="0">
                <a:latin typeface="Berlin Sans FB" pitchFamily="34" charset="0"/>
              </a:rPr>
              <a:t> (V) </a:t>
            </a:r>
            <a:r>
              <a:rPr lang="en-US" sz="2400" dirty="0" err="1" smtClean="0">
                <a:latin typeface="Berlin Sans FB" pitchFamily="34" charset="0"/>
              </a:rPr>
              <a:t>mencerminkan</a:t>
            </a:r>
            <a:r>
              <a:rPr lang="en-US" sz="2400" dirty="0" smtClean="0">
                <a:latin typeface="Berlin Sans FB" pitchFamily="34" charset="0"/>
              </a:rPr>
              <a:t> </a:t>
            </a:r>
            <a:r>
              <a:rPr lang="en-US" sz="2400" dirty="0" err="1" smtClean="0">
                <a:latin typeface="Berlin Sans FB" pitchFamily="34" charset="0"/>
              </a:rPr>
              <a:t>bgm</a:t>
            </a:r>
            <a:r>
              <a:rPr lang="en-US" sz="2400" dirty="0" smtClean="0">
                <a:latin typeface="Berlin Sans FB" pitchFamily="34" charset="0"/>
              </a:rPr>
              <a:t> </a:t>
            </a:r>
            <a:r>
              <a:rPr lang="en-US" sz="2400" dirty="0" err="1" smtClean="0">
                <a:latin typeface="Berlin Sans FB" pitchFamily="34" charset="0"/>
              </a:rPr>
              <a:t>perasaan</a:t>
            </a:r>
            <a:r>
              <a:rPr lang="en-US" sz="2400" dirty="0" smtClean="0">
                <a:latin typeface="Berlin Sans FB" pitchFamily="34" charset="0"/>
              </a:rPr>
              <a:t> </a:t>
            </a:r>
            <a:r>
              <a:rPr lang="en-US" sz="2400" dirty="0" err="1" smtClean="0">
                <a:latin typeface="Berlin Sans FB" pitchFamily="34" charset="0"/>
              </a:rPr>
              <a:t>Anda</a:t>
            </a:r>
            <a:r>
              <a:rPr lang="en-US" sz="2400" dirty="0" smtClean="0">
                <a:latin typeface="Berlin Sans FB" pitchFamily="34" charset="0"/>
              </a:rPr>
              <a:t> </a:t>
            </a:r>
            <a:r>
              <a:rPr lang="en-US" sz="2400" dirty="0" err="1" smtClean="0">
                <a:latin typeface="Berlin Sans FB" pitchFamily="34" charset="0"/>
              </a:rPr>
              <a:t>thd</a:t>
            </a:r>
            <a:r>
              <a:rPr lang="en-US" sz="2400" dirty="0" smtClean="0">
                <a:latin typeface="Berlin Sans FB" pitchFamily="34" charset="0"/>
              </a:rPr>
              <a:t> </a:t>
            </a:r>
            <a:r>
              <a:rPr lang="en-US" sz="2400" dirty="0" err="1" smtClean="0">
                <a:latin typeface="Berlin Sans FB" pitchFamily="34" charset="0"/>
              </a:rPr>
              <a:t>berbagai</a:t>
            </a:r>
            <a:r>
              <a:rPr lang="en-US" sz="2400" dirty="0" smtClean="0">
                <a:latin typeface="Berlin Sans FB" pitchFamily="34" charset="0"/>
              </a:rPr>
              <a:t> outcomes</a:t>
            </a:r>
          </a:p>
          <a:p>
            <a:pPr marL="457200" indent="-457200">
              <a:buFont typeface="+mj-lt"/>
              <a:buAutoNum type="arabicPeriod"/>
            </a:pPr>
            <a:r>
              <a:rPr lang="en-US" sz="2400" dirty="0" smtClean="0">
                <a:latin typeface="Berlin Sans FB" pitchFamily="34" charset="0"/>
              </a:rPr>
              <a:t>Outcomes (+) </a:t>
            </a:r>
            <a:r>
              <a:rPr lang="en-US" sz="2400" dirty="0" err="1" smtClean="0">
                <a:latin typeface="Berlin Sans FB" pitchFamily="34" charset="0"/>
              </a:rPr>
              <a:t>jika</a:t>
            </a:r>
            <a:r>
              <a:rPr lang="en-US" sz="2400" dirty="0" smtClean="0">
                <a:latin typeface="Berlin Sans FB" pitchFamily="34" charset="0"/>
              </a:rPr>
              <a:t> </a:t>
            </a:r>
            <a:r>
              <a:rPr lang="en-US" sz="2400" dirty="0" err="1" smtClean="0">
                <a:latin typeface="Berlin Sans FB" pitchFamily="34" charset="0"/>
              </a:rPr>
              <a:t>Anda</a:t>
            </a:r>
            <a:r>
              <a:rPr lang="en-US" sz="2400" dirty="0" smtClean="0">
                <a:latin typeface="Berlin Sans FB" pitchFamily="34" charset="0"/>
              </a:rPr>
              <a:t> </a:t>
            </a:r>
            <a:r>
              <a:rPr lang="en-US" sz="2400" dirty="0" err="1" smtClean="0">
                <a:latin typeface="Berlin Sans FB" pitchFamily="34" charset="0"/>
              </a:rPr>
              <a:t>lbh</a:t>
            </a:r>
            <a:r>
              <a:rPr lang="en-US" sz="2400" dirty="0" smtClean="0">
                <a:latin typeface="Berlin Sans FB" pitchFamily="34" charset="0"/>
              </a:rPr>
              <a:t> </a:t>
            </a:r>
            <a:r>
              <a:rPr lang="en-US" sz="2400" dirty="0" err="1" smtClean="0">
                <a:latin typeface="Berlin Sans FB" pitchFamily="34" charset="0"/>
              </a:rPr>
              <a:t>ingin</a:t>
            </a:r>
            <a:r>
              <a:rPr lang="en-US" sz="2400" dirty="0" smtClean="0">
                <a:latin typeface="Berlin Sans FB" pitchFamily="34" charset="0"/>
              </a:rPr>
              <a:t> </a:t>
            </a:r>
            <a:r>
              <a:rPr lang="en-US" sz="2400" dirty="0" err="1" smtClean="0">
                <a:latin typeface="Berlin Sans FB" pitchFamily="34" charset="0"/>
              </a:rPr>
              <a:t>mencapainya</a:t>
            </a:r>
            <a:r>
              <a:rPr lang="en-US" sz="2400" dirty="0" smtClean="0">
                <a:latin typeface="Berlin Sans FB" pitchFamily="34" charset="0"/>
              </a:rPr>
              <a:t> </a:t>
            </a:r>
            <a:r>
              <a:rPr lang="en-US" sz="2400" dirty="0" err="1" smtClean="0">
                <a:latin typeface="Berlin Sans FB" pitchFamily="34" charset="0"/>
              </a:rPr>
              <a:t>daripada</a:t>
            </a:r>
            <a:r>
              <a:rPr lang="en-US" sz="2400" dirty="0" smtClean="0">
                <a:latin typeface="Berlin Sans FB" pitchFamily="34" charset="0"/>
              </a:rPr>
              <a:t> </a:t>
            </a:r>
            <a:r>
              <a:rPr lang="en-US" sz="2400" dirty="0" err="1" smtClean="0">
                <a:latin typeface="Berlin Sans FB" pitchFamily="34" charset="0"/>
              </a:rPr>
              <a:t>tdk</a:t>
            </a:r>
            <a:r>
              <a:rPr lang="en-US" sz="2400" dirty="0" smtClean="0">
                <a:latin typeface="Berlin Sans FB" pitchFamily="34" charset="0"/>
              </a:rPr>
              <a:t> </a:t>
            </a:r>
            <a:r>
              <a:rPr lang="en-US" sz="2400" dirty="0" err="1" smtClean="0">
                <a:latin typeface="Berlin Sans FB" pitchFamily="34" charset="0"/>
              </a:rPr>
              <a:t>ingin</a:t>
            </a:r>
            <a:r>
              <a:rPr lang="en-US" sz="2400" dirty="0" smtClean="0">
                <a:latin typeface="Berlin Sans FB" pitchFamily="34" charset="0"/>
              </a:rPr>
              <a:t> </a:t>
            </a:r>
            <a:r>
              <a:rPr lang="en-US" sz="2400" dirty="0" err="1" smtClean="0">
                <a:latin typeface="Berlin Sans FB" pitchFamily="34" charset="0"/>
              </a:rPr>
              <a:t>mencapainya</a:t>
            </a:r>
            <a:r>
              <a:rPr lang="en-US" sz="2400" dirty="0" smtClean="0">
                <a:latin typeface="Berlin Sans FB" pitchFamily="34" charset="0"/>
              </a:rPr>
              <a:t> (-),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netral</a:t>
            </a:r>
            <a:r>
              <a:rPr lang="en-US" sz="2400" dirty="0" smtClean="0">
                <a:latin typeface="Berlin Sans FB" pitchFamily="34" charset="0"/>
              </a:rPr>
              <a:t> </a:t>
            </a:r>
            <a:r>
              <a:rPr lang="en-US" sz="2400" dirty="0" err="1" smtClean="0">
                <a:latin typeface="Berlin Sans FB" pitchFamily="34" charset="0"/>
              </a:rPr>
              <a:t>jika</a:t>
            </a:r>
            <a:r>
              <a:rPr lang="en-US" sz="2400" dirty="0" smtClean="0">
                <a:latin typeface="Berlin Sans FB" pitchFamily="34" charset="0"/>
              </a:rPr>
              <a:t> </a:t>
            </a:r>
            <a:r>
              <a:rPr lang="en-US" sz="2400" dirty="0" err="1" smtClean="0">
                <a:latin typeface="Berlin Sans FB" pitchFamily="34" charset="0"/>
              </a:rPr>
              <a:t>Anda</a:t>
            </a:r>
            <a:r>
              <a:rPr lang="en-US" sz="2400" dirty="0" smtClean="0">
                <a:latin typeface="Berlin Sans FB" pitchFamily="34" charset="0"/>
              </a:rPr>
              <a:t> </a:t>
            </a:r>
            <a:r>
              <a:rPr lang="en-US" sz="2400" dirty="0" err="1" smtClean="0">
                <a:latin typeface="Berlin Sans FB" pitchFamily="34" charset="0"/>
              </a:rPr>
              <a:t>tdk</a:t>
            </a:r>
            <a:r>
              <a:rPr lang="en-US" sz="2400" dirty="0" smtClean="0">
                <a:latin typeface="Berlin Sans FB" pitchFamily="34" charset="0"/>
              </a:rPr>
              <a:t> </a:t>
            </a:r>
            <a:r>
              <a:rPr lang="en-US" sz="2400" dirty="0" err="1" smtClean="0">
                <a:latin typeface="Berlin Sans FB" pitchFamily="34" charset="0"/>
              </a:rPr>
              <a:t>mempedulikan</a:t>
            </a:r>
            <a:r>
              <a:rPr lang="en-US" sz="2400" dirty="0" smtClean="0">
                <a:latin typeface="Berlin Sans FB" pitchFamily="34" charset="0"/>
              </a:rPr>
              <a:t> Outcomes</a:t>
            </a:r>
          </a:p>
          <a:p>
            <a:pPr marL="457200" indent="-457200">
              <a:buFont typeface="+mj-lt"/>
              <a:buAutoNum type="arabicPeriod"/>
            </a:pPr>
            <a:r>
              <a:rPr lang="en-US" sz="2400" dirty="0" err="1" smtClean="0">
                <a:latin typeface="Berlin Sans FB" pitchFamily="34" charset="0"/>
              </a:rPr>
              <a:t>Valensi</a:t>
            </a:r>
            <a:r>
              <a:rPr lang="en-US" sz="2400" dirty="0" smtClean="0">
                <a:latin typeface="Berlin Sans FB" pitchFamily="34" charset="0"/>
              </a:rPr>
              <a:t> </a:t>
            </a:r>
            <a:r>
              <a:rPr lang="en-US" sz="2400" dirty="0" err="1" smtClean="0">
                <a:latin typeface="Berlin Sans FB" pitchFamily="34" charset="0"/>
              </a:rPr>
              <a:t>diungkapkan</a:t>
            </a:r>
            <a:r>
              <a:rPr lang="en-US" sz="2400" dirty="0" smtClean="0">
                <a:latin typeface="Berlin Sans FB" pitchFamily="34" charset="0"/>
              </a:rPr>
              <a:t> </a:t>
            </a:r>
            <a:r>
              <a:rPr lang="en-US" sz="2400" dirty="0" err="1" smtClean="0">
                <a:latin typeface="Berlin Sans FB" pitchFamily="34" charset="0"/>
              </a:rPr>
              <a:t>dlm</a:t>
            </a:r>
            <a:r>
              <a:rPr lang="en-US" sz="2400" dirty="0" smtClean="0">
                <a:latin typeface="Berlin Sans FB" pitchFamily="34" charset="0"/>
              </a:rPr>
              <a:t> </a:t>
            </a:r>
            <a:r>
              <a:rPr lang="en-US" sz="2400" dirty="0" err="1" smtClean="0">
                <a:latin typeface="Berlin Sans FB" pitchFamily="34" charset="0"/>
              </a:rPr>
              <a:t>angka</a:t>
            </a:r>
            <a:r>
              <a:rPr lang="en-US" sz="2400" dirty="0" smtClean="0">
                <a:latin typeface="Berlin Sans FB" pitchFamily="34" charset="0"/>
              </a:rPr>
              <a:t>, </a:t>
            </a:r>
            <a:r>
              <a:rPr lang="en-US" sz="2400" dirty="0" err="1" smtClean="0">
                <a:latin typeface="Berlin Sans FB" pitchFamily="34" charset="0"/>
              </a:rPr>
              <a:t>berkisar</a:t>
            </a:r>
            <a:r>
              <a:rPr lang="en-US" sz="2400" dirty="0" smtClean="0">
                <a:latin typeface="Berlin Sans FB" pitchFamily="34" charset="0"/>
              </a:rPr>
              <a:t> (+1) s/d (-1), </a:t>
            </a:r>
            <a:r>
              <a:rPr lang="en-US" sz="2400" dirty="0" err="1" smtClean="0">
                <a:latin typeface="Berlin Sans FB" pitchFamily="34" charset="0"/>
              </a:rPr>
              <a:t>misal</a:t>
            </a:r>
            <a:r>
              <a:rPr lang="en-US" sz="2400" dirty="0" smtClean="0">
                <a:latin typeface="Berlin Sans FB" pitchFamily="34" charset="0"/>
              </a:rPr>
              <a:t> : </a:t>
            </a:r>
            <a:r>
              <a:rPr lang="en-US" sz="2400" dirty="0" err="1" smtClean="0">
                <a:latin typeface="Berlin Sans FB" pitchFamily="34" charset="0"/>
              </a:rPr>
              <a:t>mendapat</a:t>
            </a:r>
            <a:r>
              <a:rPr lang="en-US" sz="2400" dirty="0" smtClean="0">
                <a:latin typeface="Berlin Sans FB" pitchFamily="34" charset="0"/>
              </a:rPr>
              <a:t> </a:t>
            </a:r>
            <a:r>
              <a:rPr lang="en-US" sz="2400" dirty="0" err="1" smtClean="0">
                <a:latin typeface="Berlin Sans FB" pitchFamily="34" charset="0"/>
              </a:rPr>
              <a:t>promosi</a:t>
            </a:r>
            <a:r>
              <a:rPr lang="en-US" sz="2400" dirty="0" smtClean="0">
                <a:latin typeface="Berlin Sans FB" pitchFamily="34" charset="0"/>
              </a:rPr>
              <a:t> + 0,9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menimbulkan</a:t>
            </a:r>
            <a:r>
              <a:rPr lang="en-US" sz="2400" dirty="0" smtClean="0">
                <a:latin typeface="Berlin Sans FB" pitchFamily="34" charset="0"/>
              </a:rPr>
              <a:t> </a:t>
            </a:r>
            <a:r>
              <a:rPr lang="en-US" sz="2400" dirty="0" err="1" smtClean="0">
                <a:latin typeface="Berlin Sans FB" pitchFamily="34" charset="0"/>
              </a:rPr>
              <a:t>iri</a:t>
            </a:r>
            <a:r>
              <a:rPr lang="en-US" sz="2400" dirty="0" smtClean="0">
                <a:latin typeface="Berlin Sans FB" pitchFamily="34" charset="0"/>
              </a:rPr>
              <a:t> </a:t>
            </a:r>
            <a:r>
              <a:rPr lang="en-US" sz="2400" dirty="0" err="1" smtClean="0">
                <a:latin typeface="Berlin Sans FB" pitchFamily="34" charset="0"/>
              </a:rPr>
              <a:t>hati</a:t>
            </a:r>
            <a:r>
              <a:rPr lang="en-US" sz="2400" dirty="0" smtClean="0">
                <a:latin typeface="Berlin Sans FB" pitchFamily="34" charset="0"/>
              </a:rPr>
              <a:t> </a:t>
            </a:r>
            <a:r>
              <a:rPr lang="en-US" sz="2400" dirty="0" err="1" smtClean="0">
                <a:latin typeface="Berlin Sans FB" pitchFamily="34" charset="0"/>
              </a:rPr>
              <a:t>pada</a:t>
            </a:r>
            <a:r>
              <a:rPr lang="en-US" sz="2400" dirty="0" smtClean="0">
                <a:latin typeface="Berlin Sans FB" pitchFamily="34" charset="0"/>
              </a:rPr>
              <a:t> </a:t>
            </a:r>
            <a:r>
              <a:rPr lang="en-US" sz="2400" dirty="0" err="1" smtClean="0">
                <a:latin typeface="Berlin Sans FB" pitchFamily="34" charset="0"/>
              </a:rPr>
              <a:t>rekan</a:t>
            </a:r>
            <a:r>
              <a:rPr lang="en-US" sz="2400" dirty="0" smtClean="0">
                <a:latin typeface="Berlin Sans FB" pitchFamily="34" charset="0"/>
              </a:rPr>
              <a:t> </a:t>
            </a:r>
            <a:r>
              <a:rPr lang="en-US" sz="2400" dirty="0" err="1" smtClean="0">
                <a:latin typeface="Berlin Sans FB" pitchFamily="34" charset="0"/>
              </a:rPr>
              <a:t>seangkatan</a:t>
            </a:r>
            <a:r>
              <a:rPr lang="en-US" sz="2400" dirty="0" smtClean="0">
                <a:latin typeface="Berlin Sans FB" pitchFamily="34" charset="0"/>
              </a:rPr>
              <a:t> -0,5</a:t>
            </a:r>
            <a:endParaRPr lang="en-US" sz="2400" dirty="0">
              <a:latin typeface="Berlin Sans FB"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09600"/>
          </a:xfrm>
          <a:ln>
            <a:noFill/>
          </a:ln>
        </p:spPr>
        <p:txBody>
          <a:bodyPr>
            <a:normAutofit/>
          </a:bodyPr>
          <a:lstStyle/>
          <a:p>
            <a:pPr algn="ctr"/>
            <a:r>
              <a:rPr lang="id-ID" sz="2800" dirty="0" smtClean="0">
                <a:solidFill>
                  <a:srgbClr val="FF0000"/>
                </a:solidFill>
                <a:latin typeface="Berlin Sans FB" pitchFamily="34" charset="0"/>
              </a:rPr>
              <a:t>6. EQUITY THEORY</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ln>
            <a:noFill/>
          </a:ln>
        </p:spPr>
        <p:txBody>
          <a:bodyPr>
            <a:normAutofit/>
          </a:bodyPr>
          <a:lstStyle/>
          <a:p>
            <a:pPr>
              <a:buFont typeface="Wingdings" pitchFamily="2" charset="2"/>
              <a:buChar char="q"/>
            </a:pPr>
            <a:r>
              <a:rPr lang="id-ID" sz="2400" dirty="0" smtClean="0">
                <a:latin typeface="Berlin Sans FB" pitchFamily="34" charset="0"/>
              </a:rPr>
              <a:t>Teori dikembangkan oleh </a:t>
            </a:r>
            <a:r>
              <a:rPr lang="id-ID" sz="2400" dirty="0" smtClean="0">
                <a:solidFill>
                  <a:srgbClr val="FF0000"/>
                </a:solidFill>
                <a:latin typeface="Berlin Sans FB" pitchFamily="34" charset="0"/>
              </a:rPr>
              <a:t>ADAMS</a:t>
            </a:r>
          </a:p>
          <a:p>
            <a:pPr>
              <a:buFont typeface="Wingdings" pitchFamily="2" charset="2"/>
              <a:buChar char="q"/>
            </a:pPr>
            <a:r>
              <a:rPr lang="id-ID" sz="2400" dirty="0" smtClean="0">
                <a:latin typeface="Berlin Sans FB" pitchFamily="34" charset="0"/>
              </a:rPr>
              <a:t>Asumsi : jika sso melakukan pekerjaannya dg imbalan gaji, mereka memikirkan ttg apa yg akan diberikan pada pekerjaannya (INPUT) dan apa yg mereka terima untuk keluran kerja (OUTPUT) mereka.</a:t>
            </a:r>
          </a:p>
          <a:p>
            <a:pPr>
              <a:buFont typeface="Wingdings" pitchFamily="2" charset="2"/>
              <a:buChar char="q"/>
            </a:pPr>
            <a:r>
              <a:rPr lang="id-ID" sz="2400" dirty="0" smtClean="0">
                <a:solidFill>
                  <a:srgbClr val="FF0000"/>
                </a:solidFill>
                <a:latin typeface="Berlin Sans FB" pitchFamily="34" charset="0"/>
              </a:rPr>
              <a:t>INPUT</a:t>
            </a:r>
            <a:r>
              <a:rPr lang="id-ID" sz="2400" dirty="0" smtClean="0">
                <a:latin typeface="Berlin Sans FB" pitchFamily="34" charset="0"/>
              </a:rPr>
              <a:t> adl segala sst yg dianggap karyawan sbg yg patut menerima imbalan (Misal : tingkat pendidikan, Juml jam kerja, pengalam kerja)  </a:t>
            </a:r>
          </a:p>
          <a:p>
            <a:pPr>
              <a:buFont typeface="Wingdings" pitchFamily="2" charset="2"/>
              <a:buChar char="q"/>
            </a:pPr>
            <a:r>
              <a:rPr lang="id-ID" sz="2400" dirty="0" smtClean="0">
                <a:solidFill>
                  <a:srgbClr val="FF0000"/>
                </a:solidFill>
                <a:latin typeface="Berlin Sans FB" pitchFamily="34" charset="0"/>
              </a:rPr>
              <a:t>OUTPUT</a:t>
            </a:r>
            <a:r>
              <a:rPr lang="id-ID" sz="2400" dirty="0" smtClean="0">
                <a:latin typeface="Berlin Sans FB" pitchFamily="34" charset="0"/>
              </a:rPr>
              <a:t> adl segala jenis hal yg dipersepsikan org sbg imbalan thd upaya yang diberikan (Misal : Gaji, Tunjangan, Bonus, Penghargaan)</a:t>
            </a:r>
            <a:endParaRPr lang="en-US" sz="2400" dirty="0">
              <a:latin typeface="Berlin Sans FB"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381000"/>
          </a:xfrm>
          <a:ln>
            <a:noFill/>
          </a:ln>
        </p:spPr>
        <p:txBody>
          <a:bodyPr>
            <a:normAutofit fontScale="90000"/>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3000"/>
            <a:ext cx="7772400" cy="5181600"/>
          </a:xfrm>
        </p:spPr>
        <p:txBody>
          <a:bodyPr>
            <a:normAutofit lnSpcReduction="10000"/>
          </a:bodyPr>
          <a:lstStyle/>
          <a:p>
            <a:pPr>
              <a:buNone/>
            </a:pPr>
            <a:r>
              <a:rPr lang="id-ID" sz="2000" dirty="0" smtClean="0">
                <a:solidFill>
                  <a:srgbClr val="FF0000"/>
                </a:solidFill>
                <a:latin typeface="Berlin Sans FB" pitchFamily="34" charset="0"/>
              </a:rPr>
              <a:t>Asumsi  Dasar TEORI KEADILAN</a:t>
            </a:r>
          </a:p>
          <a:p>
            <a:pPr marL="457200" indent="-457200">
              <a:buFont typeface="+mj-lt"/>
              <a:buAutoNum type="arabicPeriod"/>
            </a:pPr>
            <a:r>
              <a:rPr lang="id-ID" sz="2000" dirty="0" smtClean="0">
                <a:latin typeface="Berlin Sans FB" pitchFamily="34" charset="0"/>
              </a:rPr>
              <a:t>Orang berusaha menciptakan &amp; mempertahankan kondisi keadilan</a:t>
            </a:r>
          </a:p>
          <a:p>
            <a:pPr marL="457200" indent="-457200">
              <a:buFont typeface="+mj-lt"/>
              <a:buAutoNum type="arabicPeriod"/>
            </a:pPr>
            <a:r>
              <a:rPr lang="id-ID" sz="2000" dirty="0" smtClean="0">
                <a:latin typeface="Berlin Sans FB" pitchFamily="34" charset="0"/>
              </a:rPr>
              <a:t>Jika dirasakan ada kondisi </a:t>
            </a:r>
            <a:r>
              <a:rPr lang="id-ID" sz="2000" dirty="0" smtClean="0">
                <a:solidFill>
                  <a:srgbClr val="FF0000"/>
                </a:solidFill>
                <a:latin typeface="Berlin Sans FB" pitchFamily="34" charset="0"/>
              </a:rPr>
              <a:t>ketidakadila</a:t>
            </a:r>
            <a:r>
              <a:rPr lang="id-ID" sz="2000" dirty="0" smtClean="0">
                <a:latin typeface="Berlin Sans FB" pitchFamily="34" charset="0"/>
              </a:rPr>
              <a:t>n, maka kondisi ini menimbulkan </a:t>
            </a:r>
            <a:r>
              <a:rPr lang="id-ID" sz="2000" dirty="0" smtClean="0">
                <a:solidFill>
                  <a:srgbClr val="FF0000"/>
                </a:solidFill>
                <a:latin typeface="Berlin Sans FB" pitchFamily="34" charset="0"/>
              </a:rPr>
              <a:t>ketegangan</a:t>
            </a:r>
            <a:r>
              <a:rPr lang="id-ID" sz="2000" dirty="0" smtClean="0">
                <a:latin typeface="Berlin Sans FB" pitchFamily="34" charset="0"/>
              </a:rPr>
              <a:t> yg memotivasi org utk menguranginya atau menghilangkannya</a:t>
            </a:r>
          </a:p>
          <a:p>
            <a:pPr marL="457200" indent="-457200">
              <a:buFont typeface="+mj-lt"/>
              <a:buAutoNum type="arabicPeriod"/>
            </a:pPr>
            <a:r>
              <a:rPr lang="id-ID" sz="2000" dirty="0" smtClean="0">
                <a:latin typeface="Berlin Sans FB" pitchFamily="34" charset="0"/>
              </a:rPr>
              <a:t>Makin besar </a:t>
            </a:r>
            <a:r>
              <a:rPr lang="id-ID" sz="2000" dirty="0" smtClean="0">
                <a:solidFill>
                  <a:srgbClr val="FF0000"/>
                </a:solidFill>
                <a:latin typeface="Berlin Sans FB" pitchFamily="34" charset="0"/>
              </a:rPr>
              <a:t>persepsi ketidakadilannya</a:t>
            </a:r>
            <a:r>
              <a:rPr lang="id-ID" sz="2000" dirty="0" smtClean="0">
                <a:latin typeface="Berlin Sans FB" pitchFamily="34" charset="0"/>
              </a:rPr>
              <a:t>, maka makin besar motivasinya untuk bertindak mengurangi kondisi ketegangan tsb</a:t>
            </a:r>
          </a:p>
          <a:p>
            <a:pPr marL="457200" indent="-457200">
              <a:buFont typeface="+mj-lt"/>
              <a:buAutoNum type="arabicPeriod"/>
            </a:pPr>
            <a:r>
              <a:rPr lang="id-ID" sz="2000" dirty="0" smtClean="0">
                <a:latin typeface="Berlin Sans FB" pitchFamily="34" charset="0"/>
              </a:rPr>
              <a:t>Orang akan mempersepsikan ketidakadilan yg tdk menyenang-kan (misal : menerima gaji terlalu sedikit) lbh cepat daripada ketidakadilan yg menyenangkan (misal : menerima gaji terlalu besar)</a:t>
            </a:r>
          </a:p>
          <a:p>
            <a:pPr marL="457200" indent="-457200">
              <a:buFont typeface="+mj-lt"/>
              <a:buAutoNum type="arabicPeriod"/>
            </a:pPr>
            <a:r>
              <a:rPr lang="id-ID" sz="2000" dirty="0" smtClean="0">
                <a:latin typeface="Berlin Sans FB" pitchFamily="34" charset="0"/>
              </a:rPr>
              <a:t>Kondisi Keadilan diungkapkan dalam rumus </a:t>
            </a:r>
          </a:p>
          <a:p>
            <a:pPr>
              <a:buNone/>
            </a:pPr>
            <a:r>
              <a:rPr lang="id-ID" sz="2000" dirty="0" smtClean="0">
                <a:latin typeface="Berlin Sans FB" pitchFamily="34" charset="0"/>
              </a:rPr>
              <a:t>    		</a:t>
            </a:r>
            <a:r>
              <a:rPr lang="id-ID" sz="2000" u="sng" dirty="0" smtClean="0">
                <a:latin typeface="Berlin Sans FB" pitchFamily="34" charset="0"/>
              </a:rPr>
              <a:t>OUTPUT seseorang</a:t>
            </a:r>
            <a:r>
              <a:rPr lang="id-ID" sz="2000" dirty="0" smtClean="0">
                <a:latin typeface="Berlin Sans FB" pitchFamily="34" charset="0"/>
              </a:rPr>
              <a:t>	=    	</a:t>
            </a:r>
            <a:r>
              <a:rPr lang="id-ID" sz="2000" u="sng" dirty="0" smtClean="0">
                <a:latin typeface="Berlin Sans FB" pitchFamily="34" charset="0"/>
              </a:rPr>
              <a:t>OUTPUT org lain</a:t>
            </a:r>
          </a:p>
          <a:p>
            <a:pPr>
              <a:buNone/>
            </a:pPr>
            <a:r>
              <a:rPr lang="id-ID" sz="2000" dirty="0" smtClean="0">
                <a:latin typeface="Berlin Sans FB" pitchFamily="34" charset="0"/>
              </a:rPr>
              <a:t>		INPUT seseorang	       		INPUT org lain</a:t>
            </a:r>
            <a:endParaRPr lang="en-US" sz="2000" dirty="0">
              <a:latin typeface="Berlin Sans FB"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457200"/>
          </a:xfrm>
          <a:ln>
            <a:noFill/>
          </a:ln>
        </p:spPr>
        <p:txBody>
          <a:bodyPr>
            <a:normAutofit fontScale="90000"/>
          </a:bodyPr>
          <a:lstStyle/>
          <a:p>
            <a:r>
              <a:rPr lang="id-ID" sz="2800" dirty="0" smtClean="0">
                <a:solidFill>
                  <a:srgbClr val="FF0000"/>
                </a:solidFill>
                <a:latin typeface="Berlin Sans FB" pitchFamily="34" charset="0"/>
              </a:rPr>
              <a:t>Lanjutan......</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5181600"/>
          </a:xfrm>
        </p:spPr>
        <p:txBody>
          <a:bodyPr>
            <a:normAutofit fontScale="92500" lnSpcReduction="10000"/>
          </a:bodyPr>
          <a:lstStyle/>
          <a:p>
            <a:pPr>
              <a:buNone/>
            </a:pPr>
            <a:r>
              <a:rPr lang="id-ID" sz="2400" dirty="0" smtClean="0">
                <a:latin typeface="Berlin Sans FB" pitchFamily="34" charset="0"/>
              </a:rPr>
              <a:t>	Jika tjd </a:t>
            </a:r>
            <a:r>
              <a:rPr lang="id-ID" sz="2400" dirty="0" smtClean="0">
                <a:solidFill>
                  <a:srgbClr val="FF0000"/>
                </a:solidFill>
                <a:latin typeface="Berlin Sans FB" pitchFamily="34" charset="0"/>
              </a:rPr>
              <a:t>persepsi KETIDAKADILAN</a:t>
            </a:r>
            <a:r>
              <a:rPr lang="id-ID" sz="2400" dirty="0" smtClean="0">
                <a:latin typeface="Berlin Sans FB" pitchFamily="34" charset="0"/>
              </a:rPr>
              <a:t>, maka org akan dapat melakukan tindakan Berikut :</a:t>
            </a:r>
          </a:p>
          <a:p>
            <a:pPr marL="457200" indent="-457200">
              <a:buFont typeface="+mj-lt"/>
              <a:buAutoNum type="arabicPeriod"/>
            </a:pPr>
            <a:r>
              <a:rPr lang="id-ID" sz="2400" dirty="0" smtClean="0">
                <a:latin typeface="Berlin Sans FB" pitchFamily="34" charset="0"/>
              </a:rPr>
              <a:t>Bertindak </a:t>
            </a:r>
            <a:r>
              <a:rPr lang="id-ID" sz="2400" dirty="0" smtClean="0">
                <a:solidFill>
                  <a:srgbClr val="FF0000"/>
                </a:solidFill>
                <a:latin typeface="Berlin Sans FB" pitchFamily="34" charset="0"/>
              </a:rPr>
              <a:t>mengubah INPUT</a:t>
            </a:r>
            <a:r>
              <a:rPr lang="id-ID" sz="2400" dirty="0" smtClean="0">
                <a:latin typeface="Berlin Sans FB" pitchFamily="34" charset="0"/>
              </a:rPr>
              <a:t>, menambah atau mengurangi usahanya utk bekerja</a:t>
            </a:r>
          </a:p>
          <a:p>
            <a:pPr marL="457200" indent="-457200">
              <a:buFont typeface="+mj-lt"/>
              <a:buAutoNum type="arabicPeriod"/>
            </a:pPr>
            <a:r>
              <a:rPr lang="id-ID" sz="2400" dirty="0" smtClean="0">
                <a:latin typeface="Berlin Sans FB" pitchFamily="34" charset="0"/>
              </a:rPr>
              <a:t>Bertindak </a:t>
            </a:r>
            <a:r>
              <a:rPr lang="id-ID" sz="2400" dirty="0" smtClean="0">
                <a:solidFill>
                  <a:srgbClr val="FF0000"/>
                </a:solidFill>
                <a:latin typeface="Berlin Sans FB" pitchFamily="34" charset="0"/>
              </a:rPr>
              <a:t>mengubah OUTPUT</a:t>
            </a:r>
            <a:r>
              <a:rPr lang="id-ID" sz="2400" dirty="0" smtClean="0">
                <a:latin typeface="Berlin Sans FB" pitchFamily="34" charset="0"/>
              </a:rPr>
              <a:t>nya, ditingkatkan atau diturunkan </a:t>
            </a:r>
          </a:p>
          <a:p>
            <a:pPr marL="457200" indent="-457200">
              <a:buFont typeface="+mj-lt"/>
              <a:buAutoNum type="arabicPeriod"/>
            </a:pPr>
            <a:r>
              <a:rPr lang="id-ID" sz="2400" dirty="0" smtClean="0">
                <a:latin typeface="Berlin Sans FB" pitchFamily="34" charset="0"/>
              </a:rPr>
              <a:t>Mengubah secara kognitif Input dan Output sendiri, mengubah persepsinya ttg perbandingan Input &amp; Outputnya sendiri</a:t>
            </a:r>
          </a:p>
          <a:p>
            <a:pPr marL="457200" indent="-457200">
              <a:buFont typeface="+mj-lt"/>
              <a:buAutoNum type="arabicPeriod"/>
            </a:pPr>
            <a:r>
              <a:rPr lang="id-ID" sz="2400" dirty="0" smtClean="0">
                <a:latin typeface="Berlin Sans FB" pitchFamily="34" charset="0"/>
              </a:rPr>
              <a:t>Bertindak thd org lain utk mengubah Input dan atau Outputnya</a:t>
            </a:r>
          </a:p>
          <a:p>
            <a:pPr marL="457200" indent="-457200">
              <a:buFont typeface="+mj-lt"/>
              <a:buAutoNum type="arabicPeriod"/>
            </a:pPr>
            <a:r>
              <a:rPr lang="id-ID" sz="2400" dirty="0" smtClean="0">
                <a:latin typeface="Berlin Sans FB" pitchFamily="34" charset="0"/>
              </a:rPr>
              <a:t>Secara Fisik </a:t>
            </a:r>
            <a:r>
              <a:rPr lang="id-ID" sz="2400" dirty="0" smtClean="0">
                <a:solidFill>
                  <a:srgbClr val="FF0000"/>
                </a:solidFill>
                <a:latin typeface="Berlin Sans FB" pitchFamily="34" charset="0"/>
              </a:rPr>
              <a:t>meninggalkan</a:t>
            </a:r>
            <a:r>
              <a:rPr lang="id-ID" sz="2400" dirty="0" smtClean="0">
                <a:latin typeface="Berlin Sans FB" pitchFamily="34" charset="0"/>
              </a:rPr>
              <a:t> situasi, </a:t>
            </a:r>
            <a:r>
              <a:rPr lang="id-ID" sz="2400" dirty="0" smtClean="0">
                <a:solidFill>
                  <a:srgbClr val="FF0000"/>
                </a:solidFill>
                <a:latin typeface="Berlin Sans FB" pitchFamily="34" charset="0"/>
              </a:rPr>
              <a:t>keluar dari pekerjaan</a:t>
            </a:r>
          </a:p>
          <a:p>
            <a:pPr marL="457200" indent="-457200">
              <a:buFont typeface="+mj-lt"/>
              <a:buAutoNum type="arabicPeriod"/>
            </a:pPr>
            <a:r>
              <a:rPr lang="id-ID" sz="2400" dirty="0" smtClean="0">
                <a:latin typeface="Berlin Sans FB" pitchFamily="34" charset="0"/>
              </a:rPr>
              <a:t>Berhenti membandingkan Input dan Output dng org lain dan mengganti dg acuan lain</a:t>
            </a:r>
          </a:p>
          <a:p>
            <a:endParaRPr lang="en-US" sz="2400" dirty="0">
              <a:latin typeface="Berlin Sans FB"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381000"/>
          </a:xfrm>
          <a:ln>
            <a:noFill/>
          </a:ln>
        </p:spPr>
        <p:txBody>
          <a:bodyPr>
            <a:normAutofit fontScale="90000"/>
          </a:bodyPr>
          <a:lstStyle/>
          <a:p>
            <a:pPr algn="ctr"/>
            <a:r>
              <a:rPr lang="id-ID" sz="2800" dirty="0" smtClean="0">
                <a:solidFill>
                  <a:srgbClr val="FF0000"/>
                </a:solidFill>
                <a:latin typeface="Berlin Sans FB" pitchFamily="34" charset="0"/>
              </a:rPr>
              <a:t>7. GOAL SETTING THEORY</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Font typeface="Wingdings" pitchFamily="2" charset="2"/>
              <a:buChar char="q"/>
            </a:pPr>
            <a:r>
              <a:rPr lang="id-ID" sz="2400" dirty="0" smtClean="0">
                <a:latin typeface="Berlin Sans FB" pitchFamily="34" charset="0"/>
              </a:rPr>
              <a:t>Teori Tujuan dikembangkan </a:t>
            </a:r>
            <a:r>
              <a:rPr lang="id-ID" sz="2400" dirty="0" smtClean="0">
                <a:solidFill>
                  <a:srgbClr val="FF0000"/>
                </a:solidFill>
                <a:latin typeface="Berlin Sans FB" pitchFamily="34" charset="0"/>
              </a:rPr>
              <a:t>LOCKE </a:t>
            </a:r>
            <a:r>
              <a:rPr lang="id-ID" sz="2400" dirty="0" smtClean="0">
                <a:latin typeface="Berlin Sans FB" pitchFamily="34" charset="0"/>
              </a:rPr>
              <a:t>dg mengusulkan model Kognitif</a:t>
            </a:r>
          </a:p>
          <a:p>
            <a:pPr>
              <a:buFont typeface="Wingdings" pitchFamily="2" charset="2"/>
              <a:buChar char="q"/>
            </a:pPr>
            <a:r>
              <a:rPr lang="id-ID" sz="2400" dirty="0" smtClean="0">
                <a:latin typeface="Berlin Sans FB" pitchFamily="34" charset="0"/>
              </a:rPr>
              <a:t>Mencoba menjelaskan hubungan antara </a:t>
            </a:r>
            <a:r>
              <a:rPr lang="id-ID" sz="2400" dirty="0" smtClean="0">
                <a:solidFill>
                  <a:srgbClr val="FF0000"/>
                </a:solidFill>
                <a:latin typeface="Berlin Sans FB" pitchFamily="34" charset="0"/>
              </a:rPr>
              <a:t>INTENTION </a:t>
            </a:r>
            <a:r>
              <a:rPr lang="id-ID" sz="2400" dirty="0" smtClean="0">
                <a:latin typeface="Berlin Sans FB" pitchFamily="34" charset="0"/>
              </a:rPr>
              <a:t>(niat/tujuan) dng </a:t>
            </a:r>
            <a:r>
              <a:rPr lang="id-ID" sz="2400" dirty="0" smtClean="0">
                <a:solidFill>
                  <a:srgbClr val="FF0000"/>
                </a:solidFill>
                <a:latin typeface="Berlin Sans FB" pitchFamily="34" charset="0"/>
              </a:rPr>
              <a:t>TINGKAH LAKU</a:t>
            </a:r>
          </a:p>
          <a:p>
            <a:pPr>
              <a:buFont typeface="Wingdings" pitchFamily="2" charset="2"/>
              <a:buChar char="q"/>
            </a:pPr>
            <a:r>
              <a:rPr lang="id-ID" sz="2400" dirty="0" smtClean="0">
                <a:latin typeface="Berlin Sans FB" pitchFamily="34" charset="0"/>
              </a:rPr>
              <a:t>Menurut LOCKE :</a:t>
            </a:r>
          </a:p>
          <a:p>
            <a:pPr marL="457200" indent="-457200">
              <a:buFont typeface="Wingdings" pitchFamily="2" charset="2"/>
              <a:buChar char="§"/>
            </a:pPr>
            <a:r>
              <a:rPr lang="id-ID" sz="2000" dirty="0" smtClean="0">
                <a:latin typeface="Berlin Sans FB" pitchFamily="34" charset="0"/>
              </a:rPr>
              <a:t>Tujuan yg cukup sulit, khusus, jelas &amp; dpt diterima kary akan menghasilkan KINERJA lbh tinggi </a:t>
            </a:r>
            <a:r>
              <a:rPr lang="id-ID" sz="2000" dirty="0" smtClean="0">
                <a:solidFill>
                  <a:srgbClr val="FF0000"/>
                </a:solidFill>
                <a:latin typeface="Berlin Sans FB" pitchFamily="34" charset="0"/>
              </a:rPr>
              <a:t>dibandingkan</a:t>
            </a:r>
            <a:r>
              <a:rPr lang="id-ID" sz="2000" dirty="0" smtClean="0">
                <a:latin typeface="Berlin Sans FB" pitchFamily="34" charset="0"/>
              </a:rPr>
              <a:t> dg tujuan yg abstrak, tdk spesifik &amp; yg mudah dicapai</a:t>
            </a:r>
          </a:p>
          <a:p>
            <a:pPr marL="502920" indent="-457200">
              <a:buFont typeface="Wingdings" pitchFamily="2" charset="2"/>
              <a:buChar char="§"/>
            </a:pPr>
            <a:r>
              <a:rPr lang="id-ID" sz="2000" dirty="0" smtClean="0">
                <a:latin typeface="Berlin Sans FB" pitchFamily="34" charset="0"/>
              </a:rPr>
              <a:t>Tujuan yg </a:t>
            </a:r>
            <a:r>
              <a:rPr lang="id-ID" sz="2000" dirty="0" smtClean="0">
                <a:solidFill>
                  <a:srgbClr val="FF0000"/>
                </a:solidFill>
                <a:latin typeface="Berlin Sans FB" pitchFamily="34" charset="0"/>
              </a:rPr>
              <a:t>bersifat khusus </a:t>
            </a:r>
            <a:r>
              <a:rPr lang="id-ID" sz="2000" dirty="0" smtClean="0">
                <a:latin typeface="Berlin Sans FB" pitchFamily="34" charset="0"/>
              </a:rPr>
              <a:t>spt tingkat prestasi kerja atau waktu deadline tugas akan mempunyai dampak yg besar pd kinerja dibandingkan yg </a:t>
            </a:r>
            <a:r>
              <a:rPr lang="id-ID" sz="2000" dirty="0" smtClean="0">
                <a:solidFill>
                  <a:srgbClr val="FF0000"/>
                </a:solidFill>
                <a:latin typeface="Berlin Sans FB" pitchFamily="34" charset="0"/>
              </a:rPr>
              <a:t>bersifat umum </a:t>
            </a:r>
            <a:r>
              <a:rPr lang="id-ID" sz="2000" dirty="0" smtClean="0">
                <a:latin typeface="Berlin Sans FB" pitchFamily="34" charset="0"/>
              </a:rPr>
              <a:t>spt lakukan sebaik-baiknya atau secepat-cepatnya</a:t>
            </a:r>
            <a:endParaRPr lang="en-US" sz="2000" dirty="0">
              <a:latin typeface="Berlin Sans FB"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533400"/>
          </a:xfrm>
        </p:spPr>
        <p:txBody>
          <a:bodyPr>
            <a:noAutofit/>
          </a:bodyPr>
          <a:lstStyle/>
          <a:p>
            <a:r>
              <a:rPr lang="id-ID" sz="3200" dirty="0" smtClean="0">
                <a:solidFill>
                  <a:srgbClr val="FF0000"/>
                </a:solidFill>
                <a:latin typeface="Berlin Sans FB" pitchFamily="34" charset="0"/>
              </a:rPr>
              <a:t>Lanjutan....</a:t>
            </a:r>
            <a:endParaRPr lang="id-ID" sz="32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id-ID" sz="2400" dirty="0" smtClean="0">
                <a:latin typeface="Berlin Sans FB" pitchFamily="34" charset="0"/>
              </a:rPr>
              <a:t>Akibat praktis dari Goal Theory menurut Wexley &amp; Yukl (1977) yaitu </a:t>
            </a:r>
          </a:p>
          <a:p>
            <a:pPr marL="457200" indent="-457200">
              <a:buFont typeface="+mj-lt"/>
              <a:buAutoNum type="arabicParenR"/>
            </a:pPr>
            <a:r>
              <a:rPr lang="id-ID" sz="2400" dirty="0" smtClean="0">
                <a:latin typeface="Berlin Sans FB" pitchFamily="34" charset="0"/>
              </a:rPr>
              <a:t>Pekerja harus diberi pengarahan khusus ttg tujuan prestasi kerja</a:t>
            </a:r>
          </a:p>
          <a:p>
            <a:pPr marL="457200" indent="-457200">
              <a:buFont typeface="+mj-lt"/>
              <a:buAutoNum type="arabicParenR"/>
            </a:pPr>
            <a:r>
              <a:rPr lang="id-ID" sz="2400" dirty="0" smtClean="0">
                <a:latin typeface="Berlin Sans FB" pitchFamily="34" charset="0"/>
              </a:rPr>
              <a:t>Tujuan harus dipandang oleh pekerja cukup menantang tetapi mungkin untuk dicapainya</a:t>
            </a:r>
          </a:p>
          <a:p>
            <a:pPr marL="457200" indent="-457200">
              <a:buFont typeface="+mj-lt"/>
              <a:buAutoNum type="arabicParenR"/>
            </a:pPr>
            <a:r>
              <a:rPr lang="id-ID" sz="2400" dirty="0" smtClean="0">
                <a:latin typeface="Berlin Sans FB" pitchFamily="34" charset="0"/>
              </a:rPr>
              <a:t>Feedback yg tepat perlu diberikan kepada kary sehingga tujuan dpt diperbaiki atau kesalahan dapat dikurangi</a:t>
            </a:r>
            <a:endParaRPr lang="id-ID" sz="2400" dirty="0">
              <a:latin typeface="Berlin Sans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85800"/>
          </a:xfrm>
          <a:ln>
            <a:noFill/>
          </a:ln>
        </p:spPr>
        <p:txBody>
          <a:bodyPr>
            <a:normAutofit/>
          </a:bodyPr>
          <a:lstStyle/>
          <a:p>
            <a:pPr algn="ctr"/>
            <a:r>
              <a:rPr lang="en-US" sz="3200" dirty="0" smtClean="0">
                <a:solidFill>
                  <a:srgbClr val="FF0000"/>
                </a:solidFill>
                <a:latin typeface="Berlin Sans FB" pitchFamily="34" charset="0"/>
              </a:rPr>
              <a:t>DISKUSI</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a:xfrm>
            <a:off x="990600" y="1447800"/>
            <a:ext cx="7467600" cy="3657600"/>
          </a:xfrm>
          <a:ln w="57150">
            <a:solidFill>
              <a:srgbClr val="FF0000"/>
            </a:solidFill>
          </a:ln>
        </p:spPr>
        <p:txBody>
          <a:bodyPr>
            <a:normAutofit/>
          </a:bodyPr>
          <a:lstStyle/>
          <a:p>
            <a:r>
              <a:rPr lang="en-US" sz="2400" dirty="0" err="1" smtClean="0">
                <a:latin typeface="Berlin Sans FB" pitchFamily="34" charset="0"/>
              </a:rPr>
              <a:t>Menurut</a:t>
            </a:r>
            <a:r>
              <a:rPr lang="en-US" sz="2400" dirty="0" smtClean="0">
                <a:latin typeface="Berlin Sans FB" pitchFamily="34" charset="0"/>
              </a:rPr>
              <a:t> </a:t>
            </a:r>
            <a:r>
              <a:rPr lang="en-US" sz="2400" dirty="0" err="1" smtClean="0">
                <a:latin typeface="Berlin Sans FB" pitchFamily="34" charset="0"/>
              </a:rPr>
              <a:t>Anda</a:t>
            </a:r>
            <a:r>
              <a:rPr lang="en-US" sz="2400" dirty="0" smtClean="0">
                <a:latin typeface="Berlin Sans FB" pitchFamily="34" charset="0"/>
              </a:rPr>
              <a:t>, </a:t>
            </a:r>
            <a:r>
              <a:rPr lang="en-US" sz="2400" dirty="0" err="1" smtClean="0">
                <a:latin typeface="Berlin Sans FB" pitchFamily="34" charset="0"/>
              </a:rPr>
              <a:t>faktor-faktor</a:t>
            </a:r>
            <a:r>
              <a:rPr lang="en-US" sz="2400" dirty="0" smtClean="0">
                <a:latin typeface="Berlin Sans FB" pitchFamily="34" charset="0"/>
              </a:rPr>
              <a:t> </a:t>
            </a:r>
            <a:r>
              <a:rPr lang="en-US" sz="2400" dirty="0" err="1" smtClean="0">
                <a:latin typeface="Berlin Sans FB" pitchFamily="34" charset="0"/>
              </a:rPr>
              <a:t>apa</a:t>
            </a:r>
            <a:r>
              <a:rPr lang="en-US" sz="2400" dirty="0" smtClean="0">
                <a:latin typeface="Berlin Sans FB" pitchFamily="34" charset="0"/>
              </a:rPr>
              <a:t> </a:t>
            </a:r>
            <a:r>
              <a:rPr lang="en-US" sz="2400" dirty="0" err="1" smtClean="0">
                <a:latin typeface="Berlin Sans FB" pitchFamily="34" charset="0"/>
              </a:rPr>
              <a:t>saja</a:t>
            </a:r>
            <a:r>
              <a:rPr lang="en-US" sz="2400" dirty="0" smtClean="0">
                <a:latin typeface="Berlin Sans FB" pitchFamily="34" charset="0"/>
              </a:rPr>
              <a:t> yang </a:t>
            </a:r>
            <a:r>
              <a:rPr lang="en-US" sz="2400" dirty="0" err="1" smtClean="0">
                <a:latin typeface="Berlin Sans FB" pitchFamily="34" charset="0"/>
              </a:rPr>
              <a:t>dapat</a:t>
            </a:r>
            <a:r>
              <a:rPr lang="en-US" sz="2400" dirty="0" smtClean="0">
                <a:latin typeface="Berlin Sans FB" pitchFamily="34" charset="0"/>
              </a:rPr>
              <a:t> </a:t>
            </a:r>
            <a:r>
              <a:rPr lang="en-US" sz="2400" dirty="0" err="1" smtClean="0">
                <a:latin typeface="Berlin Sans FB" pitchFamily="34" charset="0"/>
              </a:rPr>
              <a:t>menyebabkan</a:t>
            </a:r>
            <a:r>
              <a:rPr lang="en-US" sz="2400" dirty="0" smtClean="0">
                <a:latin typeface="Berlin Sans FB" pitchFamily="34" charset="0"/>
              </a:rPr>
              <a:t> </a:t>
            </a:r>
            <a:r>
              <a:rPr lang="en-US" sz="2400" dirty="0" err="1" smtClean="0">
                <a:latin typeface="Berlin Sans FB" pitchFamily="34" charset="0"/>
              </a:rPr>
              <a:t>karyawan</a:t>
            </a:r>
            <a:r>
              <a:rPr lang="en-US" sz="2400" dirty="0" smtClean="0">
                <a:latin typeface="Berlin Sans FB" pitchFamily="34" charset="0"/>
              </a:rPr>
              <a:t> </a:t>
            </a:r>
            <a:r>
              <a:rPr lang="en-US" sz="2400" dirty="0" err="1" smtClean="0">
                <a:latin typeface="Berlin Sans FB" pitchFamily="34" charset="0"/>
              </a:rPr>
              <a:t>mencuri</a:t>
            </a:r>
            <a:r>
              <a:rPr lang="en-US" sz="2400" dirty="0" smtClean="0">
                <a:latin typeface="Berlin Sans FB" pitchFamily="34" charset="0"/>
              </a:rPr>
              <a:t> ?</a:t>
            </a:r>
          </a:p>
          <a:p>
            <a:r>
              <a:rPr lang="en-US" sz="2400" dirty="0" err="1" smtClean="0">
                <a:latin typeface="Berlin Sans FB" pitchFamily="34" charset="0"/>
              </a:rPr>
              <a:t>Menurut</a:t>
            </a:r>
            <a:r>
              <a:rPr lang="en-US" sz="2400" dirty="0" smtClean="0">
                <a:latin typeface="Berlin Sans FB" pitchFamily="34" charset="0"/>
              </a:rPr>
              <a:t> </a:t>
            </a:r>
            <a:r>
              <a:rPr lang="en-US" sz="2400" dirty="0" err="1" smtClean="0">
                <a:latin typeface="Berlin Sans FB" pitchFamily="34" charset="0"/>
              </a:rPr>
              <a:t>Anda</a:t>
            </a:r>
            <a:r>
              <a:rPr lang="en-US" sz="2400" dirty="0" smtClean="0">
                <a:latin typeface="Berlin Sans FB" pitchFamily="34" charset="0"/>
              </a:rPr>
              <a:t>, “program </a:t>
            </a:r>
            <a:r>
              <a:rPr lang="en-US" sz="2400" dirty="0" err="1" smtClean="0">
                <a:latin typeface="Berlin Sans FB" pitchFamily="34" charset="0"/>
              </a:rPr>
              <a:t>kerja</a:t>
            </a:r>
            <a:r>
              <a:rPr lang="en-US" sz="2400" dirty="0" smtClean="0">
                <a:latin typeface="Berlin Sans FB" pitchFamily="34" charset="0"/>
              </a:rPr>
              <a:t>” </a:t>
            </a:r>
            <a:r>
              <a:rPr lang="id-ID" sz="2400" dirty="0" smtClean="0">
                <a:latin typeface="Berlin Sans FB" pitchFamily="34" charset="0"/>
              </a:rPr>
              <a:t>yang seperti apa yang dapat </a:t>
            </a:r>
            <a:r>
              <a:rPr lang="en-US" sz="2400" dirty="0" err="1" smtClean="0">
                <a:latin typeface="Berlin Sans FB" pitchFamily="34" charset="0"/>
              </a:rPr>
              <a:t>menurunkan</a:t>
            </a:r>
            <a:r>
              <a:rPr lang="en-US" sz="2400" dirty="0" smtClean="0">
                <a:latin typeface="Berlin Sans FB" pitchFamily="34" charset="0"/>
              </a:rPr>
              <a:t> </a:t>
            </a:r>
            <a:r>
              <a:rPr lang="en-US" sz="2400" dirty="0" err="1" smtClean="0">
                <a:latin typeface="Berlin Sans FB" pitchFamily="34" charset="0"/>
              </a:rPr>
              <a:t>pencurian</a:t>
            </a:r>
            <a:r>
              <a:rPr lang="id-ID" sz="2400" dirty="0" smtClean="0">
                <a:latin typeface="Berlin Sans FB" pitchFamily="34" charset="0"/>
              </a:rPr>
              <a:t>  di tempat kerja?</a:t>
            </a:r>
            <a:endParaRPr lang="en-US" sz="2400" dirty="0" smtClean="0">
              <a:latin typeface="Berlin Sans FB" pitchFamily="34" charset="0"/>
            </a:endParaRPr>
          </a:p>
          <a:p>
            <a:r>
              <a:rPr lang="en-US" sz="2400" dirty="0" err="1" smtClean="0">
                <a:latin typeface="Berlin Sans FB" pitchFamily="34" charset="0"/>
              </a:rPr>
              <a:t>Menurut</a:t>
            </a:r>
            <a:r>
              <a:rPr lang="en-US" sz="2400" dirty="0" smtClean="0">
                <a:latin typeface="Berlin Sans FB" pitchFamily="34" charset="0"/>
              </a:rPr>
              <a:t> </a:t>
            </a:r>
            <a:r>
              <a:rPr lang="en-US" sz="2400" dirty="0" err="1" smtClean="0">
                <a:latin typeface="Berlin Sans FB" pitchFamily="34" charset="0"/>
              </a:rPr>
              <a:t>Anda</a:t>
            </a:r>
            <a:r>
              <a:rPr lang="en-US" sz="2400" dirty="0" smtClean="0">
                <a:latin typeface="Berlin Sans FB" pitchFamily="34" charset="0"/>
              </a:rPr>
              <a:t>, </a:t>
            </a:r>
            <a:r>
              <a:rPr lang="en-US" sz="2400" dirty="0" err="1" smtClean="0">
                <a:latin typeface="Berlin Sans FB" pitchFamily="34" charset="0"/>
              </a:rPr>
              <a:t>perlakuan</a:t>
            </a:r>
            <a:r>
              <a:rPr lang="en-US" sz="2400" dirty="0" smtClean="0">
                <a:latin typeface="Berlin Sans FB" pitchFamily="34" charset="0"/>
              </a:rPr>
              <a:t> (</a:t>
            </a:r>
            <a:r>
              <a:rPr lang="en-US" sz="2400" dirty="0" err="1" smtClean="0">
                <a:latin typeface="Berlin Sans FB" pitchFamily="34" charset="0"/>
              </a:rPr>
              <a:t>intervensi</a:t>
            </a:r>
            <a:r>
              <a:rPr lang="en-US" sz="2400" dirty="0" smtClean="0">
                <a:latin typeface="Berlin Sans FB" pitchFamily="34" charset="0"/>
              </a:rPr>
              <a:t>) </a:t>
            </a:r>
            <a:r>
              <a:rPr lang="en-US" sz="2400" dirty="0" err="1" smtClean="0">
                <a:latin typeface="Berlin Sans FB" pitchFamily="34" charset="0"/>
              </a:rPr>
              <a:t>apa</a:t>
            </a:r>
            <a:r>
              <a:rPr lang="en-US" sz="2400" dirty="0" smtClean="0">
                <a:latin typeface="Berlin Sans FB" pitchFamily="34" charset="0"/>
              </a:rPr>
              <a:t> </a:t>
            </a:r>
            <a:r>
              <a:rPr lang="en-US" sz="2400" dirty="0" err="1" smtClean="0">
                <a:latin typeface="Berlin Sans FB" pitchFamily="34" charset="0"/>
              </a:rPr>
              <a:t>saja</a:t>
            </a:r>
            <a:r>
              <a:rPr lang="en-US" sz="2400" dirty="0" smtClean="0">
                <a:latin typeface="Berlin Sans FB" pitchFamily="34" charset="0"/>
              </a:rPr>
              <a:t> yang </a:t>
            </a:r>
            <a:r>
              <a:rPr lang="id-ID" sz="2400" dirty="0" smtClean="0">
                <a:latin typeface="Berlin Sans FB" pitchFamily="34" charset="0"/>
              </a:rPr>
              <a:t>dapat</a:t>
            </a:r>
            <a:r>
              <a:rPr lang="en-US" sz="2400" dirty="0" smtClean="0">
                <a:latin typeface="Berlin Sans FB" pitchFamily="34" charset="0"/>
              </a:rPr>
              <a:t> </a:t>
            </a:r>
            <a:r>
              <a:rPr lang="en-US" sz="2400" dirty="0" err="1" smtClean="0">
                <a:latin typeface="Berlin Sans FB" pitchFamily="34" charset="0"/>
              </a:rPr>
              <a:t>menurunkan</a:t>
            </a:r>
            <a:r>
              <a:rPr lang="en-US" sz="2400" dirty="0" smtClean="0">
                <a:latin typeface="Berlin Sans FB" pitchFamily="34" charset="0"/>
              </a:rPr>
              <a:t> </a:t>
            </a:r>
            <a:r>
              <a:rPr lang="en-US" sz="2400" dirty="0" err="1" smtClean="0">
                <a:latin typeface="Berlin Sans FB" pitchFamily="34" charset="0"/>
              </a:rPr>
              <a:t>pencurian</a:t>
            </a:r>
            <a:r>
              <a:rPr lang="en-US" sz="2400" dirty="0" smtClean="0">
                <a:latin typeface="Berlin Sans FB" pitchFamily="34" charset="0"/>
              </a:rPr>
              <a:t> </a:t>
            </a:r>
            <a:r>
              <a:rPr lang="id-ID" sz="2400" dirty="0" smtClean="0">
                <a:latin typeface="Berlin Sans FB" pitchFamily="34" charset="0"/>
              </a:rPr>
              <a:t> di tempat kerja</a:t>
            </a:r>
            <a:r>
              <a:rPr lang="en-US" sz="2400" dirty="0" smtClean="0">
                <a:latin typeface="Berlin Sans FB" pitchFamily="34" charset="0"/>
              </a:rPr>
              <a:t>?  </a:t>
            </a:r>
            <a:endParaRPr lang="en-US" sz="2400" dirty="0">
              <a:latin typeface="Berlin Sans FB"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533400"/>
          </a:xfrm>
        </p:spPr>
        <p:txBody>
          <a:bodyPr>
            <a:noAutofit/>
          </a:bodyPr>
          <a:lstStyle/>
          <a:p>
            <a:pPr algn="ctr"/>
            <a:r>
              <a:rPr lang="id-ID" sz="2800" dirty="0" smtClean="0">
                <a:solidFill>
                  <a:srgbClr val="FF0000"/>
                </a:solidFill>
                <a:latin typeface="Berlin Sans FB" pitchFamily="34" charset="0"/>
              </a:rPr>
              <a:t>8.SOCIAL MOTIVE THEORY</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5181600"/>
          </a:xfrm>
        </p:spPr>
        <p:txBody>
          <a:bodyPr>
            <a:normAutofit lnSpcReduction="10000"/>
          </a:bodyPr>
          <a:lstStyle/>
          <a:p>
            <a:pPr>
              <a:buNone/>
            </a:pPr>
            <a:r>
              <a:rPr lang="id-ID" sz="2000" dirty="0" smtClean="0">
                <a:latin typeface="Berlin Sans FB" pitchFamily="34" charset="0"/>
              </a:rPr>
              <a:t>Dikembangkan oleh </a:t>
            </a:r>
            <a:r>
              <a:rPr lang="id-ID" sz="2000" dirty="0" smtClean="0">
                <a:solidFill>
                  <a:srgbClr val="FF0000"/>
                </a:solidFill>
                <a:latin typeface="Berlin Sans FB" pitchFamily="34" charset="0"/>
              </a:rPr>
              <a:t>David Mc.Clelland</a:t>
            </a:r>
            <a:r>
              <a:rPr lang="id-ID" sz="2000" dirty="0" smtClean="0">
                <a:latin typeface="Berlin Sans FB" pitchFamily="34" charset="0"/>
              </a:rPr>
              <a:t>, bahwa perilaku manusia dimotivasi oleh 3 kebutuhan yaitu:</a:t>
            </a:r>
          </a:p>
          <a:p>
            <a:pPr>
              <a:buNone/>
            </a:pPr>
            <a:r>
              <a:rPr lang="id-ID" sz="2000" dirty="0" smtClean="0">
                <a:solidFill>
                  <a:srgbClr val="FF0000"/>
                </a:solidFill>
                <a:latin typeface="Berlin Sans FB" pitchFamily="34" charset="0"/>
              </a:rPr>
              <a:t>1. </a:t>
            </a:r>
          </a:p>
          <a:p>
            <a:r>
              <a:rPr lang="id-ID" sz="2000" dirty="0" smtClean="0">
                <a:latin typeface="Berlin Sans FB" pitchFamily="34" charset="0"/>
              </a:rPr>
              <a:t>Yaitu kebutuhan/keinginan untuk menghasilkan sesuatu yg lebih baik</a:t>
            </a:r>
          </a:p>
          <a:p>
            <a:r>
              <a:rPr lang="id-ID" sz="2000" dirty="0" smtClean="0">
                <a:latin typeface="Berlin Sans FB" pitchFamily="34" charset="0"/>
              </a:rPr>
              <a:t>Yaitu keinginan yg muncul secara spontan, disadari/tidak  utk mengarahkan pikiran, perilaku  secara aktif utk menghasilkan sesuatu yg lbh baik, mencari hal-hal yg menantang dan mendapatkan feedback</a:t>
            </a:r>
          </a:p>
          <a:p>
            <a:r>
              <a:rPr lang="id-ID" sz="2000" dirty="0" smtClean="0">
                <a:latin typeface="Berlin Sans FB" pitchFamily="34" charset="0"/>
              </a:rPr>
              <a:t>Menganggap prestasi yg tinggi itu penting, dan standardnya ada di dalam diri</a:t>
            </a:r>
          </a:p>
          <a:p>
            <a:pPr>
              <a:buNone/>
            </a:pPr>
            <a:r>
              <a:rPr lang="id-ID" sz="2000" dirty="0" smtClean="0">
                <a:latin typeface="Berlin Sans FB" pitchFamily="34" charset="0"/>
              </a:rPr>
              <a:t>Ciri-ciri perilaku sso dengan </a:t>
            </a:r>
            <a:r>
              <a:rPr lang="id-ID" sz="2000" dirty="0" smtClean="0">
                <a:solidFill>
                  <a:srgbClr val="FF0000"/>
                </a:solidFill>
                <a:latin typeface="Berlin Sans FB" pitchFamily="34" charset="0"/>
              </a:rPr>
              <a:t>N-Achievement tinggi</a:t>
            </a:r>
          </a:p>
          <a:p>
            <a:pPr marL="457200" indent="-457200">
              <a:buFont typeface="+mj-lt"/>
              <a:buAutoNum type="arabicParenR"/>
            </a:pPr>
            <a:r>
              <a:rPr lang="id-ID" sz="2000" dirty="0" smtClean="0">
                <a:latin typeface="Berlin Sans FB" pitchFamily="34" charset="0"/>
              </a:rPr>
              <a:t>Bertanggung jawab atas tindakannya</a:t>
            </a:r>
          </a:p>
          <a:p>
            <a:pPr marL="457200" indent="-457200">
              <a:buFont typeface="+mj-lt"/>
              <a:buAutoNum type="arabicParenR"/>
            </a:pPr>
            <a:r>
              <a:rPr lang="id-ID" sz="2000" dirty="0" smtClean="0">
                <a:latin typeface="Berlin Sans FB" pitchFamily="34" charset="0"/>
              </a:rPr>
              <a:t>Melakukan sesuatu dengan cara-cara baru</a:t>
            </a:r>
          </a:p>
          <a:p>
            <a:pPr marL="457200" indent="-457200">
              <a:buFont typeface="+mj-lt"/>
              <a:buAutoNum type="arabicParenR"/>
            </a:pPr>
            <a:r>
              <a:rPr lang="id-ID" sz="2000" dirty="0" smtClean="0">
                <a:latin typeface="Berlin Sans FB" pitchFamily="34" charset="0"/>
              </a:rPr>
              <a:t>Memilih risiko sedang</a:t>
            </a:r>
          </a:p>
          <a:p>
            <a:pPr marL="457200" indent="-457200">
              <a:buFont typeface="+mj-lt"/>
              <a:buAutoNum type="arabicParenR"/>
            </a:pPr>
            <a:r>
              <a:rPr lang="id-ID" sz="2000" dirty="0" smtClean="0">
                <a:latin typeface="Berlin Sans FB" pitchFamily="34" charset="0"/>
              </a:rPr>
              <a:t>Mencari hasil penilaian dari yg telah dikerjakan</a:t>
            </a:r>
            <a:endParaRPr lang="id-ID" sz="2000" dirty="0">
              <a:latin typeface="Berlin Sans FB" pitchFamily="34" charset="0"/>
            </a:endParaRPr>
          </a:p>
        </p:txBody>
      </p:sp>
      <p:sp>
        <p:nvSpPr>
          <p:cNvPr id="4" name="Rectangle 3"/>
          <p:cNvSpPr/>
          <p:nvPr/>
        </p:nvSpPr>
        <p:spPr>
          <a:xfrm>
            <a:off x="1219200" y="1905000"/>
            <a:ext cx="24384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Need For Achievement</a:t>
            </a:r>
            <a:endParaRPr lang="id-ID" dirty="0">
              <a:latin typeface="Berlin Sans FB"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457200"/>
          </a:xfrm>
        </p:spPr>
        <p:txBody>
          <a:bodyPr>
            <a:no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3000"/>
            <a:ext cx="7772400" cy="4876800"/>
          </a:xfrm>
        </p:spPr>
        <p:txBody>
          <a:bodyPr>
            <a:normAutofit fontScale="92500"/>
          </a:bodyPr>
          <a:lstStyle/>
          <a:p>
            <a:pPr>
              <a:buNone/>
            </a:pPr>
            <a:r>
              <a:rPr lang="id-ID" sz="2000" dirty="0" smtClean="0">
                <a:latin typeface="Berlin Sans FB" pitchFamily="34" charset="0"/>
              </a:rPr>
              <a:t>2. </a:t>
            </a:r>
          </a:p>
          <a:p>
            <a:pPr>
              <a:buNone/>
            </a:pPr>
            <a:endParaRPr lang="id-ID" sz="2000" dirty="0" smtClean="0">
              <a:latin typeface="Berlin Sans FB" pitchFamily="34" charset="0"/>
            </a:endParaRPr>
          </a:p>
          <a:p>
            <a:pPr>
              <a:buFont typeface="Arial" pitchFamily="34" charset="0"/>
              <a:buChar char="•"/>
            </a:pPr>
            <a:r>
              <a:rPr lang="id-ID" sz="2000" dirty="0" smtClean="0">
                <a:latin typeface="Berlin Sans FB" pitchFamily="34" charset="0"/>
              </a:rPr>
              <a:t>Kebutuhan persahabatan yi keinginan utk </a:t>
            </a:r>
            <a:r>
              <a:rPr lang="id-ID" sz="2000" dirty="0" smtClean="0">
                <a:solidFill>
                  <a:srgbClr val="FF0000"/>
                </a:solidFill>
                <a:latin typeface="Berlin Sans FB" pitchFamily="34" charset="0"/>
              </a:rPr>
              <a:t>berada bersama </a:t>
            </a:r>
            <a:r>
              <a:rPr lang="id-ID" sz="2000" dirty="0" smtClean="0">
                <a:latin typeface="Berlin Sans FB" pitchFamily="34" charset="0"/>
              </a:rPr>
              <a:t>orang lain</a:t>
            </a:r>
          </a:p>
          <a:p>
            <a:pPr>
              <a:buFont typeface="Arial" pitchFamily="34" charset="0"/>
              <a:buChar char="•"/>
            </a:pPr>
            <a:r>
              <a:rPr lang="id-ID" sz="2000" dirty="0" smtClean="0">
                <a:latin typeface="Berlin Sans FB" pitchFamily="34" charset="0"/>
              </a:rPr>
              <a:t>Kebutuhan ini dapat diekspresikan melalui 2 bentuk :</a:t>
            </a:r>
          </a:p>
          <a:p>
            <a:pPr>
              <a:buNone/>
            </a:pPr>
            <a:r>
              <a:rPr lang="id-ID" sz="2000" dirty="0" smtClean="0">
                <a:latin typeface="Berlin Sans FB" pitchFamily="34" charset="0"/>
              </a:rPr>
              <a:t>	</a:t>
            </a:r>
            <a:r>
              <a:rPr lang="id-ID" sz="2000" dirty="0" smtClean="0">
                <a:solidFill>
                  <a:srgbClr val="FF0000"/>
                </a:solidFill>
                <a:latin typeface="Berlin Sans FB" pitchFamily="34" charset="0"/>
              </a:rPr>
              <a:t>1. Approach Affiliation</a:t>
            </a:r>
          </a:p>
          <a:p>
            <a:pPr>
              <a:buFont typeface="Arial" pitchFamily="34" charset="0"/>
              <a:buChar char="•"/>
            </a:pPr>
            <a:r>
              <a:rPr lang="id-ID" sz="2000" dirty="0" smtClean="0">
                <a:latin typeface="Berlin Sans FB" pitchFamily="34" charset="0"/>
              </a:rPr>
              <a:t>Persahabatan/ relasi yg didasarkan pada keinginan utk mendekati sesuatu</a:t>
            </a:r>
          </a:p>
          <a:p>
            <a:pPr>
              <a:buFont typeface="Arial" pitchFamily="34" charset="0"/>
              <a:buChar char="•"/>
            </a:pPr>
            <a:r>
              <a:rPr lang="id-ID" sz="2000" dirty="0" smtClean="0">
                <a:latin typeface="Berlin Sans FB" pitchFamily="34" charset="0"/>
              </a:rPr>
              <a:t>Keinginan untuk membangun relasi yg lebih baik, penuh kasih sayang, dan penuh kehangatan</a:t>
            </a:r>
          </a:p>
          <a:p>
            <a:pPr>
              <a:buNone/>
            </a:pPr>
            <a:r>
              <a:rPr lang="id-ID" sz="2000" dirty="0" smtClean="0">
                <a:latin typeface="Berlin Sans FB" pitchFamily="34" charset="0"/>
              </a:rPr>
              <a:t>	</a:t>
            </a:r>
            <a:r>
              <a:rPr lang="id-ID" sz="2000" dirty="0" smtClean="0">
                <a:solidFill>
                  <a:srgbClr val="FF0000"/>
                </a:solidFill>
                <a:latin typeface="Berlin Sans FB" pitchFamily="34" charset="0"/>
              </a:rPr>
              <a:t>2.Avoidance Affiliation</a:t>
            </a:r>
          </a:p>
          <a:p>
            <a:pPr>
              <a:buFont typeface="Arial" pitchFamily="34" charset="0"/>
              <a:buChar char="•"/>
            </a:pPr>
            <a:r>
              <a:rPr lang="id-ID" sz="2000" dirty="0" smtClean="0">
                <a:latin typeface="Berlin Sans FB" pitchFamily="34" charset="0"/>
              </a:rPr>
              <a:t>Persahabatan yg didasarkan pada keinginan utk menghindari sesuatu</a:t>
            </a:r>
          </a:p>
          <a:p>
            <a:pPr>
              <a:buFont typeface="Arial" pitchFamily="34" charset="0"/>
              <a:buChar char="•"/>
            </a:pPr>
            <a:r>
              <a:rPr lang="id-ID" sz="2000" dirty="0" smtClean="0">
                <a:latin typeface="Berlin Sans FB" pitchFamily="34" charset="0"/>
              </a:rPr>
              <a:t>Keinginan untuk mempertahankan persahabatan, takut ditolak, ditinggalkan, selalu mencari persetujuan, mencari pertolongan utk meyakinkan bhw org lain masih ingin tetap bersahabat</a:t>
            </a:r>
          </a:p>
          <a:p>
            <a:pPr>
              <a:buNone/>
            </a:pPr>
            <a:endParaRPr lang="id-ID" sz="2000" dirty="0">
              <a:latin typeface="Berlin Sans FB" pitchFamily="34" charset="0"/>
            </a:endParaRPr>
          </a:p>
        </p:txBody>
      </p:sp>
      <p:sp>
        <p:nvSpPr>
          <p:cNvPr id="4" name="Rectangle 3"/>
          <p:cNvSpPr/>
          <p:nvPr/>
        </p:nvSpPr>
        <p:spPr>
          <a:xfrm>
            <a:off x="1295400" y="1219200"/>
            <a:ext cx="23622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latin typeface="Berlin Sans FB" pitchFamily="34" charset="0"/>
              </a:rPr>
              <a:t>Need For Affiliation</a:t>
            </a:r>
            <a:endParaRPr lang="id-ID" sz="2000" dirty="0">
              <a:latin typeface="Berlin Sans FB"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457200"/>
          </a:xfrm>
        </p:spPr>
        <p:txBody>
          <a:bodyPr>
            <a:no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3000"/>
            <a:ext cx="7772400" cy="4876800"/>
          </a:xfrm>
        </p:spPr>
        <p:txBody>
          <a:bodyPr>
            <a:normAutofit/>
          </a:bodyPr>
          <a:lstStyle/>
          <a:p>
            <a:pPr>
              <a:buNone/>
            </a:pPr>
            <a:r>
              <a:rPr lang="id-ID" sz="2000" dirty="0" smtClean="0">
                <a:latin typeface="Berlin Sans FB" pitchFamily="34" charset="0"/>
              </a:rPr>
              <a:t>Ciri-ciri seseorang dengan </a:t>
            </a:r>
            <a:r>
              <a:rPr lang="id-ID" sz="2000" dirty="0" smtClean="0">
                <a:solidFill>
                  <a:srgbClr val="FF0000"/>
                </a:solidFill>
                <a:latin typeface="Berlin Sans FB" pitchFamily="34" charset="0"/>
              </a:rPr>
              <a:t>N-Affiliation tinggi</a:t>
            </a:r>
          </a:p>
          <a:p>
            <a:pPr marL="457200" indent="-457200">
              <a:buFont typeface="+mj-lt"/>
              <a:buAutoNum type="arabicParenR"/>
            </a:pPr>
            <a:r>
              <a:rPr lang="id-ID" sz="2000" dirty="0" smtClean="0">
                <a:latin typeface="Berlin Sans FB" pitchFamily="34" charset="0"/>
              </a:rPr>
              <a:t>Lebih suka bersama orang lain daripada sendirian</a:t>
            </a:r>
          </a:p>
          <a:p>
            <a:pPr marL="457200" indent="-457200">
              <a:buFont typeface="+mj-lt"/>
              <a:buAutoNum type="arabicParenR"/>
            </a:pPr>
            <a:r>
              <a:rPr lang="id-ID" sz="2000" dirty="0" smtClean="0">
                <a:latin typeface="Berlin Sans FB" pitchFamily="34" charset="0"/>
              </a:rPr>
              <a:t>Sering berelasi dengan orang lai misal : ngobrol via telp</a:t>
            </a:r>
          </a:p>
          <a:p>
            <a:pPr marL="457200" indent="-457200">
              <a:buFont typeface="+mj-lt"/>
              <a:buAutoNum type="arabicParenR"/>
            </a:pPr>
            <a:r>
              <a:rPr lang="id-ID" sz="2000" dirty="0" smtClean="0">
                <a:latin typeface="Berlin Sans FB" pitchFamily="34" charset="0"/>
              </a:rPr>
              <a:t>Lebih memperhatikan segi hubungan pribadi (personal oriented) dlm pekerjaan daripada tugas-tugas (task oreinted)</a:t>
            </a:r>
          </a:p>
          <a:p>
            <a:pPr marL="457200" indent="-457200">
              <a:buFont typeface="+mj-lt"/>
              <a:buAutoNum type="arabicParenR"/>
            </a:pPr>
            <a:r>
              <a:rPr lang="id-ID" sz="2000" dirty="0" smtClean="0">
                <a:latin typeface="Berlin Sans FB" pitchFamily="34" charset="0"/>
              </a:rPr>
              <a:t>Lebih antusias bekerja dalam team/ kelompok </a:t>
            </a:r>
          </a:p>
          <a:p>
            <a:pPr marL="457200" indent="-457200">
              <a:buFont typeface="+mj-lt"/>
              <a:buAutoNum type="arabicParenR"/>
            </a:pPr>
            <a:endParaRPr lang="id-ID" sz="2000" dirty="0" smtClean="0">
              <a:latin typeface="Berlin Sans FB" pitchFamily="34" charset="0"/>
            </a:endParaRPr>
          </a:p>
          <a:p>
            <a:pPr marL="457200" indent="-457200">
              <a:buNone/>
            </a:pPr>
            <a:r>
              <a:rPr lang="id-ID" sz="2000" dirty="0" smtClean="0">
                <a:latin typeface="Berlin Sans FB" pitchFamily="34" charset="0"/>
              </a:rPr>
              <a:t>3.                                </a:t>
            </a:r>
          </a:p>
          <a:p>
            <a:pPr marL="457200" indent="-457200">
              <a:buFont typeface="Arial" pitchFamily="34" charset="0"/>
              <a:buChar char="•"/>
            </a:pPr>
            <a:r>
              <a:rPr lang="id-ID" sz="2000" dirty="0" smtClean="0">
                <a:latin typeface="Berlin Sans FB" pitchFamily="34" charset="0"/>
              </a:rPr>
              <a:t>Yaitu Kebutuhan/ keinginan untuk memiliki pengaruh terhadap orang lain</a:t>
            </a:r>
          </a:p>
          <a:p>
            <a:pPr marL="457200" indent="-457200">
              <a:buFont typeface="Arial" pitchFamily="34" charset="0"/>
              <a:buChar char="•"/>
            </a:pPr>
            <a:r>
              <a:rPr lang="id-ID" sz="2000" dirty="0" smtClean="0">
                <a:latin typeface="Berlin Sans FB" pitchFamily="34" charset="0"/>
              </a:rPr>
              <a:t>Terlihat dari perilakunya yg mengendalikan, mempengaruhi, memaksa, membujuk, memimpin, mengarahkan orang lain </a:t>
            </a:r>
            <a:endParaRPr lang="id-ID" sz="2000" dirty="0">
              <a:latin typeface="Berlin Sans FB" pitchFamily="34" charset="0"/>
            </a:endParaRPr>
          </a:p>
        </p:txBody>
      </p:sp>
      <p:sp>
        <p:nvSpPr>
          <p:cNvPr id="4" name="Rectangle 3"/>
          <p:cNvSpPr/>
          <p:nvPr/>
        </p:nvSpPr>
        <p:spPr>
          <a:xfrm>
            <a:off x="1219200" y="3733800"/>
            <a:ext cx="21336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latin typeface="Berlin Sans FB" pitchFamily="34" charset="0"/>
              </a:rPr>
              <a:t>Need For Power</a:t>
            </a:r>
            <a:endParaRPr lang="id-ID" sz="2000" dirty="0">
              <a:latin typeface="Berlin Sans FB"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p:spPr>
        <p:txBody>
          <a:bodyPr>
            <a:no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95400"/>
            <a:ext cx="7772400" cy="4724400"/>
          </a:xfrm>
        </p:spPr>
        <p:txBody>
          <a:bodyPr>
            <a:normAutofit/>
          </a:bodyPr>
          <a:lstStyle/>
          <a:p>
            <a:pPr>
              <a:buNone/>
            </a:pPr>
            <a:r>
              <a:rPr lang="id-ID" sz="2000" dirty="0" smtClean="0">
                <a:latin typeface="Berlin Sans FB" pitchFamily="34" charset="0"/>
              </a:rPr>
              <a:t>Menurut Mc.Clelland N-Power memiliki 2 faces ( 2 muka)</a:t>
            </a:r>
          </a:p>
          <a:p>
            <a:pPr>
              <a:buNone/>
            </a:pPr>
            <a:r>
              <a:rPr lang="id-ID" sz="2000" dirty="0" smtClean="0">
                <a:solidFill>
                  <a:srgbClr val="FF0000"/>
                </a:solidFill>
                <a:latin typeface="Berlin Sans FB" pitchFamily="34" charset="0"/>
              </a:rPr>
              <a:t>1.  Socialized Power</a:t>
            </a:r>
          </a:p>
          <a:p>
            <a:r>
              <a:rPr lang="id-ID" sz="2000" dirty="0" smtClean="0">
                <a:latin typeface="Berlin Sans FB" pitchFamily="34" charset="0"/>
              </a:rPr>
              <a:t>Motif muncul dalam bentuk pikiran/keinginan untuk menggunakan kekuasaan demi kepentingan orang lain</a:t>
            </a:r>
          </a:p>
          <a:p>
            <a:r>
              <a:rPr lang="id-ID" sz="2000" dirty="0" smtClean="0">
                <a:latin typeface="Berlin Sans FB" pitchFamily="34" charset="0"/>
              </a:rPr>
              <a:t>Misal : menjadi ketua LSM untuk memberdayakan masyarakat miskin, memberi perhatian pada tujuan kelompok</a:t>
            </a:r>
          </a:p>
          <a:p>
            <a:pPr>
              <a:buNone/>
            </a:pPr>
            <a:r>
              <a:rPr lang="id-ID" sz="2000" dirty="0" smtClean="0">
                <a:solidFill>
                  <a:srgbClr val="FF0000"/>
                </a:solidFill>
                <a:latin typeface="Berlin Sans FB" pitchFamily="34" charset="0"/>
              </a:rPr>
              <a:t>2.  Personalized Power</a:t>
            </a:r>
          </a:p>
          <a:p>
            <a:r>
              <a:rPr lang="id-ID" sz="2000" dirty="0" smtClean="0">
                <a:latin typeface="Berlin Sans FB" pitchFamily="34" charset="0"/>
              </a:rPr>
              <a:t>Motif muncul dalam bentuk pikiran/keinginan untuk menggunakan kekuasaan demi kepentingan pribadi, menaklukkan lawan, memperoleh kemenangan</a:t>
            </a:r>
          </a:p>
          <a:p>
            <a:r>
              <a:rPr lang="id-ID" sz="2000" dirty="0" smtClean="0">
                <a:latin typeface="Berlin Sans FB" pitchFamily="34" charset="0"/>
              </a:rPr>
              <a:t>Misal : diwujudkan dengan kepemilikan barang yg menunjukkan prestise</a:t>
            </a:r>
            <a:endParaRPr lang="id-ID" sz="2000" dirty="0">
              <a:latin typeface="Berlin Sans FB"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p:spPr>
        <p:txBody>
          <a:bodyPr>
            <a:no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95400"/>
            <a:ext cx="7772400" cy="4724400"/>
          </a:xfrm>
        </p:spPr>
        <p:txBody>
          <a:bodyPr>
            <a:normAutofit/>
          </a:bodyPr>
          <a:lstStyle/>
          <a:p>
            <a:pPr>
              <a:buNone/>
            </a:pPr>
            <a:r>
              <a:rPr lang="id-ID" sz="2400" dirty="0" smtClean="0">
                <a:latin typeface="Berlin Sans FB" pitchFamily="34" charset="0"/>
              </a:rPr>
              <a:t>Ciri-ciri seseorang dengan </a:t>
            </a:r>
            <a:r>
              <a:rPr lang="id-ID" sz="2400" dirty="0" smtClean="0">
                <a:solidFill>
                  <a:srgbClr val="FF0000"/>
                </a:solidFill>
                <a:latin typeface="Berlin Sans FB" pitchFamily="34" charset="0"/>
              </a:rPr>
              <a:t>N-Power tinggi</a:t>
            </a:r>
          </a:p>
          <a:p>
            <a:pPr marL="457200" indent="-457200">
              <a:buFont typeface="+mj-lt"/>
              <a:buAutoNum type="arabicPeriod"/>
            </a:pPr>
            <a:r>
              <a:rPr lang="id-ID" sz="2400" dirty="0" smtClean="0">
                <a:latin typeface="Berlin Sans FB" pitchFamily="34" charset="0"/>
              </a:rPr>
              <a:t>Sangat aktif menentukan tujuan kegiatan dari organisasi dia berada </a:t>
            </a:r>
          </a:p>
          <a:p>
            <a:pPr marL="457200" indent="-457200">
              <a:buFont typeface="+mj-lt"/>
              <a:buAutoNum type="arabicPeriod"/>
            </a:pPr>
            <a:r>
              <a:rPr lang="id-ID" sz="2400" dirty="0" smtClean="0">
                <a:latin typeface="Berlin Sans FB" pitchFamily="34" charset="0"/>
              </a:rPr>
              <a:t>Mudah tergerak oleh bentuk pengaruh antarpribadi dari organisasi</a:t>
            </a:r>
          </a:p>
          <a:p>
            <a:pPr marL="457200" indent="-457200">
              <a:buFont typeface="+mj-lt"/>
              <a:buAutoNum type="arabicPeriod"/>
            </a:pPr>
            <a:r>
              <a:rPr lang="id-ID" sz="2400" dirty="0" smtClean="0">
                <a:latin typeface="Berlin Sans FB" pitchFamily="34" charset="0"/>
              </a:rPr>
              <a:t>Mengumpulkan barang atau menjadi anggota organisasi sebagai simbol harga diri</a:t>
            </a:r>
          </a:p>
          <a:p>
            <a:pPr marL="457200" indent="-457200">
              <a:buFont typeface="+mj-lt"/>
              <a:buAutoNum type="arabicPeriod"/>
            </a:pPr>
            <a:r>
              <a:rPr lang="id-ID" sz="2400" dirty="0" smtClean="0">
                <a:latin typeface="Berlin Sans FB" pitchFamily="34" charset="0"/>
              </a:rPr>
              <a:t>Berusaha menolong orang lain meskipun orang tsb tidak meminta</a:t>
            </a:r>
            <a:endParaRPr lang="id-ID" sz="2400" dirty="0">
              <a:latin typeface="Berlin Sans FB"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p:spPr>
        <p:txBody>
          <a:bodyPr>
            <a:noAutofit/>
          </a:bodyPr>
          <a:lstStyle/>
          <a:p>
            <a:pPr algn="ctr"/>
            <a:r>
              <a:rPr lang="id-ID" sz="2800" dirty="0" smtClean="0">
                <a:solidFill>
                  <a:srgbClr val="FF0000"/>
                </a:solidFill>
                <a:latin typeface="Berlin Sans FB" pitchFamily="34" charset="0"/>
              </a:rPr>
              <a:t>MENINGKATKAN MOTIVASI KERJA</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5029200"/>
          </a:xfrm>
        </p:spPr>
        <p:txBody>
          <a:bodyPr>
            <a:normAutofit fontScale="92500" lnSpcReduction="20000"/>
          </a:bodyPr>
          <a:lstStyle/>
          <a:p>
            <a:r>
              <a:rPr lang="id-ID" sz="2000" dirty="0" smtClean="0">
                <a:latin typeface="Berlin Sans FB" pitchFamily="34" charset="0"/>
              </a:rPr>
              <a:t>Ada berbagai cara meningkatkan motivasi kerja, antara lain</a:t>
            </a:r>
          </a:p>
          <a:p>
            <a:pPr>
              <a:buNone/>
            </a:pPr>
            <a:r>
              <a:rPr lang="id-ID" sz="2000" dirty="0" smtClean="0">
                <a:solidFill>
                  <a:srgbClr val="FF0000"/>
                </a:solidFill>
                <a:latin typeface="Berlin Sans FB" pitchFamily="34" charset="0"/>
              </a:rPr>
              <a:t>1. Program Incentif (Pay Incentive Programs) </a:t>
            </a:r>
          </a:p>
          <a:p>
            <a:pPr>
              <a:buNone/>
            </a:pPr>
            <a:r>
              <a:rPr lang="id-ID" sz="2000" dirty="0" smtClean="0">
                <a:solidFill>
                  <a:srgbClr val="FF0000"/>
                </a:solidFill>
                <a:latin typeface="Berlin Sans FB" pitchFamily="34" charset="0"/>
              </a:rPr>
              <a:t>a.  Merit Increase</a:t>
            </a:r>
          </a:p>
          <a:p>
            <a:pPr>
              <a:buNone/>
            </a:pPr>
            <a:r>
              <a:rPr lang="id-ID" sz="2000" dirty="0" smtClean="0">
                <a:latin typeface="Berlin Sans FB" pitchFamily="34" charset="0"/>
              </a:rPr>
              <a:t>	Penambahan upah per jam/penambahan gaji sbg reward atas kinerja yg tinggi. Bila kinerja turun tetap berjalan terus</a:t>
            </a:r>
          </a:p>
          <a:p>
            <a:pPr>
              <a:buNone/>
            </a:pPr>
            <a:r>
              <a:rPr lang="id-ID" sz="2000" dirty="0" smtClean="0">
                <a:solidFill>
                  <a:srgbClr val="FF0000"/>
                </a:solidFill>
                <a:latin typeface="Berlin Sans FB" pitchFamily="34" charset="0"/>
              </a:rPr>
              <a:t>b.  Individual Performance Bonus</a:t>
            </a:r>
          </a:p>
          <a:p>
            <a:pPr>
              <a:buNone/>
            </a:pPr>
            <a:r>
              <a:rPr lang="id-ID" sz="2000" dirty="0" smtClean="0">
                <a:latin typeface="Berlin Sans FB" pitchFamily="34" charset="0"/>
              </a:rPr>
              <a:t>	Pembayaran tunai atas kinerja yg tinggi dlm jangka waktu ttt. Bila kinerja menurun, kary tidak mendapat bonus</a:t>
            </a:r>
          </a:p>
          <a:p>
            <a:pPr>
              <a:buNone/>
            </a:pPr>
            <a:r>
              <a:rPr lang="id-ID" sz="2000" dirty="0" smtClean="0">
                <a:solidFill>
                  <a:srgbClr val="FF0000"/>
                </a:solidFill>
                <a:latin typeface="Berlin Sans FB" pitchFamily="34" charset="0"/>
              </a:rPr>
              <a:t>c.  Individual Piece Rate</a:t>
            </a:r>
          </a:p>
          <a:p>
            <a:pPr>
              <a:buNone/>
            </a:pPr>
            <a:r>
              <a:rPr lang="id-ID" sz="2000" dirty="0" smtClean="0">
                <a:latin typeface="Berlin Sans FB" pitchFamily="34" charset="0"/>
              </a:rPr>
              <a:t>	Setiap karyawan menerima uang utk setiap unit produksi yg melampaui standard. Mirip dengan inndividual commision</a:t>
            </a:r>
          </a:p>
          <a:p>
            <a:pPr>
              <a:buNone/>
            </a:pPr>
            <a:r>
              <a:rPr lang="id-ID" sz="2000" dirty="0" smtClean="0">
                <a:solidFill>
                  <a:srgbClr val="FF0000"/>
                </a:solidFill>
                <a:latin typeface="Berlin Sans FB" pitchFamily="34" charset="0"/>
              </a:rPr>
              <a:t>d.  Group Performance incentive</a:t>
            </a:r>
          </a:p>
          <a:p>
            <a:pPr>
              <a:buNone/>
            </a:pPr>
            <a:r>
              <a:rPr lang="id-ID" sz="2000" dirty="0" smtClean="0">
                <a:latin typeface="Berlin Sans FB" pitchFamily="34" charset="0"/>
              </a:rPr>
              <a:t>	Pemberian incentive berdasarkan kinerja kelompok dan dibagi rata diantara kelompok</a:t>
            </a:r>
          </a:p>
          <a:p>
            <a:pPr>
              <a:buNone/>
            </a:pPr>
            <a:r>
              <a:rPr lang="id-ID" sz="2000" dirty="0" smtClean="0">
                <a:solidFill>
                  <a:srgbClr val="FF0000"/>
                </a:solidFill>
                <a:latin typeface="Berlin Sans FB" pitchFamily="34" charset="0"/>
              </a:rPr>
              <a:t>e.  Profit Sharing</a:t>
            </a:r>
          </a:p>
          <a:p>
            <a:pPr>
              <a:buNone/>
            </a:pPr>
            <a:r>
              <a:rPr lang="id-ID" sz="2000" dirty="0" smtClean="0">
                <a:latin typeface="Berlin Sans FB" pitchFamily="34" charset="0"/>
              </a:rPr>
              <a:t>	Pembagian sebagian keuntungan perusahaan biasanya berdarkan proporsi gaji atau tipe pekerjaan</a:t>
            </a:r>
            <a:endParaRPr lang="id-ID" sz="2000" dirty="0">
              <a:latin typeface="Berlin Sans FB"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457200"/>
          </a:xfrm>
        </p:spPr>
        <p:txBody>
          <a:bodyPr>
            <a:noAutofit/>
          </a:bodyPr>
          <a:lstStyle/>
          <a:p>
            <a:r>
              <a:rPr lang="id-ID" sz="2800" dirty="0" smtClean="0">
                <a:solidFill>
                  <a:srgbClr val="FF0000"/>
                </a:solidFill>
                <a:latin typeface="Berlin Sans FB" pitchFamily="34" charset="0"/>
              </a:rPr>
              <a:t>Lanjutan....</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066800"/>
            <a:ext cx="7772400" cy="5257800"/>
          </a:xfrm>
        </p:spPr>
        <p:txBody>
          <a:bodyPr>
            <a:normAutofit fontScale="92500" lnSpcReduction="10000"/>
          </a:bodyPr>
          <a:lstStyle/>
          <a:p>
            <a:pPr>
              <a:buNone/>
            </a:pPr>
            <a:r>
              <a:rPr lang="id-ID" sz="2000" dirty="0" smtClean="0">
                <a:solidFill>
                  <a:srgbClr val="FF0000"/>
                </a:solidFill>
                <a:latin typeface="Berlin Sans FB" pitchFamily="34" charset="0"/>
              </a:rPr>
              <a:t>2. Job Enrichment (Pengayaan)</a:t>
            </a:r>
          </a:p>
          <a:p>
            <a:r>
              <a:rPr lang="id-ID" sz="2000" dirty="0" smtClean="0">
                <a:latin typeface="Berlin Sans FB" pitchFamily="34" charset="0"/>
              </a:rPr>
              <a:t>Pekerjaan diperkaya dg cara memberi tanggung jawab yg lebih kepada karyawan, diberikan wewenang &amp; kesempatan utk menunjukkan minatnya</a:t>
            </a:r>
          </a:p>
          <a:p>
            <a:r>
              <a:rPr lang="id-ID" sz="2000" dirty="0" smtClean="0">
                <a:latin typeface="Berlin Sans FB" pitchFamily="34" charset="0"/>
              </a:rPr>
              <a:t>Dg mendisain kembali pekerjaan utk meningkatkan motivasi intrinsik &amp; Kepuasan Kerja</a:t>
            </a:r>
          </a:p>
          <a:p>
            <a:pPr>
              <a:buNone/>
            </a:pPr>
            <a:r>
              <a:rPr lang="id-ID" sz="2000" dirty="0" smtClean="0">
                <a:solidFill>
                  <a:srgbClr val="FF0000"/>
                </a:solidFill>
                <a:latin typeface="Berlin Sans FB" pitchFamily="34" charset="0"/>
              </a:rPr>
              <a:t>Langkah-langkah Job Enrichment</a:t>
            </a:r>
            <a:r>
              <a:rPr lang="id-ID" sz="2000" dirty="0" smtClean="0">
                <a:latin typeface="Berlin Sans FB" pitchFamily="34" charset="0"/>
              </a:rPr>
              <a:t> antara lain</a:t>
            </a:r>
          </a:p>
          <a:p>
            <a:pPr marL="457200" indent="-457200">
              <a:buFont typeface="+mj-lt"/>
              <a:buAutoNum type="alphaLcPeriod"/>
            </a:pPr>
            <a:r>
              <a:rPr lang="id-ID" sz="2000" dirty="0" smtClean="0">
                <a:solidFill>
                  <a:srgbClr val="FF0000"/>
                </a:solidFill>
                <a:latin typeface="Berlin Sans FB" pitchFamily="34" charset="0"/>
              </a:rPr>
              <a:t>Mengkombinasikan </a:t>
            </a:r>
            <a:r>
              <a:rPr lang="id-ID" sz="2000" dirty="0" smtClean="0">
                <a:latin typeface="Berlin Sans FB" pitchFamily="34" charset="0"/>
              </a:rPr>
              <a:t>beberapa pekerjaan mjd satu pekerjaan yg lbh besar yg mencakup berbagai ketrampilan</a:t>
            </a:r>
          </a:p>
          <a:p>
            <a:pPr marL="457200" indent="-457200">
              <a:buFont typeface="+mj-lt"/>
              <a:buAutoNum type="alphaLcPeriod"/>
            </a:pPr>
            <a:r>
              <a:rPr lang="id-ID" sz="2000" dirty="0" smtClean="0">
                <a:latin typeface="Berlin Sans FB" pitchFamily="34" charset="0"/>
              </a:rPr>
              <a:t>Memberikan </a:t>
            </a:r>
            <a:r>
              <a:rPr lang="id-ID" sz="2000" dirty="0" smtClean="0">
                <a:solidFill>
                  <a:srgbClr val="FF0000"/>
                </a:solidFill>
                <a:latin typeface="Berlin Sans FB" pitchFamily="34" charset="0"/>
              </a:rPr>
              <a:t>unit kerja yg natural </a:t>
            </a:r>
            <a:r>
              <a:rPr lang="id-ID" sz="2000" dirty="0" smtClean="0">
                <a:latin typeface="Berlin Sans FB" pitchFamily="34" charset="0"/>
              </a:rPr>
              <a:t>kpd setiap kary sehingga dpt melengkapi makna tugasnya</a:t>
            </a:r>
          </a:p>
          <a:p>
            <a:pPr marL="457200" indent="-457200">
              <a:buFont typeface="+mj-lt"/>
              <a:buAutoNum type="alphaLcPeriod"/>
            </a:pPr>
            <a:r>
              <a:rPr lang="id-ID" sz="2000" dirty="0" smtClean="0">
                <a:latin typeface="Berlin Sans FB" pitchFamily="34" charset="0"/>
              </a:rPr>
              <a:t>Memberikan kesempatan kepada kary utk lbh </a:t>
            </a:r>
            <a:r>
              <a:rPr lang="id-ID" sz="2000" dirty="0" smtClean="0">
                <a:solidFill>
                  <a:srgbClr val="FF0000"/>
                </a:solidFill>
                <a:latin typeface="Berlin Sans FB" pitchFamily="34" charset="0"/>
              </a:rPr>
              <a:t>bertanggung jawab thd mutu &amp; menentukan sendiri prosedurnya</a:t>
            </a:r>
          </a:p>
          <a:p>
            <a:pPr marL="457200" indent="-457200">
              <a:buFont typeface="+mj-lt"/>
              <a:buAutoNum type="alphaLcPeriod"/>
            </a:pPr>
            <a:r>
              <a:rPr lang="id-ID" sz="2000" dirty="0" smtClean="0">
                <a:latin typeface="Berlin Sans FB" pitchFamily="34" charset="0"/>
              </a:rPr>
              <a:t>Memberri kesempatan kpd kary </a:t>
            </a:r>
            <a:r>
              <a:rPr lang="id-ID" sz="2000" dirty="0" smtClean="0">
                <a:solidFill>
                  <a:srgbClr val="FF0000"/>
                </a:solidFill>
                <a:latin typeface="Berlin Sans FB" pitchFamily="34" charset="0"/>
              </a:rPr>
              <a:t>berurusan langsung </a:t>
            </a:r>
            <a:r>
              <a:rPr lang="id-ID" sz="2000" dirty="0" smtClean="0">
                <a:latin typeface="Berlin Sans FB" pitchFamily="34" charset="0"/>
              </a:rPr>
              <a:t>dg klien</a:t>
            </a:r>
          </a:p>
          <a:p>
            <a:pPr marL="457200" indent="-457200">
              <a:buFont typeface="+mj-lt"/>
              <a:buAutoNum type="alphaLcPeriod"/>
            </a:pPr>
            <a:r>
              <a:rPr lang="id-ID" sz="2000" dirty="0" smtClean="0">
                <a:latin typeface="Berlin Sans FB" pitchFamily="34" charset="0"/>
              </a:rPr>
              <a:t>Melengkapi pekerjaan dg </a:t>
            </a:r>
            <a:r>
              <a:rPr lang="id-ID" sz="2000" dirty="0" smtClean="0">
                <a:solidFill>
                  <a:srgbClr val="FF0000"/>
                </a:solidFill>
                <a:latin typeface="Berlin Sans FB" pitchFamily="34" charset="0"/>
              </a:rPr>
              <a:t>feedback</a:t>
            </a:r>
            <a:r>
              <a:rPr lang="id-ID" sz="2000" dirty="0" smtClean="0">
                <a:latin typeface="Berlin Sans FB" pitchFamily="34" charset="0"/>
              </a:rPr>
              <a:t> sehingga perilaku kerja bisa termonitor</a:t>
            </a:r>
          </a:p>
          <a:p>
            <a:endParaRPr lang="id-ID" sz="2000" dirty="0">
              <a:latin typeface="Berlin Sans FB"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533400"/>
          </a:xfrm>
        </p:spPr>
        <p:txBody>
          <a:bodyPr>
            <a:noAutofit/>
          </a:bodyPr>
          <a:lstStyle/>
          <a:p>
            <a:pPr algn="ctr"/>
            <a:r>
              <a:rPr lang="id-ID" sz="2800" dirty="0" smtClean="0">
                <a:solidFill>
                  <a:srgbClr val="FF0000"/>
                </a:solidFill>
                <a:latin typeface="Berlin Sans FB" pitchFamily="34" charset="0"/>
              </a:rPr>
              <a:t>ANALISIS KASUS</a:t>
            </a:r>
            <a:endParaRPr lang="id-ID"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lstStyle/>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762000"/>
          </a:xfrm>
          <a:ln>
            <a:noFill/>
          </a:ln>
        </p:spPr>
        <p:txBody>
          <a:bodyPr>
            <a:normAutofit/>
          </a:bodyPr>
          <a:lstStyle/>
          <a:p>
            <a:pPr algn="ctr"/>
            <a:r>
              <a:rPr lang="en-US" sz="3200" dirty="0" smtClean="0">
                <a:solidFill>
                  <a:srgbClr val="FF0000"/>
                </a:solidFill>
                <a:latin typeface="Berlin Sans FB" pitchFamily="34" charset="0"/>
              </a:rPr>
              <a:t>WHAT IS MOTIVATION</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447800"/>
            <a:ext cx="7772400" cy="4953000"/>
          </a:xfrm>
        </p:spPr>
        <p:txBody>
          <a:bodyPr>
            <a:normAutofit lnSpcReduction="10000"/>
          </a:bodyPr>
          <a:lstStyle/>
          <a:p>
            <a:pPr>
              <a:buNone/>
            </a:pPr>
            <a:r>
              <a:rPr lang="en-US" sz="2400" dirty="0" smtClean="0">
                <a:latin typeface="Berlin Sans FB" pitchFamily="34" charset="0"/>
              </a:rPr>
              <a:t>	Motif = </a:t>
            </a:r>
            <a:r>
              <a:rPr lang="en-US" sz="2400" dirty="0" smtClean="0">
                <a:solidFill>
                  <a:srgbClr val="FF0000"/>
                </a:solidFill>
                <a:latin typeface="Berlin Sans FB" pitchFamily="34" charset="0"/>
              </a:rPr>
              <a:t>LOKOMOTIF</a:t>
            </a:r>
            <a:r>
              <a:rPr lang="en-US" sz="2400" dirty="0" smtClean="0">
                <a:latin typeface="Berlin Sans FB" pitchFamily="34" charset="0"/>
              </a:rPr>
              <a:t> = </a:t>
            </a:r>
            <a:r>
              <a:rPr lang="en-US" sz="2400" dirty="0" err="1" smtClean="0">
                <a:latin typeface="Berlin Sans FB" pitchFamily="34" charset="0"/>
              </a:rPr>
              <a:t>penggerak</a:t>
            </a:r>
            <a:endParaRPr lang="en-US" sz="2400" dirty="0" smtClean="0">
              <a:latin typeface="Berlin Sans FB" pitchFamily="34" charset="0"/>
            </a:endParaRPr>
          </a:p>
          <a:p>
            <a:pPr>
              <a:buFont typeface="Wingdings" pitchFamily="2" charset="2"/>
              <a:buChar char="q"/>
            </a:pPr>
            <a:r>
              <a:rPr lang="en-US" sz="2400" dirty="0" err="1" smtClean="0">
                <a:latin typeface="Berlin Sans FB" pitchFamily="34" charset="0"/>
              </a:rPr>
              <a:t>Motivasi</a:t>
            </a:r>
            <a:r>
              <a:rPr lang="en-US" sz="2400" dirty="0" smtClean="0">
                <a:latin typeface="Berlin Sans FB" pitchFamily="34" charset="0"/>
              </a:rPr>
              <a:t> </a:t>
            </a:r>
            <a:r>
              <a:rPr lang="en-US" sz="2400" dirty="0" err="1" smtClean="0">
                <a:latin typeface="Berlin Sans FB" pitchFamily="34" charset="0"/>
              </a:rPr>
              <a:t>secara</a:t>
            </a:r>
            <a:r>
              <a:rPr lang="en-US" sz="2400" dirty="0" smtClean="0">
                <a:latin typeface="Berlin Sans FB" pitchFamily="34" charset="0"/>
              </a:rPr>
              <a:t> </a:t>
            </a:r>
            <a:r>
              <a:rPr lang="en-US" sz="2400" dirty="0" err="1" smtClean="0">
                <a:latin typeface="Berlin Sans FB" pitchFamily="34" charset="0"/>
              </a:rPr>
              <a:t>umum</a:t>
            </a:r>
            <a:r>
              <a:rPr lang="en-US" sz="2400" dirty="0" smtClean="0">
                <a:latin typeface="Berlin Sans FB" pitchFamily="34" charset="0"/>
              </a:rPr>
              <a:t> </a:t>
            </a:r>
            <a:r>
              <a:rPr lang="en-US" sz="2400" dirty="0" err="1" smtClean="0">
                <a:latin typeface="Berlin Sans FB" pitchFamily="34" charset="0"/>
              </a:rPr>
              <a:t>didefinisikan</a:t>
            </a:r>
            <a:r>
              <a:rPr lang="en-US" sz="2400" dirty="0" smtClean="0">
                <a:latin typeface="Berlin Sans FB" pitchFamily="34" charset="0"/>
              </a:rPr>
              <a:t> </a:t>
            </a:r>
            <a:r>
              <a:rPr lang="en-US" sz="2400" dirty="0" err="1" smtClean="0">
                <a:latin typeface="Berlin Sans FB" pitchFamily="34" charset="0"/>
              </a:rPr>
              <a:t>sbg</a:t>
            </a:r>
            <a:r>
              <a:rPr lang="en-US" sz="2400" dirty="0" smtClean="0">
                <a:latin typeface="Berlin Sans FB" pitchFamily="34" charset="0"/>
              </a:rPr>
              <a:t> </a:t>
            </a:r>
            <a:r>
              <a:rPr lang="en-US" sz="2400" dirty="0" err="1" smtClean="0">
                <a:latin typeface="Berlin Sans FB" pitchFamily="34" charset="0"/>
              </a:rPr>
              <a:t>kondisi</a:t>
            </a:r>
            <a:r>
              <a:rPr lang="en-US" sz="2400" dirty="0" smtClean="0">
                <a:latin typeface="Berlin Sans FB" pitchFamily="34" charset="0"/>
              </a:rPr>
              <a:t> internal yang </a:t>
            </a:r>
            <a:r>
              <a:rPr lang="en-US" sz="2400" dirty="0" err="1" smtClean="0">
                <a:solidFill>
                  <a:srgbClr val="FF0000"/>
                </a:solidFill>
                <a:latin typeface="Berlin Sans FB" pitchFamily="34" charset="0"/>
              </a:rPr>
              <a:t>menyebabkan</a:t>
            </a:r>
            <a:r>
              <a:rPr lang="en-US" sz="2400" dirty="0" smtClean="0">
                <a:latin typeface="Berlin Sans FB" pitchFamily="34" charset="0"/>
              </a:rPr>
              <a:t> </a:t>
            </a:r>
            <a:r>
              <a:rPr lang="en-US" sz="2400" dirty="0" err="1" smtClean="0">
                <a:latin typeface="Berlin Sans FB" pitchFamily="34" charset="0"/>
              </a:rPr>
              <a:t>seseorang</a:t>
            </a:r>
            <a:r>
              <a:rPr lang="en-US" sz="2400" dirty="0" smtClean="0">
                <a:latin typeface="Berlin Sans FB" pitchFamily="34" charset="0"/>
              </a:rPr>
              <a:t> </a:t>
            </a:r>
            <a:r>
              <a:rPr lang="en-US" sz="2400" dirty="0" err="1" smtClean="0">
                <a:latin typeface="Berlin Sans FB" pitchFamily="34" charset="0"/>
              </a:rPr>
              <a:t>bertingkah</a:t>
            </a:r>
            <a:r>
              <a:rPr lang="en-US" sz="2400" dirty="0" smtClean="0">
                <a:latin typeface="Berlin Sans FB" pitchFamily="34" charset="0"/>
              </a:rPr>
              <a:t> </a:t>
            </a:r>
            <a:r>
              <a:rPr lang="en-US" sz="2400" dirty="0" err="1" smtClean="0">
                <a:latin typeface="Berlin Sans FB" pitchFamily="34" charset="0"/>
              </a:rPr>
              <a:t>laku</a:t>
            </a:r>
            <a:endParaRPr lang="en-US" sz="2400" dirty="0" smtClean="0">
              <a:latin typeface="Berlin Sans FB" pitchFamily="34" charset="0"/>
            </a:endParaRPr>
          </a:p>
          <a:p>
            <a:pPr>
              <a:buFont typeface="Wingdings" pitchFamily="2" charset="2"/>
              <a:buChar char="q"/>
            </a:pPr>
            <a:r>
              <a:rPr lang="en-US" sz="2400" dirty="0" err="1" smtClean="0">
                <a:latin typeface="Berlin Sans FB" pitchFamily="34" charset="0"/>
              </a:rPr>
              <a:t>Dalam</a:t>
            </a:r>
            <a:r>
              <a:rPr lang="en-US" sz="2400" dirty="0" smtClean="0">
                <a:latin typeface="Berlin Sans FB" pitchFamily="34" charset="0"/>
              </a:rPr>
              <a:t> </a:t>
            </a:r>
            <a:r>
              <a:rPr lang="en-US" sz="2400" dirty="0" err="1" smtClean="0">
                <a:latin typeface="Berlin Sans FB" pitchFamily="34" charset="0"/>
              </a:rPr>
              <a:t>perspektif</a:t>
            </a:r>
            <a:r>
              <a:rPr lang="en-US" sz="2400" dirty="0" smtClean="0">
                <a:latin typeface="Berlin Sans FB" pitchFamily="34" charset="0"/>
              </a:rPr>
              <a:t> </a:t>
            </a:r>
            <a:r>
              <a:rPr lang="en-US" sz="2400" dirty="0" err="1" smtClean="0">
                <a:latin typeface="Berlin Sans FB" pitchFamily="34" charset="0"/>
              </a:rPr>
              <a:t>ini</a:t>
            </a:r>
            <a:r>
              <a:rPr lang="en-US" sz="2400" dirty="0" smtClean="0">
                <a:latin typeface="Berlin Sans FB" pitchFamily="34" charset="0"/>
              </a:rPr>
              <a:t>  T.L </a:t>
            </a:r>
            <a:r>
              <a:rPr lang="en-US" sz="2400" dirty="0" err="1" smtClean="0">
                <a:latin typeface="Berlin Sans FB" pitchFamily="34" charset="0"/>
              </a:rPr>
              <a:t>nya</a:t>
            </a:r>
            <a:r>
              <a:rPr lang="en-US" sz="2400" dirty="0" smtClean="0">
                <a:latin typeface="Berlin Sans FB" pitchFamily="34" charset="0"/>
              </a:rPr>
              <a:t> </a:t>
            </a:r>
            <a:r>
              <a:rPr lang="en-US" sz="2400" dirty="0" err="1" smtClean="0">
                <a:latin typeface="Berlin Sans FB" pitchFamily="34" charset="0"/>
              </a:rPr>
              <a:t>terarah</a:t>
            </a:r>
            <a:r>
              <a:rPr lang="en-US" sz="2400" dirty="0" smtClean="0">
                <a:latin typeface="Berlin Sans FB" pitchFamily="34" charset="0"/>
              </a:rPr>
              <a:t>,  </a:t>
            </a:r>
            <a:r>
              <a:rPr lang="en-US" sz="2400" dirty="0" err="1" smtClean="0">
                <a:latin typeface="Berlin Sans FB" pitchFamily="34" charset="0"/>
              </a:rPr>
              <a:t>dengan</a:t>
            </a:r>
            <a:r>
              <a:rPr lang="en-US" sz="2400" dirty="0" smtClean="0">
                <a:latin typeface="Berlin Sans FB" pitchFamily="34" charset="0"/>
              </a:rPr>
              <a:t> </a:t>
            </a:r>
            <a:r>
              <a:rPr lang="en-US" sz="2400" dirty="0" err="1" smtClean="0">
                <a:latin typeface="Berlin Sans FB" pitchFamily="34" charset="0"/>
              </a:rPr>
              <a:t>intensitas</a:t>
            </a:r>
            <a:r>
              <a:rPr lang="en-US" sz="2400" dirty="0" smtClean="0">
                <a:latin typeface="Berlin Sans FB" pitchFamily="34" charset="0"/>
              </a:rPr>
              <a:t> </a:t>
            </a:r>
            <a:r>
              <a:rPr lang="en-US" sz="2400" dirty="0" err="1" smtClean="0">
                <a:latin typeface="Berlin Sans FB" pitchFamily="34" charset="0"/>
              </a:rPr>
              <a:t>tertentu</a:t>
            </a:r>
            <a:r>
              <a:rPr lang="en-US" sz="2400" dirty="0" smtClean="0">
                <a:latin typeface="Berlin Sans FB" pitchFamily="34" charset="0"/>
              </a:rPr>
              <a:t> </a:t>
            </a:r>
            <a:r>
              <a:rPr lang="en-US" sz="2400" dirty="0" err="1" smtClean="0">
                <a:latin typeface="Berlin Sans FB" pitchFamily="34" charset="0"/>
              </a:rPr>
              <a:t>dan</a:t>
            </a:r>
            <a:r>
              <a:rPr lang="en-US" sz="2400" dirty="0" smtClean="0">
                <a:latin typeface="Berlin Sans FB" pitchFamily="34" charset="0"/>
              </a:rPr>
              <a:t> persistence </a:t>
            </a:r>
          </a:p>
          <a:p>
            <a:pPr>
              <a:buNone/>
            </a:pPr>
            <a:r>
              <a:rPr lang="en-US" sz="2400" dirty="0" smtClean="0">
                <a:solidFill>
                  <a:srgbClr val="FF0000"/>
                </a:solidFill>
                <a:latin typeface="Berlin Sans FB" pitchFamily="34" charset="0"/>
              </a:rPr>
              <a:t>1.	</a:t>
            </a:r>
            <a:r>
              <a:rPr lang="en-US" sz="2400" dirty="0" err="1" smtClean="0">
                <a:solidFill>
                  <a:srgbClr val="FF0000"/>
                </a:solidFill>
                <a:latin typeface="Berlin Sans FB" pitchFamily="34" charset="0"/>
              </a:rPr>
              <a:t>Terarah</a:t>
            </a:r>
            <a:r>
              <a:rPr lang="en-US" sz="2400" dirty="0" smtClean="0">
                <a:latin typeface="Berlin Sans FB" pitchFamily="34" charset="0"/>
              </a:rPr>
              <a:t> = </a:t>
            </a:r>
            <a:r>
              <a:rPr lang="en-US" sz="2400" dirty="0" err="1" smtClean="0">
                <a:latin typeface="Berlin Sans FB" pitchFamily="34" charset="0"/>
              </a:rPr>
              <a:t>menunjuk</a:t>
            </a:r>
            <a:r>
              <a:rPr lang="en-US" sz="2400" dirty="0" smtClean="0">
                <a:latin typeface="Berlin Sans FB" pitchFamily="34" charset="0"/>
              </a:rPr>
              <a:t> </a:t>
            </a:r>
            <a:r>
              <a:rPr lang="en-US" sz="2400" dirty="0" err="1" smtClean="0">
                <a:latin typeface="Berlin Sans FB" pitchFamily="34" charset="0"/>
              </a:rPr>
              <a:t>pada</a:t>
            </a:r>
            <a:r>
              <a:rPr lang="en-US" sz="2400" dirty="0" smtClean="0">
                <a:latin typeface="Berlin Sans FB" pitchFamily="34" charset="0"/>
              </a:rPr>
              <a:t> </a:t>
            </a:r>
            <a:r>
              <a:rPr lang="en-US" sz="2400" dirty="0" err="1" smtClean="0">
                <a:latin typeface="Berlin Sans FB" pitchFamily="34" charset="0"/>
              </a:rPr>
              <a:t>pilihan</a:t>
            </a:r>
            <a:r>
              <a:rPr lang="en-US" sz="2400" dirty="0" smtClean="0">
                <a:latin typeface="Berlin Sans FB" pitchFamily="34" charset="0"/>
              </a:rPr>
              <a:t> </a:t>
            </a:r>
            <a:r>
              <a:rPr lang="en-US" sz="2400" dirty="0" err="1" smtClean="0">
                <a:latin typeface="Berlin Sans FB" pitchFamily="34" charset="0"/>
              </a:rPr>
              <a:t>tingkah</a:t>
            </a:r>
            <a:r>
              <a:rPr lang="en-US" sz="2400" dirty="0" smtClean="0">
                <a:latin typeface="Berlin Sans FB" pitchFamily="34" charset="0"/>
              </a:rPr>
              <a:t> </a:t>
            </a:r>
            <a:r>
              <a:rPr lang="en-US" sz="2400" dirty="0" err="1" smtClean="0">
                <a:latin typeface="Berlin Sans FB" pitchFamily="34" charset="0"/>
              </a:rPr>
              <a:t>laku</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spesifik</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a:t>
            </a:r>
            <a:r>
              <a:rPr lang="en-US" sz="2400" dirty="0" err="1" smtClean="0">
                <a:latin typeface="Berlin Sans FB" pitchFamily="34" charset="0"/>
              </a:rPr>
              <a:t>sejumlah</a:t>
            </a:r>
            <a:r>
              <a:rPr lang="en-US" sz="2400" dirty="0" smtClean="0">
                <a:latin typeface="Berlin Sans FB" pitchFamily="34" charset="0"/>
              </a:rPr>
              <a:t> </a:t>
            </a:r>
            <a:r>
              <a:rPr lang="en-US" sz="2400" dirty="0" err="1" smtClean="0">
                <a:latin typeface="Berlin Sans FB" pitchFamily="34" charset="0"/>
              </a:rPr>
              <a:t>tingkah</a:t>
            </a:r>
            <a:r>
              <a:rPr lang="en-US" sz="2400" dirty="0" smtClean="0">
                <a:latin typeface="Berlin Sans FB" pitchFamily="34" charset="0"/>
              </a:rPr>
              <a:t> </a:t>
            </a:r>
            <a:r>
              <a:rPr lang="en-US" sz="2400" dirty="0" err="1" smtClean="0">
                <a:latin typeface="Berlin Sans FB" pitchFamily="34" charset="0"/>
              </a:rPr>
              <a:t>laku</a:t>
            </a:r>
            <a:r>
              <a:rPr lang="en-US" sz="2400" dirty="0" smtClean="0">
                <a:latin typeface="Berlin Sans FB" pitchFamily="34" charset="0"/>
              </a:rPr>
              <a:t> yang </a:t>
            </a:r>
            <a:r>
              <a:rPr lang="en-US" sz="2400" dirty="0" err="1" smtClean="0">
                <a:latin typeface="Berlin Sans FB" pitchFamily="34" charset="0"/>
              </a:rPr>
              <a:t>mungkin</a:t>
            </a:r>
            <a:r>
              <a:rPr lang="en-US" sz="2400" dirty="0" smtClean="0">
                <a:latin typeface="Berlin Sans FB" pitchFamily="34" charset="0"/>
              </a:rPr>
              <a:t> </a:t>
            </a:r>
            <a:r>
              <a:rPr lang="en-US" sz="2400" dirty="0" err="1" smtClean="0">
                <a:latin typeface="Berlin Sans FB" pitchFamily="34" charset="0"/>
              </a:rPr>
              <a:t>muncul</a:t>
            </a:r>
            <a:r>
              <a:rPr lang="en-US" sz="2400" dirty="0" smtClean="0">
                <a:latin typeface="Berlin Sans FB" pitchFamily="34" charset="0"/>
              </a:rPr>
              <a:t>. </a:t>
            </a:r>
            <a:r>
              <a:rPr lang="en-US" sz="2400" dirty="0" err="1" smtClean="0">
                <a:latin typeface="Berlin Sans FB" pitchFamily="34" charset="0"/>
              </a:rPr>
              <a:t>Misal</a:t>
            </a:r>
            <a:r>
              <a:rPr lang="en-US" sz="2400" dirty="0" smtClean="0">
                <a:latin typeface="Berlin Sans FB" pitchFamily="34" charset="0"/>
              </a:rPr>
              <a:t> : </a:t>
            </a:r>
            <a:r>
              <a:rPr lang="en-US" sz="2400" dirty="0" err="1" smtClean="0">
                <a:latin typeface="Berlin Sans FB" pitchFamily="34" charset="0"/>
              </a:rPr>
              <a:t>saat</a:t>
            </a:r>
            <a:r>
              <a:rPr lang="en-US" sz="2400" dirty="0" smtClean="0">
                <a:latin typeface="Berlin Sans FB" pitchFamily="34" charset="0"/>
              </a:rPr>
              <a:t> </a:t>
            </a:r>
            <a:r>
              <a:rPr lang="en-US" sz="2400" dirty="0" err="1" smtClean="0">
                <a:latin typeface="Berlin Sans FB" pitchFamily="34" charset="0"/>
              </a:rPr>
              <a:t>kondisi</a:t>
            </a:r>
            <a:r>
              <a:rPr lang="en-US" sz="2400" dirty="0" smtClean="0">
                <a:latin typeface="Berlin Sans FB" pitchFamily="34" charset="0"/>
              </a:rPr>
              <a:t> </a:t>
            </a:r>
            <a:r>
              <a:rPr lang="en-US" sz="2400" dirty="0" err="1" smtClean="0">
                <a:latin typeface="Berlin Sans FB" pitchFamily="34" charset="0"/>
              </a:rPr>
              <a:t>sakit</a:t>
            </a:r>
            <a:r>
              <a:rPr lang="en-US" sz="2400" dirty="0" smtClean="0">
                <a:latin typeface="Berlin Sans FB" pitchFamily="34" charset="0"/>
              </a:rPr>
              <a:t>, </a:t>
            </a:r>
            <a:r>
              <a:rPr lang="en-US" sz="2400" dirty="0" err="1" smtClean="0">
                <a:latin typeface="Berlin Sans FB" pitchFamily="34" charset="0"/>
              </a:rPr>
              <a:t>seorang</a:t>
            </a:r>
            <a:r>
              <a:rPr lang="en-US" sz="2400" dirty="0" smtClean="0">
                <a:latin typeface="Berlin Sans FB" pitchFamily="34" charset="0"/>
              </a:rPr>
              <a:t> </a:t>
            </a:r>
            <a:r>
              <a:rPr lang="en-US" sz="2400" dirty="0" err="1" smtClean="0">
                <a:latin typeface="Berlin Sans FB" pitchFamily="34" charset="0"/>
              </a:rPr>
              <a:t>karyawan</a:t>
            </a:r>
            <a:r>
              <a:rPr lang="en-US" sz="2400" dirty="0" smtClean="0">
                <a:latin typeface="Berlin Sans FB" pitchFamily="34" charset="0"/>
              </a:rPr>
              <a:t> </a:t>
            </a:r>
            <a:r>
              <a:rPr lang="en-US" sz="2400" dirty="0" err="1" smtClean="0">
                <a:latin typeface="Berlin Sans FB" pitchFamily="34" charset="0"/>
              </a:rPr>
              <a:t>memutuskan</a:t>
            </a:r>
            <a:r>
              <a:rPr lang="en-US" sz="2400" dirty="0" smtClean="0">
                <a:latin typeface="Berlin Sans FB" pitchFamily="34" charset="0"/>
              </a:rPr>
              <a:t> </a:t>
            </a:r>
            <a:r>
              <a:rPr lang="en-US" sz="2400" dirty="0" err="1" smtClean="0">
                <a:latin typeface="Berlin Sans FB" pitchFamily="34" charset="0"/>
              </a:rPr>
              <a:t>pergi</a:t>
            </a:r>
            <a:r>
              <a:rPr lang="en-US" sz="2400" dirty="0" smtClean="0">
                <a:latin typeface="Berlin Sans FB" pitchFamily="34" charset="0"/>
              </a:rPr>
              <a:t> </a:t>
            </a:r>
            <a:r>
              <a:rPr lang="en-US" sz="2400" dirty="0" err="1" smtClean="0">
                <a:latin typeface="Berlin Sans FB" pitchFamily="34" charset="0"/>
              </a:rPr>
              <a:t>bekerja</a:t>
            </a:r>
            <a:r>
              <a:rPr lang="en-US" sz="2400" dirty="0" smtClean="0">
                <a:latin typeface="Berlin Sans FB" pitchFamily="34" charset="0"/>
              </a:rPr>
              <a:t> </a:t>
            </a:r>
            <a:r>
              <a:rPr lang="en-US" sz="2400" dirty="0" err="1" smtClean="0">
                <a:latin typeface="Berlin Sans FB" pitchFamily="34" charset="0"/>
              </a:rPr>
              <a:t>daripada</a:t>
            </a:r>
            <a:r>
              <a:rPr lang="en-US" sz="2400" dirty="0" smtClean="0">
                <a:latin typeface="Berlin Sans FB" pitchFamily="34" charset="0"/>
              </a:rPr>
              <a:t> shopping</a:t>
            </a:r>
          </a:p>
          <a:p>
            <a:pPr>
              <a:buNone/>
            </a:pPr>
            <a:r>
              <a:rPr lang="en-US" sz="2400" dirty="0" smtClean="0">
                <a:solidFill>
                  <a:srgbClr val="FF0000"/>
                </a:solidFill>
                <a:latin typeface="Berlin Sans FB" pitchFamily="34" charset="0"/>
              </a:rPr>
              <a:t>2.	</a:t>
            </a:r>
            <a:r>
              <a:rPr lang="en-US" sz="2400" dirty="0" err="1" smtClean="0">
                <a:solidFill>
                  <a:srgbClr val="FF0000"/>
                </a:solidFill>
                <a:latin typeface="Berlin Sans FB" pitchFamily="34" charset="0"/>
              </a:rPr>
              <a:t>Intensitas</a:t>
            </a:r>
            <a:r>
              <a:rPr lang="en-US" sz="2400" dirty="0" smtClean="0">
                <a:latin typeface="Berlin Sans FB" pitchFamily="34" charset="0"/>
              </a:rPr>
              <a:t> = </a:t>
            </a:r>
            <a:r>
              <a:rPr lang="en-US" sz="2400" dirty="0" err="1" smtClean="0">
                <a:latin typeface="Berlin Sans FB" pitchFamily="34" charset="0"/>
              </a:rPr>
              <a:t>Menunjuk</a:t>
            </a:r>
            <a:r>
              <a:rPr lang="en-US" sz="2400" dirty="0" smtClean="0">
                <a:latin typeface="Berlin Sans FB" pitchFamily="34" charset="0"/>
              </a:rPr>
              <a:t> pd </a:t>
            </a:r>
            <a:r>
              <a:rPr lang="en-US" sz="2400" dirty="0" err="1" smtClean="0">
                <a:latin typeface="Berlin Sans FB" pitchFamily="34" charset="0"/>
              </a:rPr>
              <a:t>sejumlah</a:t>
            </a:r>
            <a:r>
              <a:rPr lang="en-US" sz="2400" dirty="0" smtClean="0">
                <a:latin typeface="Berlin Sans FB" pitchFamily="34" charset="0"/>
              </a:rPr>
              <a:t> </a:t>
            </a:r>
            <a:r>
              <a:rPr lang="en-US" sz="2400" dirty="0" err="1" smtClean="0">
                <a:latin typeface="Berlin Sans FB" pitchFamily="34" charset="0"/>
              </a:rPr>
              <a:t>usaha</a:t>
            </a:r>
            <a:r>
              <a:rPr lang="en-US" sz="2400" dirty="0" smtClean="0">
                <a:latin typeface="Berlin Sans FB" pitchFamily="34" charset="0"/>
              </a:rPr>
              <a:t> </a:t>
            </a:r>
            <a:r>
              <a:rPr lang="en-US" sz="2400" dirty="0" err="1" smtClean="0">
                <a:latin typeface="Berlin Sans FB" pitchFamily="34" charset="0"/>
              </a:rPr>
              <a:t>seseorang</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mencurahkan</a:t>
            </a:r>
            <a:r>
              <a:rPr lang="en-US" sz="2400" dirty="0" smtClean="0">
                <a:latin typeface="Berlin Sans FB" pitchFamily="34" charset="0"/>
              </a:rPr>
              <a:t> </a:t>
            </a:r>
            <a:r>
              <a:rPr lang="en-US" sz="2400" dirty="0" err="1" smtClean="0">
                <a:latin typeface="Berlin Sans FB" pitchFamily="34" charset="0"/>
              </a:rPr>
              <a:t>segalanya</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mengerjakan</a:t>
            </a:r>
            <a:r>
              <a:rPr lang="en-US" sz="2400" dirty="0" smtClean="0">
                <a:latin typeface="Berlin Sans FB" pitchFamily="34" charset="0"/>
              </a:rPr>
              <a:t> </a:t>
            </a:r>
            <a:r>
              <a:rPr lang="en-US" sz="2400" dirty="0" err="1" smtClean="0">
                <a:latin typeface="Berlin Sans FB" pitchFamily="34" charset="0"/>
              </a:rPr>
              <a:t>tugas</a:t>
            </a:r>
            <a:r>
              <a:rPr lang="en-US" sz="2400" dirty="0" smtClean="0">
                <a:latin typeface="Berlin Sans FB" pitchFamily="34" charset="0"/>
              </a:rPr>
              <a:t>. </a:t>
            </a:r>
            <a:r>
              <a:rPr lang="en-US" sz="2400" dirty="0" err="1" smtClean="0">
                <a:latin typeface="Berlin Sans FB" pitchFamily="34" charset="0"/>
              </a:rPr>
              <a:t>Mis</a:t>
            </a:r>
            <a:r>
              <a:rPr lang="en-US" sz="2400" dirty="0" smtClean="0">
                <a:latin typeface="Berlin Sans FB" pitchFamily="34" charset="0"/>
              </a:rPr>
              <a:t>:  </a:t>
            </a:r>
            <a:r>
              <a:rPr lang="en-US" sz="2400" dirty="0" err="1" smtClean="0">
                <a:latin typeface="Berlin Sans FB" pitchFamily="34" charset="0"/>
              </a:rPr>
              <a:t>Bila</a:t>
            </a:r>
            <a:r>
              <a:rPr lang="en-US" sz="2400" dirty="0" smtClean="0">
                <a:latin typeface="Berlin Sans FB" pitchFamily="34" charset="0"/>
              </a:rPr>
              <a:t> </a:t>
            </a:r>
            <a:r>
              <a:rPr lang="en-US" sz="2400" dirty="0" err="1" smtClean="0">
                <a:latin typeface="Berlin Sans FB" pitchFamily="34" charset="0"/>
              </a:rPr>
              <a:t>seseorang</a:t>
            </a:r>
            <a:r>
              <a:rPr lang="en-US" sz="2400" dirty="0" smtClean="0">
                <a:latin typeface="Berlin Sans FB" pitchFamily="34" charset="0"/>
              </a:rPr>
              <a:t> CS </a:t>
            </a:r>
            <a:r>
              <a:rPr lang="en-US" sz="2400" dirty="0" err="1" smtClean="0">
                <a:latin typeface="Berlin Sans FB" pitchFamily="34" charset="0"/>
              </a:rPr>
              <a:t>diminta</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menyapu</a:t>
            </a:r>
            <a:r>
              <a:rPr lang="en-US" sz="2400" dirty="0" smtClean="0">
                <a:latin typeface="Berlin Sans FB" pitchFamily="34" charset="0"/>
              </a:rPr>
              <a:t>, </a:t>
            </a:r>
            <a:r>
              <a:rPr lang="en-US" sz="2400" dirty="0" err="1" smtClean="0">
                <a:latin typeface="Berlin Sans FB" pitchFamily="34" charset="0"/>
              </a:rPr>
              <a:t>maka</a:t>
            </a:r>
            <a:r>
              <a:rPr lang="en-US" sz="2400" dirty="0" smtClean="0">
                <a:latin typeface="Berlin Sans FB" pitchFamily="34" charset="0"/>
              </a:rPr>
              <a:t> </a:t>
            </a:r>
            <a:r>
              <a:rPr lang="en-US" sz="2400" dirty="0" err="1" smtClean="0">
                <a:latin typeface="Berlin Sans FB" pitchFamily="34" charset="0"/>
              </a:rPr>
              <a:t>ia</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menyapu</a:t>
            </a:r>
            <a:r>
              <a:rPr lang="en-US" sz="2400" dirty="0" smtClean="0">
                <a:latin typeface="Berlin Sans FB" pitchFamily="34" charset="0"/>
              </a:rPr>
              <a:t> </a:t>
            </a:r>
            <a:r>
              <a:rPr lang="en-US" sz="2400" dirty="0" err="1" smtClean="0">
                <a:latin typeface="Berlin Sans FB" pitchFamily="34" charset="0"/>
              </a:rPr>
              <a:t>dengan</a:t>
            </a:r>
            <a:r>
              <a:rPr lang="en-US" sz="2400" dirty="0" smtClean="0">
                <a:latin typeface="Berlin Sans FB" pitchFamily="34" charset="0"/>
              </a:rPr>
              <a:t> </a:t>
            </a:r>
            <a:r>
              <a:rPr lang="en-US" sz="2400" dirty="0" err="1" smtClean="0">
                <a:latin typeface="Berlin Sans FB" pitchFamily="34" charset="0"/>
              </a:rPr>
              <a:t>cepat</a:t>
            </a:r>
            <a:r>
              <a:rPr lang="en-US" sz="2400" dirty="0" smtClean="0">
                <a:latin typeface="Berlin Sans FB" pitchFamily="34" charset="0"/>
              </a:rPr>
              <a:t> </a:t>
            </a:r>
            <a:r>
              <a:rPr lang="en-US" sz="2400" dirty="0" err="1" smtClean="0">
                <a:latin typeface="Berlin Sans FB" pitchFamily="34" charset="0"/>
              </a:rPr>
              <a:t>dan</a:t>
            </a:r>
            <a:r>
              <a:rPr lang="en-US" sz="2400" dirty="0" smtClean="0">
                <a:latin typeface="Berlin Sans FB" pitchFamily="34" charset="0"/>
              </a:rPr>
              <a:t> </a:t>
            </a:r>
            <a:r>
              <a:rPr lang="en-US" sz="2400" dirty="0" err="1" smtClean="0">
                <a:latin typeface="Berlin Sans FB" pitchFamily="34" charset="0"/>
              </a:rPr>
              <a:t>bersih</a:t>
            </a:r>
            <a:r>
              <a:rPr lang="en-US" sz="2400" dirty="0" smtClean="0">
                <a:latin typeface="Berlin Sans FB" pitchFamily="34" charset="0"/>
              </a:rPr>
              <a:t>  </a:t>
            </a:r>
            <a:endParaRPr lang="en-US" sz="2400" dirty="0">
              <a:latin typeface="Berlin Sans FB"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685800"/>
          </a:xfrm>
          <a:ln>
            <a:noFill/>
          </a:ln>
        </p:spPr>
        <p:txBody>
          <a:bodyPr>
            <a:normAutofit/>
          </a:bodyPr>
          <a:lstStyle/>
          <a:p>
            <a:r>
              <a:rPr lang="en-US" sz="2800" dirty="0" err="1" smtClean="0">
                <a:solidFill>
                  <a:srgbClr val="FF0000"/>
                </a:solidFill>
                <a:latin typeface="Berlin Sans FB" pitchFamily="34" charset="0"/>
              </a:rPr>
              <a:t>Lanjutan</a:t>
            </a:r>
            <a:r>
              <a:rPr lang="en-US" sz="2800" dirty="0" smtClean="0">
                <a:solidFill>
                  <a:srgbClr val="FF0000"/>
                </a:solidFill>
                <a:latin typeface="Berlin Sans FB" pitchFamily="34" charset="0"/>
              </a:rPr>
              <a:t>…..</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p:txBody>
          <a:bodyPr>
            <a:normAutofit/>
          </a:bodyPr>
          <a:lstStyle/>
          <a:p>
            <a:pPr>
              <a:buNone/>
            </a:pPr>
            <a:r>
              <a:rPr lang="en-US" sz="2400" dirty="0" smtClean="0">
                <a:solidFill>
                  <a:srgbClr val="FF0000"/>
                </a:solidFill>
                <a:latin typeface="Berlin Sans FB" pitchFamily="34" charset="0"/>
              </a:rPr>
              <a:t>3.	Persistence</a:t>
            </a:r>
            <a:r>
              <a:rPr lang="en-US" sz="2400" dirty="0" smtClean="0">
                <a:latin typeface="Berlin Sans FB" pitchFamily="34" charset="0"/>
              </a:rPr>
              <a:t> = </a:t>
            </a:r>
            <a:r>
              <a:rPr lang="en-US" sz="2400" dirty="0" err="1" smtClean="0">
                <a:latin typeface="Berlin Sans FB" pitchFamily="34" charset="0"/>
              </a:rPr>
              <a:t>menunjuk</a:t>
            </a:r>
            <a:r>
              <a:rPr lang="en-US" sz="2400" dirty="0" smtClean="0">
                <a:latin typeface="Berlin Sans FB" pitchFamily="34" charset="0"/>
              </a:rPr>
              <a:t> </a:t>
            </a:r>
            <a:r>
              <a:rPr lang="en-US" sz="2400" dirty="0" err="1" smtClean="0">
                <a:latin typeface="Berlin Sans FB" pitchFamily="34" charset="0"/>
              </a:rPr>
              <a:t>pada</a:t>
            </a:r>
            <a:r>
              <a:rPr lang="en-US" sz="2400" dirty="0" smtClean="0">
                <a:latin typeface="Berlin Sans FB" pitchFamily="34" charset="0"/>
              </a:rPr>
              <a:t> </a:t>
            </a:r>
            <a:r>
              <a:rPr lang="en-US" sz="2400" dirty="0" err="1" smtClean="0">
                <a:latin typeface="Berlin Sans FB" pitchFamily="34" charset="0"/>
              </a:rPr>
              <a:t>keberlangsungan</a:t>
            </a:r>
            <a:r>
              <a:rPr lang="en-US" sz="2400" dirty="0" smtClean="0">
                <a:latin typeface="Berlin Sans FB" pitchFamily="34" charset="0"/>
              </a:rPr>
              <a:t> T.L </a:t>
            </a:r>
            <a:r>
              <a:rPr lang="en-US" sz="2400" dirty="0" err="1" smtClean="0">
                <a:latin typeface="Berlin Sans FB" pitchFamily="34" charset="0"/>
              </a:rPr>
              <a:t>secara</a:t>
            </a:r>
            <a:r>
              <a:rPr lang="en-US" sz="2400" dirty="0" smtClean="0">
                <a:latin typeface="Berlin Sans FB" pitchFamily="34" charset="0"/>
              </a:rPr>
              <a:t> </a:t>
            </a:r>
            <a:r>
              <a:rPr lang="en-US" sz="2400" dirty="0" err="1" smtClean="0">
                <a:latin typeface="Berlin Sans FB" pitchFamily="34" charset="0"/>
              </a:rPr>
              <a:t>terus</a:t>
            </a:r>
            <a:r>
              <a:rPr lang="en-US" sz="2400" dirty="0" smtClean="0">
                <a:latin typeface="Berlin Sans FB" pitchFamily="34" charset="0"/>
              </a:rPr>
              <a:t> </a:t>
            </a:r>
            <a:r>
              <a:rPr lang="en-US" sz="2400" dirty="0" err="1" smtClean="0">
                <a:latin typeface="Berlin Sans FB" pitchFamily="34" charset="0"/>
              </a:rPr>
              <a:t>menerus</a:t>
            </a:r>
            <a:r>
              <a:rPr lang="en-US" sz="2400" dirty="0" smtClean="0">
                <a:latin typeface="Berlin Sans FB" pitchFamily="34" charset="0"/>
              </a:rPr>
              <a:t> . </a:t>
            </a:r>
            <a:r>
              <a:rPr lang="en-US" sz="2400" dirty="0" err="1" smtClean="0">
                <a:latin typeface="Berlin Sans FB" pitchFamily="34" charset="0"/>
              </a:rPr>
              <a:t>Mis</a:t>
            </a:r>
            <a:r>
              <a:rPr lang="en-US" sz="2400" dirty="0" smtClean="0">
                <a:latin typeface="Berlin Sans FB" pitchFamily="34" charset="0"/>
              </a:rPr>
              <a:t> : </a:t>
            </a:r>
            <a:r>
              <a:rPr lang="en-US" sz="2400" dirty="0" err="1" smtClean="0">
                <a:latin typeface="Berlin Sans FB" pitchFamily="34" charset="0"/>
              </a:rPr>
              <a:t>Karyawan</a:t>
            </a:r>
            <a:r>
              <a:rPr lang="en-US" sz="2400" dirty="0" smtClean="0">
                <a:latin typeface="Berlin Sans FB" pitchFamily="34" charset="0"/>
              </a:rPr>
              <a:t> </a:t>
            </a:r>
            <a:r>
              <a:rPr lang="en-US" sz="2400" dirty="0" err="1" smtClean="0">
                <a:latin typeface="Berlin Sans FB" pitchFamily="34" charset="0"/>
              </a:rPr>
              <a:t>bekerja</a:t>
            </a:r>
            <a:r>
              <a:rPr lang="en-US" sz="2400" dirty="0" smtClean="0">
                <a:latin typeface="Berlin Sans FB" pitchFamily="34" charset="0"/>
              </a:rPr>
              <a:t> </a:t>
            </a:r>
            <a:r>
              <a:rPr lang="en-US" sz="2400" dirty="0" err="1" smtClean="0">
                <a:latin typeface="Berlin Sans FB" pitchFamily="34" charset="0"/>
              </a:rPr>
              <a:t>melebihi</a:t>
            </a:r>
            <a:r>
              <a:rPr lang="en-US" sz="2400" dirty="0" smtClean="0">
                <a:latin typeface="Berlin Sans FB" pitchFamily="34" charset="0"/>
              </a:rPr>
              <a:t> jam </a:t>
            </a:r>
            <a:r>
              <a:rPr lang="en-US" sz="2400" dirty="0" err="1" smtClean="0">
                <a:latin typeface="Berlin Sans FB" pitchFamily="34" charset="0"/>
              </a:rPr>
              <a:t>kerja</a:t>
            </a:r>
            <a:r>
              <a:rPr lang="en-US" sz="2400" dirty="0" smtClean="0">
                <a:latin typeface="Berlin Sans FB" pitchFamily="34" charset="0"/>
              </a:rPr>
              <a:t> agar </a:t>
            </a:r>
            <a:r>
              <a:rPr lang="en-US" sz="2400" dirty="0" err="1" smtClean="0">
                <a:latin typeface="Berlin Sans FB" pitchFamily="34" charset="0"/>
              </a:rPr>
              <a:t>tugas</a:t>
            </a:r>
            <a:r>
              <a:rPr lang="en-US" sz="2400" dirty="0" smtClean="0">
                <a:latin typeface="Berlin Sans FB" pitchFamily="34" charset="0"/>
              </a:rPr>
              <a:t> </a:t>
            </a:r>
            <a:r>
              <a:rPr lang="en-US" sz="2400" dirty="0" err="1" smtClean="0">
                <a:latin typeface="Berlin Sans FB" pitchFamily="34" charset="0"/>
              </a:rPr>
              <a:t>selesai</a:t>
            </a:r>
            <a:r>
              <a:rPr lang="en-US" sz="2400" dirty="0" smtClean="0">
                <a:latin typeface="Berlin Sans FB" pitchFamily="34" charset="0"/>
              </a:rPr>
              <a:t> &amp; </a:t>
            </a:r>
            <a:r>
              <a:rPr lang="en-US" sz="2400" dirty="0" err="1" smtClean="0">
                <a:latin typeface="Berlin Sans FB" pitchFamily="34" charset="0"/>
              </a:rPr>
              <a:t>lengkap</a:t>
            </a:r>
            <a:r>
              <a:rPr lang="en-US" sz="2400" dirty="0" smtClean="0">
                <a:latin typeface="Berlin Sans FB" pitchFamily="34" charset="0"/>
              </a:rPr>
              <a:t>.</a:t>
            </a:r>
          </a:p>
          <a:p>
            <a:endParaRPr lang="en-US" sz="2400" dirty="0" smtClean="0">
              <a:latin typeface="Berlin Sans FB" pitchFamily="34" charset="0"/>
            </a:endParaRPr>
          </a:p>
          <a:p>
            <a:pPr>
              <a:buFont typeface="Wingdings" pitchFamily="2" charset="2"/>
              <a:buChar char="q"/>
            </a:pPr>
            <a:r>
              <a:rPr lang="en-US" sz="2400" dirty="0" err="1" smtClean="0">
                <a:latin typeface="Berlin Sans FB" pitchFamily="34" charset="0"/>
              </a:rPr>
              <a:t>Perspektif</a:t>
            </a:r>
            <a:r>
              <a:rPr lang="en-US" sz="2400" dirty="0" smtClean="0">
                <a:latin typeface="Berlin Sans FB" pitchFamily="34" charset="0"/>
              </a:rPr>
              <a:t> lain, </a:t>
            </a:r>
            <a:r>
              <a:rPr lang="en-US" sz="2400" dirty="0" err="1" smtClean="0">
                <a:latin typeface="Berlin Sans FB" pitchFamily="34" charset="0"/>
              </a:rPr>
              <a:t>Motivasi</a:t>
            </a:r>
            <a:r>
              <a:rPr lang="en-US" sz="2400" dirty="0" smtClean="0">
                <a:latin typeface="Berlin Sans FB" pitchFamily="34" charset="0"/>
              </a:rPr>
              <a:t> </a:t>
            </a:r>
            <a:r>
              <a:rPr lang="en-US" sz="2400" dirty="0" err="1" smtClean="0">
                <a:latin typeface="Berlin Sans FB" pitchFamily="34" charset="0"/>
              </a:rPr>
              <a:t>adalah</a:t>
            </a:r>
            <a:r>
              <a:rPr lang="en-US" sz="2400" dirty="0" smtClean="0">
                <a:latin typeface="Berlin Sans FB" pitchFamily="34" charset="0"/>
              </a:rPr>
              <a:t> </a:t>
            </a:r>
            <a:r>
              <a:rPr lang="en-US" sz="2400" dirty="0" err="1" smtClean="0">
                <a:latin typeface="Berlin Sans FB" pitchFamily="34" charset="0"/>
              </a:rPr>
              <a:t>keinginan</a:t>
            </a:r>
            <a:r>
              <a:rPr lang="en-US" sz="2400" dirty="0" smtClean="0">
                <a:latin typeface="Berlin Sans FB" pitchFamily="34" charset="0"/>
              </a:rPr>
              <a:t> </a:t>
            </a:r>
            <a:r>
              <a:rPr lang="en-US" sz="2400" dirty="0" smtClean="0">
                <a:solidFill>
                  <a:srgbClr val="FF0000"/>
                </a:solidFill>
                <a:latin typeface="Berlin Sans FB" pitchFamily="34" charset="0"/>
              </a:rPr>
              <a:t>(DESIRE)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memperoleh</a:t>
            </a:r>
            <a:r>
              <a:rPr lang="en-US" sz="2400" dirty="0" smtClean="0">
                <a:latin typeface="Berlin Sans FB" pitchFamily="34" charset="0"/>
              </a:rPr>
              <a:t> </a:t>
            </a:r>
            <a:r>
              <a:rPr lang="en-US" sz="2400" dirty="0" err="1" smtClean="0">
                <a:latin typeface="Berlin Sans FB" pitchFamily="34" charset="0"/>
              </a:rPr>
              <a:t>atau</a:t>
            </a:r>
            <a:r>
              <a:rPr lang="en-US" sz="2400" dirty="0" smtClean="0">
                <a:latin typeface="Berlin Sans FB" pitchFamily="34" charset="0"/>
              </a:rPr>
              <a:t> </a:t>
            </a:r>
            <a:r>
              <a:rPr lang="en-US" sz="2400" dirty="0" err="1" smtClean="0">
                <a:latin typeface="Berlin Sans FB" pitchFamily="34" charset="0"/>
              </a:rPr>
              <a:t>mencapai</a:t>
            </a:r>
            <a:r>
              <a:rPr lang="en-US" sz="2400" dirty="0" smtClean="0">
                <a:latin typeface="Berlin Sans FB" pitchFamily="34" charset="0"/>
              </a:rPr>
              <a:t> </a:t>
            </a:r>
            <a:r>
              <a:rPr lang="en-US" sz="2400" dirty="0" smtClean="0">
                <a:solidFill>
                  <a:srgbClr val="FF0000"/>
                </a:solidFill>
                <a:latin typeface="Berlin Sans FB" pitchFamily="34" charset="0"/>
              </a:rPr>
              <a:t>GOAL.</a:t>
            </a:r>
          </a:p>
          <a:p>
            <a:pPr>
              <a:buNone/>
            </a:pPr>
            <a:r>
              <a:rPr lang="en-US" sz="2400" dirty="0" smtClean="0">
                <a:latin typeface="Berlin Sans FB" pitchFamily="34" charset="0"/>
              </a:rPr>
              <a:t>	</a:t>
            </a:r>
            <a:r>
              <a:rPr lang="en-US" sz="2400" dirty="0" err="1" smtClean="0">
                <a:solidFill>
                  <a:srgbClr val="FF0000"/>
                </a:solidFill>
                <a:latin typeface="Berlin Sans FB" pitchFamily="34" charset="0"/>
              </a:rPr>
              <a:t>Motivasi</a:t>
            </a:r>
            <a:r>
              <a:rPr lang="en-US" sz="2400" dirty="0" smtClean="0">
                <a:solidFill>
                  <a:srgbClr val="FF0000"/>
                </a:solidFill>
                <a:latin typeface="Berlin Sans FB" pitchFamily="34" charset="0"/>
              </a:rPr>
              <a:t> = wants, need </a:t>
            </a:r>
            <a:r>
              <a:rPr lang="en-US" sz="2400" dirty="0" err="1" smtClean="0">
                <a:solidFill>
                  <a:srgbClr val="FF0000"/>
                </a:solidFill>
                <a:latin typeface="Berlin Sans FB" pitchFamily="34" charset="0"/>
              </a:rPr>
              <a:t>atau</a:t>
            </a:r>
            <a:r>
              <a:rPr lang="en-US" sz="2400" dirty="0" smtClean="0">
                <a:solidFill>
                  <a:srgbClr val="FF0000"/>
                </a:solidFill>
                <a:latin typeface="Berlin Sans FB" pitchFamily="34" charset="0"/>
              </a:rPr>
              <a:t> desire</a:t>
            </a:r>
            <a:r>
              <a:rPr lang="en-US" sz="2400" dirty="0" smtClean="0">
                <a:latin typeface="Berlin Sans FB" pitchFamily="34" charset="0"/>
              </a:rPr>
              <a:t> </a:t>
            </a:r>
            <a:r>
              <a:rPr lang="en-US" sz="2400" dirty="0" err="1" smtClean="0">
                <a:latin typeface="Berlin Sans FB" pitchFamily="34" charset="0"/>
              </a:rPr>
              <a:t>dari</a:t>
            </a:r>
            <a:r>
              <a:rPr lang="en-US" sz="2400" dirty="0" smtClean="0">
                <a:latin typeface="Berlin Sans FB" pitchFamily="34" charset="0"/>
              </a:rPr>
              <a:t> </a:t>
            </a:r>
            <a:r>
              <a:rPr lang="en-US" sz="2400" dirty="0" err="1" smtClean="0">
                <a:latin typeface="Berlin Sans FB" pitchFamily="34" charset="0"/>
              </a:rPr>
              <a:t>seseorang</a:t>
            </a:r>
            <a:endParaRPr lang="en-US" sz="2400" dirty="0" smtClean="0">
              <a:latin typeface="Berlin Sans FB" pitchFamily="34" charset="0"/>
            </a:endParaRPr>
          </a:p>
          <a:p>
            <a:pPr>
              <a:buNone/>
            </a:pPr>
            <a:r>
              <a:rPr lang="en-US" sz="2400" dirty="0" smtClean="0">
                <a:latin typeface="Berlin Sans FB" pitchFamily="34" charset="0"/>
              </a:rPr>
              <a:t>	</a:t>
            </a:r>
            <a:r>
              <a:rPr lang="en-US" sz="2400" dirty="0" err="1" smtClean="0">
                <a:latin typeface="Berlin Sans FB" pitchFamily="34" charset="0"/>
              </a:rPr>
              <a:t>Misal</a:t>
            </a:r>
            <a:r>
              <a:rPr lang="en-US" sz="2400" dirty="0" smtClean="0">
                <a:latin typeface="Berlin Sans FB" pitchFamily="34" charset="0"/>
              </a:rPr>
              <a:t> : </a:t>
            </a:r>
            <a:r>
              <a:rPr lang="en-US" sz="2400" dirty="0" err="1" smtClean="0">
                <a:latin typeface="Berlin Sans FB" pitchFamily="34" charset="0"/>
              </a:rPr>
              <a:t>Ses</a:t>
            </a:r>
            <a:r>
              <a:rPr lang="id-ID" sz="2400" dirty="0" smtClean="0">
                <a:latin typeface="Berlin Sans FB" pitchFamily="34" charset="0"/>
              </a:rPr>
              <a:t>e</a:t>
            </a:r>
            <a:r>
              <a:rPr lang="en-US" sz="2400" dirty="0" err="1" smtClean="0">
                <a:latin typeface="Berlin Sans FB" pitchFamily="34" charset="0"/>
              </a:rPr>
              <a:t>orang</a:t>
            </a:r>
            <a:r>
              <a:rPr lang="en-US" sz="2400" dirty="0" smtClean="0">
                <a:latin typeface="Berlin Sans FB" pitchFamily="34" charset="0"/>
              </a:rPr>
              <a:t> </a:t>
            </a:r>
            <a:r>
              <a:rPr lang="en-US" sz="2400" dirty="0" err="1" smtClean="0">
                <a:latin typeface="Berlin Sans FB" pitchFamily="34" charset="0"/>
              </a:rPr>
              <a:t>dimotivasi</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memperoleh</a:t>
            </a:r>
            <a:r>
              <a:rPr lang="en-US" sz="2400" dirty="0" smtClean="0">
                <a:latin typeface="Berlin Sans FB" pitchFamily="34" charset="0"/>
              </a:rPr>
              <a:t> </a:t>
            </a:r>
            <a:r>
              <a:rPr lang="en-US" sz="2400" dirty="0" err="1" smtClean="0">
                <a:latin typeface="Berlin Sans FB" pitchFamily="34" charset="0"/>
              </a:rPr>
              <a:t>uang</a:t>
            </a:r>
            <a:r>
              <a:rPr lang="en-US" sz="2400" dirty="0" smtClean="0">
                <a:latin typeface="Berlin Sans FB" pitchFamily="34" charset="0"/>
              </a:rPr>
              <a:t>, </a:t>
            </a:r>
            <a:r>
              <a:rPr lang="en-US" sz="2400" dirty="0" err="1" smtClean="0">
                <a:latin typeface="Berlin Sans FB" pitchFamily="34" charset="0"/>
              </a:rPr>
              <a:t>artinya</a:t>
            </a:r>
            <a:r>
              <a:rPr lang="en-US" sz="2400" dirty="0" smtClean="0">
                <a:latin typeface="Berlin Sans FB" pitchFamily="34" charset="0"/>
              </a:rPr>
              <a:t> </a:t>
            </a:r>
            <a:r>
              <a:rPr lang="en-US" sz="2400" dirty="0" err="1" smtClean="0">
                <a:latin typeface="Berlin Sans FB" pitchFamily="34" charset="0"/>
              </a:rPr>
              <a:t>motivasi</a:t>
            </a:r>
            <a:r>
              <a:rPr lang="en-US" sz="2400" dirty="0" smtClean="0">
                <a:latin typeface="Berlin Sans FB" pitchFamily="34" charset="0"/>
              </a:rPr>
              <a:t> </a:t>
            </a:r>
            <a:r>
              <a:rPr lang="en-US" sz="2400" dirty="0" err="1" smtClean="0">
                <a:latin typeface="Berlin Sans FB" pitchFamily="34" charset="0"/>
              </a:rPr>
              <a:t>tinggi</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mempunyai</a:t>
            </a:r>
            <a:r>
              <a:rPr lang="en-US" sz="2400" dirty="0" smtClean="0">
                <a:latin typeface="Berlin Sans FB" pitchFamily="34" charset="0"/>
              </a:rPr>
              <a:t> </a:t>
            </a:r>
            <a:r>
              <a:rPr lang="en-US" sz="2400" dirty="0" err="1" smtClean="0">
                <a:latin typeface="Berlin Sans FB" pitchFamily="34" charset="0"/>
              </a:rPr>
              <a:t>uang</a:t>
            </a:r>
            <a:r>
              <a:rPr lang="en-US" sz="2400" dirty="0" smtClean="0">
                <a:latin typeface="Berlin Sans FB" pitchFamily="34" charset="0"/>
              </a:rPr>
              <a:t> </a:t>
            </a:r>
            <a:r>
              <a:rPr lang="en-US" sz="2400" dirty="0" err="1" smtClean="0">
                <a:latin typeface="Berlin Sans FB" pitchFamily="34" charset="0"/>
              </a:rPr>
              <a:t>akan</a:t>
            </a:r>
            <a:r>
              <a:rPr lang="en-US" sz="2400" dirty="0" smtClean="0">
                <a:latin typeface="Berlin Sans FB" pitchFamily="34" charset="0"/>
              </a:rPr>
              <a:t> </a:t>
            </a:r>
            <a:r>
              <a:rPr lang="en-US" sz="2400" dirty="0" err="1" smtClean="0">
                <a:latin typeface="Berlin Sans FB" pitchFamily="34" charset="0"/>
              </a:rPr>
              <a:t>mempengaruhi</a:t>
            </a:r>
            <a:r>
              <a:rPr lang="en-US" sz="2400" dirty="0" smtClean="0">
                <a:latin typeface="Berlin Sans FB" pitchFamily="34" charset="0"/>
              </a:rPr>
              <a:t> </a:t>
            </a:r>
            <a:r>
              <a:rPr lang="en-US" sz="2400" dirty="0" err="1" smtClean="0">
                <a:latin typeface="Berlin Sans FB" pitchFamily="34" charset="0"/>
              </a:rPr>
              <a:t>tingkah</a:t>
            </a:r>
            <a:r>
              <a:rPr lang="en-US" sz="2400" dirty="0" smtClean="0">
                <a:latin typeface="Berlin Sans FB" pitchFamily="34" charset="0"/>
              </a:rPr>
              <a:t> </a:t>
            </a:r>
            <a:r>
              <a:rPr lang="en-US" sz="2400" dirty="0" err="1" smtClean="0">
                <a:latin typeface="Berlin Sans FB" pitchFamily="34" charset="0"/>
              </a:rPr>
              <a:t>laku</a:t>
            </a:r>
            <a:r>
              <a:rPr lang="en-US" sz="2400" dirty="0" smtClean="0">
                <a:latin typeface="Berlin Sans FB" pitchFamily="34" charset="0"/>
              </a:rPr>
              <a:t> </a:t>
            </a:r>
            <a:endParaRPr lang="en-US" sz="2400" dirty="0">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a:ln>
            <a:noFill/>
          </a:ln>
        </p:spPr>
        <p:txBody>
          <a:bodyPr>
            <a:normAutofit fontScale="90000"/>
          </a:bodyPr>
          <a:lstStyle/>
          <a:p>
            <a:pPr algn="ctr"/>
            <a:r>
              <a:rPr lang="id-ID" sz="3200" dirty="0" smtClean="0">
                <a:solidFill>
                  <a:srgbClr val="FF0000"/>
                </a:solidFill>
                <a:latin typeface="Berlin Sans FB" pitchFamily="34" charset="0"/>
              </a:rPr>
              <a:t>PROSES MOTIVASI</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p:txBody>
          <a:bodyPr/>
          <a:lstStyle/>
          <a:p>
            <a:endParaRPr lang="en-US" dirty="0">
              <a:latin typeface="Berlin Sans FB" pitchFamily="34" charset="0"/>
            </a:endParaRPr>
          </a:p>
        </p:txBody>
      </p:sp>
      <p:sp>
        <p:nvSpPr>
          <p:cNvPr id="4" name="Rectangle 3"/>
          <p:cNvSpPr/>
          <p:nvPr/>
        </p:nvSpPr>
        <p:spPr>
          <a:xfrm>
            <a:off x="1219200" y="1752600"/>
            <a:ext cx="1600200" cy="1143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smtClean="0">
                <a:latin typeface="Berlin Sans FB" pitchFamily="34" charset="0"/>
              </a:rPr>
              <a:t>Kebutuhan yg Belum Dipuaskan</a:t>
            </a:r>
            <a:endParaRPr lang="en-US" sz="2000" dirty="0">
              <a:latin typeface="Berlin Sans FB" pitchFamily="34" charset="0"/>
            </a:endParaRPr>
          </a:p>
        </p:txBody>
      </p:sp>
      <p:sp>
        <p:nvSpPr>
          <p:cNvPr id="5" name="Rectangle 4"/>
          <p:cNvSpPr/>
          <p:nvPr/>
        </p:nvSpPr>
        <p:spPr>
          <a:xfrm>
            <a:off x="3657600" y="1752600"/>
            <a:ext cx="1676400" cy="1219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KETEGANGAN </a:t>
            </a:r>
            <a:endParaRPr lang="en-US" dirty="0">
              <a:latin typeface="Berlin Sans FB" pitchFamily="34" charset="0"/>
            </a:endParaRPr>
          </a:p>
        </p:txBody>
      </p:sp>
      <p:sp>
        <p:nvSpPr>
          <p:cNvPr id="6" name="Rectangle 5"/>
          <p:cNvSpPr/>
          <p:nvPr/>
        </p:nvSpPr>
        <p:spPr>
          <a:xfrm>
            <a:off x="6019800" y="1905000"/>
            <a:ext cx="1676400" cy="1066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Berlin Sans FB" pitchFamily="34" charset="0"/>
              </a:rPr>
              <a:t>DORONGAN</a:t>
            </a:r>
            <a:endParaRPr lang="en-US" dirty="0">
              <a:solidFill>
                <a:schemeClr val="tx1"/>
              </a:solidFill>
              <a:latin typeface="Berlin Sans FB" pitchFamily="34" charset="0"/>
            </a:endParaRPr>
          </a:p>
        </p:txBody>
      </p:sp>
      <p:sp>
        <p:nvSpPr>
          <p:cNvPr id="7" name="Oval 6"/>
          <p:cNvSpPr/>
          <p:nvPr/>
        </p:nvSpPr>
        <p:spPr>
          <a:xfrm>
            <a:off x="6096000" y="3962400"/>
            <a:ext cx="1828800" cy="1066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latin typeface="Berlin Sans FB" pitchFamily="34" charset="0"/>
              </a:rPr>
              <a:t>PERILAKU</a:t>
            </a:r>
            <a:endParaRPr lang="en-US" dirty="0">
              <a:solidFill>
                <a:schemeClr val="tx1"/>
              </a:solidFill>
              <a:latin typeface="Berlin Sans FB" pitchFamily="34" charset="0"/>
            </a:endParaRPr>
          </a:p>
        </p:txBody>
      </p:sp>
      <p:sp>
        <p:nvSpPr>
          <p:cNvPr id="8" name="Oval 7"/>
          <p:cNvSpPr/>
          <p:nvPr/>
        </p:nvSpPr>
        <p:spPr>
          <a:xfrm>
            <a:off x="3581400" y="3886200"/>
            <a:ext cx="1981200" cy="129540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latin typeface="Berlin Sans FB" pitchFamily="34" charset="0"/>
              </a:rPr>
              <a:t>TUJUAN TERCAPAI</a:t>
            </a:r>
            <a:endParaRPr lang="en-US" dirty="0">
              <a:latin typeface="Berlin Sans FB" pitchFamily="34" charset="0"/>
            </a:endParaRPr>
          </a:p>
        </p:txBody>
      </p:sp>
      <p:sp>
        <p:nvSpPr>
          <p:cNvPr id="9" name="Oval 8"/>
          <p:cNvSpPr/>
          <p:nvPr/>
        </p:nvSpPr>
        <p:spPr>
          <a:xfrm>
            <a:off x="990600" y="3962400"/>
            <a:ext cx="21336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latin typeface="Berlin Sans FB" pitchFamily="34" charset="0"/>
              </a:rPr>
              <a:t>REDUKSI KETEGANGAN</a:t>
            </a:r>
            <a:endParaRPr lang="en-US" sz="1600" dirty="0">
              <a:latin typeface="Berlin Sans FB" pitchFamily="34" charset="0"/>
            </a:endParaRPr>
          </a:p>
        </p:txBody>
      </p:sp>
      <p:sp>
        <p:nvSpPr>
          <p:cNvPr id="10" name="Right Arrow 9"/>
          <p:cNvSpPr/>
          <p:nvPr/>
        </p:nvSpPr>
        <p:spPr>
          <a:xfrm>
            <a:off x="3124200" y="2362200"/>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562600" y="2438400"/>
            <a:ext cx="304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6705600" y="32004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Left Arrow 12"/>
          <p:cNvSpPr/>
          <p:nvPr/>
        </p:nvSpPr>
        <p:spPr>
          <a:xfrm>
            <a:off x="5638800" y="4343400"/>
            <a:ext cx="3810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3124200" y="4572000"/>
            <a:ext cx="304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1981200" y="3276600"/>
            <a:ext cx="2286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a:ln>
            <a:noFill/>
          </a:ln>
        </p:spPr>
        <p:txBody>
          <a:bodyPr>
            <a:normAutofit/>
          </a:bodyPr>
          <a:lstStyle/>
          <a:p>
            <a:pPr algn="ctr"/>
            <a:r>
              <a:rPr lang="en-US" sz="2800" dirty="0" smtClean="0">
                <a:solidFill>
                  <a:srgbClr val="FF0000"/>
                </a:solidFill>
                <a:latin typeface="Berlin Sans FB" pitchFamily="34" charset="0"/>
              </a:rPr>
              <a:t>WORK MOTIVATION THEORIES</a:t>
            </a:r>
            <a:endParaRPr lang="en-US" sz="28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19200"/>
            <a:ext cx="7772400" cy="5257800"/>
          </a:xfrm>
        </p:spPr>
        <p:txBody>
          <a:bodyPr>
            <a:normAutofit/>
          </a:bodyPr>
          <a:lstStyle/>
          <a:p>
            <a:pPr algn="ctr">
              <a:buFont typeface="Wingdings" pitchFamily="2" charset="2"/>
              <a:buChar char="q"/>
            </a:pPr>
            <a:r>
              <a:rPr lang="en-US" sz="2400" dirty="0" smtClean="0">
                <a:latin typeface="Berlin Sans FB" pitchFamily="34" charset="0"/>
              </a:rPr>
              <a:t>Need Hierarchy  Theory</a:t>
            </a:r>
          </a:p>
          <a:p>
            <a:pPr algn="ctr">
              <a:buFont typeface="Wingdings" pitchFamily="2" charset="2"/>
              <a:buChar char="q"/>
            </a:pPr>
            <a:r>
              <a:rPr lang="en-US" sz="2400" dirty="0" smtClean="0">
                <a:latin typeface="Berlin Sans FB" pitchFamily="34" charset="0"/>
              </a:rPr>
              <a:t>ERG Theory</a:t>
            </a:r>
          </a:p>
          <a:p>
            <a:pPr algn="ctr">
              <a:buFont typeface="Wingdings" pitchFamily="2" charset="2"/>
              <a:buChar char="q"/>
            </a:pPr>
            <a:r>
              <a:rPr lang="en-US" sz="2400" dirty="0" smtClean="0">
                <a:latin typeface="Berlin Sans FB" pitchFamily="34" charset="0"/>
              </a:rPr>
              <a:t>Two Factor Theory</a:t>
            </a:r>
          </a:p>
          <a:p>
            <a:pPr algn="ctr">
              <a:buFont typeface="Wingdings" pitchFamily="2" charset="2"/>
              <a:buChar char="q"/>
            </a:pPr>
            <a:r>
              <a:rPr lang="en-US" sz="2400" dirty="0" smtClean="0">
                <a:latin typeface="Berlin Sans FB" pitchFamily="34" charset="0"/>
              </a:rPr>
              <a:t>Reinforcement Theory</a:t>
            </a:r>
          </a:p>
          <a:p>
            <a:pPr algn="ctr">
              <a:buFont typeface="Wingdings" pitchFamily="2" charset="2"/>
              <a:buChar char="q"/>
            </a:pPr>
            <a:r>
              <a:rPr lang="en-US" sz="2400" dirty="0" smtClean="0">
                <a:latin typeface="Berlin Sans FB" pitchFamily="34" charset="0"/>
              </a:rPr>
              <a:t>Expectancy Theory</a:t>
            </a:r>
          </a:p>
          <a:p>
            <a:pPr algn="ctr">
              <a:buFont typeface="Wingdings" pitchFamily="2" charset="2"/>
              <a:buChar char="q"/>
            </a:pPr>
            <a:r>
              <a:rPr lang="en-US" sz="2400" dirty="0" smtClean="0">
                <a:latin typeface="Berlin Sans FB" pitchFamily="34" charset="0"/>
              </a:rPr>
              <a:t>Equity Theory</a:t>
            </a:r>
          </a:p>
          <a:p>
            <a:pPr algn="ctr">
              <a:buFont typeface="Wingdings" pitchFamily="2" charset="2"/>
              <a:buChar char="q"/>
            </a:pPr>
            <a:r>
              <a:rPr lang="en-US" sz="2400" dirty="0" smtClean="0">
                <a:latin typeface="Berlin Sans FB" pitchFamily="34" charset="0"/>
              </a:rPr>
              <a:t>Goal Setting Theory</a:t>
            </a:r>
          </a:p>
          <a:p>
            <a:pPr algn="ctr">
              <a:buFont typeface="Wingdings" pitchFamily="2" charset="2"/>
              <a:buChar char="q"/>
            </a:pPr>
            <a:r>
              <a:rPr lang="id-ID" sz="2400" dirty="0" smtClean="0">
                <a:latin typeface="Berlin Sans FB" pitchFamily="34" charset="0"/>
              </a:rPr>
              <a:t>Social Motive</a:t>
            </a:r>
            <a:r>
              <a:rPr lang="en-US" sz="2400" dirty="0" smtClean="0">
                <a:latin typeface="Berlin Sans FB" pitchFamily="34" charset="0"/>
              </a:rPr>
              <a:t> Theory</a:t>
            </a:r>
          </a:p>
          <a:p>
            <a:pPr>
              <a:buNone/>
            </a:pPr>
            <a:r>
              <a:rPr lang="en-US" sz="2000" dirty="0" smtClean="0">
                <a:latin typeface="Berlin Sans FB" pitchFamily="34" charset="0"/>
              </a:rPr>
              <a:t>	</a:t>
            </a:r>
            <a:r>
              <a:rPr lang="en-US" sz="2000" dirty="0" err="1" smtClean="0">
                <a:latin typeface="Berlin Sans FB" pitchFamily="34" charset="0"/>
              </a:rPr>
              <a:t>Meskipun</a:t>
            </a:r>
            <a:r>
              <a:rPr lang="en-US" sz="2000" dirty="0" smtClean="0">
                <a:latin typeface="Berlin Sans FB" pitchFamily="34" charset="0"/>
              </a:rPr>
              <a:t> </a:t>
            </a:r>
            <a:r>
              <a:rPr lang="en-US" sz="2000" dirty="0" err="1" smtClean="0">
                <a:latin typeface="Berlin Sans FB" pitchFamily="34" charset="0"/>
              </a:rPr>
              <a:t>ada</a:t>
            </a:r>
            <a:r>
              <a:rPr lang="en-US" sz="2000" dirty="0" smtClean="0">
                <a:latin typeface="Berlin Sans FB" pitchFamily="34" charset="0"/>
              </a:rPr>
              <a:t> </a:t>
            </a:r>
            <a:r>
              <a:rPr lang="en-US" sz="2000" dirty="0" err="1" smtClean="0">
                <a:latin typeface="Berlin Sans FB" pitchFamily="34" charset="0"/>
              </a:rPr>
              <a:t>berbagai</a:t>
            </a:r>
            <a:r>
              <a:rPr lang="en-US" sz="2000" dirty="0" smtClean="0">
                <a:latin typeface="Berlin Sans FB" pitchFamily="34" charset="0"/>
              </a:rPr>
              <a:t> </a:t>
            </a:r>
            <a:r>
              <a:rPr lang="en-US" sz="2000" dirty="0" err="1" smtClean="0">
                <a:latin typeface="Berlin Sans FB" pitchFamily="34" charset="0"/>
              </a:rPr>
              <a:t>macam</a:t>
            </a:r>
            <a:r>
              <a:rPr lang="en-US" sz="2000" dirty="0" smtClean="0">
                <a:latin typeface="Berlin Sans FB" pitchFamily="34" charset="0"/>
              </a:rPr>
              <a:t> </a:t>
            </a:r>
            <a:r>
              <a:rPr lang="en-US" sz="2000" dirty="0" err="1" smtClean="0">
                <a:latin typeface="Berlin Sans FB" pitchFamily="34" charset="0"/>
              </a:rPr>
              <a:t>perspektif</a:t>
            </a:r>
            <a:r>
              <a:rPr lang="en-US" sz="2000" dirty="0" smtClean="0">
                <a:latin typeface="Berlin Sans FB" pitchFamily="34" charset="0"/>
              </a:rPr>
              <a:t> </a:t>
            </a:r>
            <a:r>
              <a:rPr lang="en-US" sz="2000" dirty="0" err="1" smtClean="0">
                <a:latin typeface="Berlin Sans FB" pitchFamily="34" charset="0"/>
              </a:rPr>
              <a:t>teori</a:t>
            </a:r>
            <a:r>
              <a:rPr lang="en-US" sz="2000" dirty="0" smtClean="0">
                <a:latin typeface="Berlin Sans FB" pitchFamily="34" charset="0"/>
              </a:rPr>
              <a:t> </a:t>
            </a:r>
            <a:r>
              <a:rPr lang="en-US" sz="2000" dirty="0" err="1" smtClean="0">
                <a:latin typeface="Berlin Sans FB" pitchFamily="34" charset="0"/>
              </a:rPr>
              <a:t>motivasi</a:t>
            </a:r>
            <a:r>
              <a:rPr lang="en-US" sz="2000" dirty="0" smtClean="0">
                <a:latin typeface="Berlin Sans FB" pitchFamily="34" charset="0"/>
              </a:rPr>
              <a:t>, </a:t>
            </a:r>
            <a:r>
              <a:rPr lang="en-US" sz="2000" dirty="0" err="1" smtClean="0">
                <a:latin typeface="Berlin Sans FB" pitchFamily="34" charset="0"/>
              </a:rPr>
              <a:t>namun</a:t>
            </a:r>
            <a:r>
              <a:rPr lang="en-US" sz="2000" dirty="0" smtClean="0">
                <a:latin typeface="Berlin Sans FB" pitchFamily="34" charset="0"/>
              </a:rPr>
              <a:t> </a:t>
            </a:r>
            <a:r>
              <a:rPr lang="en-US" sz="2000" dirty="0" err="1" smtClean="0">
                <a:latin typeface="Berlin Sans FB" pitchFamily="34" charset="0"/>
              </a:rPr>
              <a:t>semuanya</a:t>
            </a:r>
            <a:r>
              <a:rPr lang="en-US" sz="2000" dirty="0" smtClean="0">
                <a:latin typeface="Berlin Sans FB" pitchFamily="34" charset="0"/>
              </a:rPr>
              <a:t> </a:t>
            </a:r>
            <a:r>
              <a:rPr lang="en-US" sz="2000" dirty="0" err="1" smtClean="0">
                <a:latin typeface="Berlin Sans FB" pitchFamily="34" charset="0"/>
              </a:rPr>
              <a:t>tdk</a:t>
            </a:r>
            <a:r>
              <a:rPr lang="en-US" sz="2000" dirty="0" smtClean="0">
                <a:latin typeface="Berlin Sans FB" pitchFamily="34" charset="0"/>
              </a:rPr>
              <a:t> </a:t>
            </a:r>
            <a:r>
              <a:rPr lang="en-US" sz="2000" dirty="0" err="1" smtClean="0">
                <a:latin typeface="Berlin Sans FB" pitchFamily="34" charset="0"/>
              </a:rPr>
              <a:t>bertentangan</a:t>
            </a:r>
            <a:r>
              <a:rPr lang="en-US" sz="2000" dirty="0" smtClean="0">
                <a:latin typeface="Berlin Sans FB" pitchFamily="34" charset="0"/>
              </a:rPr>
              <a:t> </a:t>
            </a:r>
            <a:r>
              <a:rPr lang="en-US" sz="2000" dirty="0" err="1" smtClean="0">
                <a:latin typeface="Berlin Sans FB" pitchFamily="34" charset="0"/>
              </a:rPr>
              <a:t>bahkan</a:t>
            </a:r>
            <a:r>
              <a:rPr lang="en-US" sz="2000" dirty="0" smtClean="0">
                <a:latin typeface="Berlin Sans FB" pitchFamily="34" charset="0"/>
              </a:rPr>
              <a:t> elemen2 </a:t>
            </a:r>
            <a:r>
              <a:rPr lang="en-US" sz="2000" dirty="0" err="1" smtClean="0">
                <a:latin typeface="Berlin Sans FB" pitchFamily="34" charset="0"/>
              </a:rPr>
              <a:t>dari</a:t>
            </a:r>
            <a:r>
              <a:rPr lang="en-US" sz="2000" dirty="0" smtClean="0">
                <a:latin typeface="Berlin Sans FB" pitchFamily="34" charset="0"/>
              </a:rPr>
              <a:t> </a:t>
            </a:r>
            <a:r>
              <a:rPr lang="en-US" sz="2000" dirty="0" err="1" smtClean="0">
                <a:latin typeface="Berlin Sans FB" pitchFamily="34" charset="0"/>
              </a:rPr>
              <a:t>teori</a:t>
            </a:r>
            <a:r>
              <a:rPr lang="en-US" sz="2000" dirty="0" smtClean="0">
                <a:latin typeface="Berlin Sans FB" pitchFamily="34" charset="0"/>
              </a:rPr>
              <a:t> </a:t>
            </a:r>
            <a:r>
              <a:rPr lang="en-US" sz="2000" dirty="0" err="1" smtClean="0">
                <a:latin typeface="Berlin Sans FB" pitchFamily="34" charset="0"/>
              </a:rPr>
              <a:t>motivasi</a:t>
            </a:r>
            <a:r>
              <a:rPr lang="en-US" sz="2000" dirty="0" smtClean="0">
                <a:latin typeface="Berlin Sans FB" pitchFamily="34" charset="0"/>
              </a:rPr>
              <a:t> </a:t>
            </a:r>
            <a:r>
              <a:rPr lang="en-US" sz="2000" dirty="0" err="1" smtClean="0">
                <a:latin typeface="Berlin Sans FB" pitchFamily="34" charset="0"/>
              </a:rPr>
              <a:t>tsb</a:t>
            </a:r>
            <a:r>
              <a:rPr lang="en-US" sz="2000" dirty="0" smtClean="0">
                <a:latin typeface="Berlin Sans FB" pitchFamily="34" charset="0"/>
              </a:rPr>
              <a:t> </a:t>
            </a:r>
            <a:r>
              <a:rPr lang="en-US" sz="2000" dirty="0" err="1" smtClean="0">
                <a:latin typeface="Berlin Sans FB" pitchFamily="34" charset="0"/>
              </a:rPr>
              <a:t>telah</a:t>
            </a:r>
            <a:r>
              <a:rPr lang="en-US" sz="2000" dirty="0" smtClean="0">
                <a:latin typeface="Berlin Sans FB" pitchFamily="34" charset="0"/>
              </a:rPr>
              <a:t> </a:t>
            </a:r>
            <a:r>
              <a:rPr lang="en-US" sz="2000" dirty="0" err="1" smtClean="0">
                <a:latin typeface="Berlin Sans FB" pitchFamily="34" charset="0"/>
              </a:rPr>
              <a:t>terintegrasi</a:t>
            </a:r>
            <a:r>
              <a:rPr lang="en-US" sz="2000" dirty="0" smtClean="0">
                <a:latin typeface="Berlin Sans FB" pitchFamily="34" charset="0"/>
              </a:rPr>
              <a:t>.</a:t>
            </a:r>
          </a:p>
          <a:p>
            <a:endParaRPr lang="en-US" sz="2000" dirty="0">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533400"/>
          </a:xfrm>
          <a:ln>
            <a:noFill/>
          </a:ln>
        </p:spPr>
        <p:txBody>
          <a:bodyPr>
            <a:normAutofit fontScale="90000"/>
          </a:bodyPr>
          <a:lstStyle/>
          <a:p>
            <a:pPr algn="ctr"/>
            <a:r>
              <a:rPr lang="en-US" sz="3200" dirty="0" smtClean="0">
                <a:solidFill>
                  <a:srgbClr val="FF0000"/>
                </a:solidFill>
                <a:latin typeface="Berlin Sans FB" pitchFamily="34" charset="0"/>
              </a:rPr>
              <a:t>1. Need Hierarchy Theory</a:t>
            </a:r>
            <a:endParaRPr lang="en-US" sz="32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143000"/>
            <a:ext cx="7772400" cy="5334000"/>
          </a:xfrm>
        </p:spPr>
        <p:txBody>
          <a:bodyPr/>
          <a:lstStyle/>
          <a:p>
            <a:pPr>
              <a:buFont typeface="Wingdings" pitchFamily="2" charset="2"/>
              <a:buChar char="q"/>
            </a:pPr>
            <a:r>
              <a:rPr lang="en-US" sz="2400" dirty="0" smtClean="0">
                <a:solidFill>
                  <a:srgbClr val="FF0000"/>
                </a:solidFill>
                <a:latin typeface="Berlin Sans FB" pitchFamily="34" charset="0"/>
              </a:rPr>
              <a:t>Need Hierarchy Theory </a:t>
            </a:r>
            <a:r>
              <a:rPr lang="en-US" sz="2400" dirty="0" smtClean="0">
                <a:latin typeface="Berlin Sans FB" pitchFamily="34" charset="0"/>
              </a:rPr>
              <a:t>= Maslow’s Need Hierarchy </a:t>
            </a:r>
            <a:r>
              <a:rPr lang="en-US" sz="2400" dirty="0" err="1" smtClean="0">
                <a:latin typeface="Berlin Sans FB" pitchFamily="34" charset="0"/>
              </a:rPr>
              <a:t>Theoy</a:t>
            </a:r>
            <a:r>
              <a:rPr lang="en-US" sz="2400" dirty="0" smtClean="0">
                <a:latin typeface="Berlin Sans FB" pitchFamily="34" charset="0"/>
              </a:rPr>
              <a:t>, </a:t>
            </a:r>
            <a:r>
              <a:rPr lang="en-US" sz="2400" dirty="0" err="1" smtClean="0">
                <a:latin typeface="Berlin Sans FB" pitchFamily="34" charset="0"/>
              </a:rPr>
              <a:t>menyatakan</a:t>
            </a:r>
            <a:r>
              <a:rPr lang="en-US" sz="2400" dirty="0" smtClean="0">
                <a:latin typeface="Berlin Sans FB" pitchFamily="34" charset="0"/>
              </a:rPr>
              <a:t> </a:t>
            </a:r>
            <a:r>
              <a:rPr lang="en-US" sz="2400" dirty="0" err="1" smtClean="0">
                <a:latin typeface="Berlin Sans FB" pitchFamily="34" charset="0"/>
              </a:rPr>
              <a:t>bhw</a:t>
            </a:r>
            <a:r>
              <a:rPr lang="en-US" sz="2400" dirty="0" smtClean="0">
                <a:latin typeface="Berlin Sans FB" pitchFamily="34" charset="0"/>
              </a:rPr>
              <a:t> </a:t>
            </a:r>
            <a:r>
              <a:rPr lang="en-US" sz="2400" dirty="0" err="1" smtClean="0">
                <a:latin typeface="Berlin Sans FB" pitchFamily="34" charset="0"/>
              </a:rPr>
              <a:t>pemenuhan</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manusia</a:t>
            </a:r>
            <a:r>
              <a:rPr lang="en-US" sz="2400" dirty="0" smtClean="0">
                <a:latin typeface="Berlin Sans FB" pitchFamily="34" charset="0"/>
              </a:rPr>
              <a:t> </a:t>
            </a:r>
            <a:r>
              <a:rPr lang="en-US" sz="2400" dirty="0" err="1" smtClean="0">
                <a:latin typeface="Berlin Sans FB" pitchFamily="34" charset="0"/>
              </a:rPr>
              <a:t>adalah</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untuk</a:t>
            </a:r>
            <a:r>
              <a:rPr lang="en-US" sz="2400" dirty="0" smtClean="0">
                <a:latin typeface="Berlin Sans FB" pitchFamily="34" charset="0"/>
              </a:rPr>
              <a:t> </a:t>
            </a:r>
            <a:r>
              <a:rPr lang="en-US" sz="2400" dirty="0" err="1" smtClean="0">
                <a:latin typeface="Berlin Sans FB" pitchFamily="34" charset="0"/>
              </a:rPr>
              <a:t>kesehatan</a:t>
            </a:r>
            <a:r>
              <a:rPr lang="en-US" sz="2400" dirty="0" smtClean="0">
                <a:latin typeface="Berlin Sans FB" pitchFamily="34" charset="0"/>
              </a:rPr>
              <a:t> </a:t>
            </a:r>
            <a:r>
              <a:rPr lang="en-US" sz="2400" dirty="0" err="1" smtClean="0">
                <a:latin typeface="Berlin Sans FB" pitchFamily="34" charset="0"/>
              </a:rPr>
              <a:t>fisik</a:t>
            </a:r>
            <a:r>
              <a:rPr lang="en-US" sz="2400" dirty="0" smtClean="0">
                <a:latin typeface="Berlin Sans FB" pitchFamily="34" charset="0"/>
              </a:rPr>
              <a:t> &amp; </a:t>
            </a:r>
            <a:r>
              <a:rPr lang="en-US" sz="2400" dirty="0" err="1" smtClean="0">
                <a:latin typeface="Berlin Sans FB" pitchFamily="34" charset="0"/>
              </a:rPr>
              <a:t>psikologis</a:t>
            </a:r>
            <a:endParaRPr lang="en-US" sz="2400" dirty="0" smtClean="0">
              <a:latin typeface="Berlin Sans FB" pitchFamily="34" charset="0"/>
            </a:endParaRPr>
          </a:p>
          <a:p>
            <a:pPr>
              <a:buFont typeface="Wingdings" pitchFamily="2" charset="2"/>
              <a:buChar char="q"/>
            </a:pPr>
            <a:r>
              <a:rPr lang="en-US" sz="2400" dirty="0" err="1" smtClean="0">
                <a:latin typeface="Berlin Sans FB" pitchFamily="34" charset="0"/>
              </a:rPr>
              <a:t>Kebutuhan</a:t>
            </a:r>
            <a:r>
              <a:rPr lang="en-US" sz="2400" dirty="0" smtClean="0">
                <a:latin typeface="Berlin Sans FB" pitchFamily="34" charset="0"/>
              </a:rPr>
              <a:t> </a:t>
            </a:r>
            <a:r>
              <a:rPr lang="en-US" sz="2400" dirty="0" err="1" smtClean="0">
                <a:latin typeface="Berlin Sans FB" pitchFamily="34" charset="0"/>
              </a:rPr>
              <a:t>manusia</a:t>
            </a:r>
            <a:r>
              <a:rPr lang="en-US" sz="2400" dirty="0" smtClean="0">
                <a:latin typeface="Berlin Sans FB" pitchFamily="34" charset="0"/>
              </a:rPr>
              <a:t> </a:t>
            </a:r>
            <a:r>
              <a:rPr lang="en-US" sz="2400" dirty="0" err="1" smtClean="0">
                <a:latin typeface="Berlin Sans FB" pitchFamily="34" charset="0"/>
              </a:rPr>
              <a:t>tersusun</a:t>
            </a:r>
            <a:r>
              <a:rPr lang="en-US" sz="2400" dirty="0" smtClean="0">
                <a:latin typeface="Berlin Sans FB" pitchFamily="34" charset="0"/>
              </a:rPr>
              <a:t> </a:t>
            </a:r>
            <a:r>
              <a:rPr lang="en-US" sz="2400" dirty="0" err="1" smtClean="0">
                <a:latin typeface="Berlin Sans FB" pitchFamily="34" charset="0"/>
              </a:rPr>
              <a:t>dlm</a:t>
            </a:r>
            <a:r>
              <a:rPr lang="en-US" sz="2400" dirty="0" smtClean="0">
                <a:latin typeface="Berlin Sans FB" pitchFamily="34" charset="0"/>
              </a:rPr>
              <a:t> </a:t>
            </a:r>
            <a:r>
              <a:rPr lang="en-US" sz="2400" dirty="0" err="1" smtClean="0">
                <a:latin typeface="Berlin Sans FB" pitchFamily="34" charset="0"/>
              </a:rPr>
              <a:t>hirarkhi</a:t>
            </a:r>
            <a:r>
              <a:rPr lang="en-US" sz="2400" dirty="0" smtClean="0">
                <a:latin typeface="Berlin Sans FB" pitchFamily="34" charset="0"/>
              </a:rPr>
              <a:t>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meliputi</a:t>
            </a:r>
            <a:r>
              <a:rPr lang="en-US" sz="2400" dirty="0" smtClean="0">
                <a:latin typeface="Berlin Sans FB" pitchFamily="34" charset="0"/>
              </a:rPr>
              <a:t> </a:t>
            </a:r>
            <a:r>
              <a:rPr lang="en-US" sz="2400" dirty="0" err="1" smtClean="0">
                <a:latin typeface="Berlin Sans FB" pitchFamily="34" charset="0"/>
              </a:rPr>
              <a:t>kebutuhan</a:t>
            </a:r>
            <a:r>
              <a:rPr lang="en-US" sz="2400" dirty="0" smtClean="0">
                <a:latin typeface="Berlin Sans FB" pitchFamily="34" charset="0"/>
              </a:rPr>
              <a:t> </a:t>
            </a:r>
            <a:r>
              <a:rPr lang="en-US" sz="2400" dirty="0" err="1" smtClean="0">
                <a:solidFill>
                  <a:srgbClr val="FF0000"/>
                </a:solidFill>
                <a:latin typeface="Berlin Sans FB" pitchFamily="34" charset="0"/>
              </a:rPr>
              <a:t>fisik</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sosial</a:t>
            </a:r>
            <a:r>
              <a:rPr lang="en-US" sz="2400" dirty="0" smtClean="0">
                <a:solidFill>
                  <a:srgbClr val="FF0000"/>
                </a:solidFill>
                <a:latin typeface="Berlin Sans FB" pitchFamily="34" charset="0"/>
              </a:rPr>
              <a:t> &amp; </a:t>
            </a:r>
            <a:r>
              <a:rPr lang="en-US" sz="2400" dirty="0" err="1" smtClean="0">
                <a:solidFill>
                  <a:srgbClr val="FF0000"/>
                </a:solidFill>
                <a:latin typeface="Berlin Sans FB" pitchFamily="34" charset="0"/>
              </a:rPr>
              <a:t>psikologis</a:t>
            </a:r>
            <a:endParaRPr lang="en-US" sz="2400" dirty="0" smtClean="0">
              <a:solidFill>
                <a:srgbClr val="FF0000"/>
              </a:solidFill>
              <a:latin typeface="Berlin Sans FB" pitchFamily="34" charset="0"/>
            </a:endParaRPr>
          </a:p>
          <a:p>
            <a:pPr>
              <a:buFont typeface="Wingdings" pitchFamily="2" charset="2"/>
              <a:buChar char="q"/>
            </a:pPr>
            <a:r>
              <a:rPr lang="en-US" sz="2400" dirty="0" err="1" smtClean="0">
                <a:solidFill>
                  <a:srgbClr val="FF0000"/>
                </a:solidFill>
                <a:latin typeface="Berlin Sans FB" pitchFamily="34" charset="0"/>
              </a:rPr>
              <a:t>Kebutuhan</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di</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tingkat</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lbh</a:t>
            </a:r>
            <a:r>
              <a:rPr lang="en-US" sz="2400" dirty="0" smtClean="0">
                <a:solidFill>
                  <a:srgbClr val="FF0000"/>
                </a:solidFill>
                <a:latin typeface="Berlin Sans FB" pitchFamily="34" charset="0"/>
              </a:rPr>
              <a:t> </a:t>
            </a:r>
            <a:r>
              <a:rPr lang="en-US" sz="2400" dirty="0" err="1" smtClean="0">
                <a:solidFill>
                  <a:srgbClr val="FF0000"/>
                </a:solidFill>
                <a:latin typeface="Berlin Sans FB" pitchFamily="34" charset="0"/>
              </a:rPr>
              <a:t>rendah</a:t>
            </a:r>
            <a:r>
              <a:rPr lang="en-US" sz="2400" dirty="0" smtClean="0">
                <a:solidFill>
                  <a:srgbClr val="FF0000"/>
                </a:solidFill>
                <a:latin typeface="Berlin Sans FB" pitchFamily="34" charset="0"/>
              </a:rPr>
              <a:t> </a:t>
            </a:r>
            <a:r>
              <a:rPr lang="en-US" sz="2400" dirty="0" err="1" smtClean="0">
                <a:latin typeface="Berlin Sans FB" pitchFamily="34" charset="0"/>
              </a:rPr>
              <a:t>dianggap</a:t>
            </a:r>
            <a:r>
              <a:rPr lang="en-US" sz="2400" dirty="0" smtClean="0">
                <a:latin typeface="Berlin Sans FB" pitchFamily="34" charset="0"/>
              </a:rPr>
              <a:t> </a:t>
            </a:r>
            <a:r>
              <a:rPr lang="en-US" sz="2400" dirty="0" err="1" smtClean="0">
                <a:latin typeface="Berlin Sans FB" pitchFamily="34" charset="0"/>
              </a:rPr>
              <a:t>mjd</a:t>
            </a:r>
            <a:r>
              <a:rPr lang="en-US" sz="2400" dirty="0" smtClean="0">
                <a:latin typeface="Berlin Sans FB" pitchFamily="34" charset="0"/>
              </a:rPr>
              <a:t> </a:t>
            </a:r>
            <a:r>
              <a:rPr lang="en-US" sz="2400" dirty="0" smtClean="0">
                <a:solidFill>
                  <a:srgbClr val="FF0000"/>
                </a:solidFill>
                <a:latin typeface="Berlin Sans FB" pitchFamily="34" charset="0"/>
              </a:rPr>
              <a:t>motivator </a:t>
            </a:r>
            <a:r>
              <a:rPr lang="en-US" sz="2400" dirty="0" err="1" smtClean="0">
                <a:latin typeface="Berlin Sans FB" pitchFamily="34" charset="0"/>
              </a:rPr>
              <a:t>yg</a:t>
            </a:r>
            <a:r>
              <a:rPr lang="en-US" sz="2400" dirty="0" smtClean="0">
                <a:latin typeface="Berlin Sans FB" pitchFamily="34" charset="0"/>
              </a:rPr>
              <a:t> </a:t>
            </a:r>
            <a:r>
              <a:rPr lang="en-US" sz="2400" dirty="0" err="1" smtClean="0">
                <a:latin typeface="Berlin Sans FB" pitchFamily="34" charset="0"/>
              </a:rPr>
              <a:t>lbh</a:t>
            </a:r>
            <a:r>
              <a:rPr lang="en-US" sz="2400" dirty="0" smtClean="0">
                <a:latin typeface="Berlin Sans FB" pitchFamily="34" charset="0"/>
              </a:rPr>
              <a:t> </a:t>
            </a:r>
            <a:r>
              <a:rPr lang="en-US" sz="2400" dirty="0" err="1" smtClean="0">
                <a:latin typeface="Berlin Sans FB" pitchFamily="34" charset="0"/>
              </a:rPr>
              <a:t>kuat</a:t>
            </a:r>
            <a:r>
              <a:rPr lang="en-US" sz="2400" dirty="0" smtClean="0">
                <a:latin typeface="Berlin Sans FB" pitchFamily="34" charset="0"/>
              </a:rPr>
              <a:t> </a:t>
            </a:r>
            <a:r>
              <a:rPr lang="en-US" sz="2400" dirty="0" err="1" smtClean="0">
                <a:latin typeface="Berlin Sans FB" pitchFamily="34" charset="0"/>
              </a:rPr>
              <a:t>utk</a:t>
            </a:r>
            <a:r>
              <a:rPr lang="en-US" sz="2400" dirty="0" smtClean="0">
                <a:latin typeface="Berlin Sans FB" pitchFamily="34" charset="0"/>
              </a:rPr>
              <a:t> </a:t>
            </a:r>
            <a:r>
              <a:rPr lang="en-US" sz="2400" dirty="0" err="1" smtClean="0">
                <a:latin typeface="Berlin Sans FB" pitchFamily="34" charset="0"/>
              </a:rPr>
              <a:t>berperilaku</a:t>
            </a:r>
            <a:endParaRPr lang="en-US" sz="2400" dirty="0" smtClean="0">
              <a:latin typeface="Berlin Sans FB" pitchFamily="34" charset="0"/>
            </a:endParaRPr>
          </a:p>
          <a:p>
            <a:endParaRPr lang="en-US" sz="2000" dirty="0">
              <a:latin typeface="Berlin Sans FB" pitchFamily="34" charset="0"/>
            </a:endParaRPr>
          </a:p>
        </p:txBody>
      </p:sp>
      <p:sp>
        <p:nvSpPr>
          <p:cNvPr id="4" name="Rectangle 3"/>
          <p:cNvSpPr/>
          <p:nvPr/>
        </p:nvSpPr>
        <p:spPr>
          <a:xfrm>
            <a:off x="1828800" y="5943600"/>
            <a:ext cx="5105400" cy="381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Physiological</a:t>
            </a:r>
            <a:endParaRPr lang="en-US" dirty="0"/>
          </a:p>
        </p:txBody>
      </p:sp>
      <p:sp>
        <p:nvSpPr>
          <p:cNvPr id="5" name="Rectangle 4"/>
          <p:cNvSpPr/>
          <p:nvPr/>
        </p:nvSpPr>
        <p:spPr>
          <a:xfrm>
            <a:off x="2286000" y="5486400"/>
            <a:ext cx="41910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Safety</a:t>
            </a:r>
            <a:endParaRPr lang="en-US" dirty="0"/>
          </a:p>
        </p:txBody>
      </p:sp>
      <p:sp>
        <p:nvSpPr>
          <p:cNvPr id="6" name="Rectangle 5"/>
          <p:cNvSpPr/>
          <p:nvPr/>
        </p:nvSpPr>
        <p:spPr>
          <a:xfrm>
            <a:off x="2743200" y="5029200"/>
            <a:ext cx="3276600" cy="4572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Love</a:t>
            </a:r>
            <a:endParaRPr lang="en-US" b="1" dirty="0">
              <a:solidFill>
                <a:schemeClr val="tx1"/>
              </a:solidFill>
            </a:endParaRPr>
          </a:p>
        </p:txBody>
      </p:sp>
      <p:sp>
        <p:nvSpPr>
          <p:cNvPr id="7" name="Rectangle 6"/>
          <p:cNvSpPr/>
          <p:nvPr/>
        </p:nvSpPr>
        <p:spPr>
          <a:xfrm>
            <a:off x="3048000" y="4572000"/>
            <a:ext cx="2590800" cy="4572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Esteem</a:t>
            </a:r>
            <a:endParaRPr lang="en-US" dirty="0"/>
          </a:p>
        </p:txBody>
      </p:sp>
      <p:sp>
        <p:nvSpPr>
          <p:cNvPr id="8" name="Rectangle 7"/>
          <p:cNvSpPr/>
          <p:nvPr/>
        </p:nvSpPr>
        <p:spPr>
          <a:xfrm>
            <a:off x="3429000" y="4114800"/>
            <a:ext cx="19050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Self Actualization</a:t>
            </a: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457200"/>
          </a:xfrm>
          <a:ln>
            <a:noFill/>
          </a:ln>
        </p:spPr>
        <p:txBody>
          <a:bodyPr>
            <a:noAutofit/>
          </a:bodyPr>
          <a:lstStyle/>
          <a:p>
            <a:r>
              <a:rPr lang="en-US" sz="2400" dirty="0" err="1" smtClean="0">
                <a:solidFill>
                  <a:srgbClr val="FF0000"/>
                </a:solidFill>
                <a:latin typeface="Berlin Sans FB" pitchFamily="34" charset="0"/>
              </a:rPr>
              <a:t>Lanjutan</a:t>
            </a:r>
            <a:r>
              <a:rPr lang="en-US" sz="2400" dirty="0" smtClean="0">
                <a:solidFill>
                  <a:srgbClr val="FF0000"/>
                </a:solidFill>
                <a:latin typeface="Berlin Sans FB" pitchFamily="34" charset="0"/>
              </a:rPr>
              <a:t>………….</a:t>
            </a:r>
            <a:endParaRPr lang="en-US" sz="2400" dirty="0">
              <a:solidFill>
                <a:srgbClr val="FF0000"/>
              </a:solidFill>
              <a:latin typeface="Berlin Sans FB" pitchFamily="34" charset="0"/>
            </a:endParaRPr>
          </a:p>
        </p:txBody>
      </p:sp>
      <p:sp>
        <p:nvSpPr>
          <p:cNvPr id="3" name="Content Placeholder 2"/>
          <p:cNvSpPr>
            <a:spLocks noGrp="1"/>
          </p:cNvSpPr>
          <p:nvPr>
            <p:ph sz="quarter" idx="1"/>
          </p:nvPr>
        </p:nvSpPr>
        <p:spPr>
          <a:xfrm>
            <a:off x="914400" y="1295400"/>
            <a:ext cx="7772400" cy="5181600"/>
          </a:xfrm>
        </p:spPr>
        <p:txBody>
          <a:bodyPr>
            <a:normAutofit fontScale="92500"/>
          </a:bodyPr>
          <a:lstStyle/>
          <a:p>
            <a:pPr marL="457200" indent="-457200">
              <a:buFont typeface="+mj-lt"/>
              <a:buAutoNum type="arabicPeriod"/>
            </a:pPr>
            <a:r>
              <a:rPr lang="en-US" sz="2200" dirty="0" smtClean="0">
                <a:solidFill>
                  <a:srgbClr val="FF0000"/>
                </a:solidFill>
                <a:latin typeface="Berlin Sans FB" pitchFamily="34" charset="0"/>
              </a:rPr>
              <a:t>Physiological/ Biological Need</a:t>
            </a:r>
            <a:r>
              <a:rPr lang="en-US" sz="2200" dirty="0" smtClean="0">
                <a:latin typeface="Berlin Sans FB" pitchFamily="34" charset="0"/>
              </a:rPr>
              <a:t>, </a:t>
            </a:r>
            <a:r>
              <a:rPr lang="en-US" sz="2200" dirty="0" err="1" smtClean="0">
                <a:latin typeface="Berlin Sans FB" pitchFamily="34" charset="0"/>
              </a:rPr>
              <a:t>merup</a:t>
            </a:r>
            <a:r>
              <a:rPr lang="en-US" sz="2200" dirty="0" smtClean="0">
                <a:latin typeface="Berlin Sans FB" pitchFamily="34" charset="0"/>
              </a:rPr>
              <a:t> </a:t>
            </a:r>
            <a:r>
              <a:rPr lang="en-US" sz="2200" dirty="0" err="1" smtClean="0">
                <a:latin typeface="Berlin Sans FB" pitchFamily="34" charset="0"/>
              </a:rPr>
              <a:t>kebutuhan</a:t>
            </a:r>
            <a:r>
              <a:rPr lang="en-US" sz="2200" dirty="0" smtClean="0">
                <a:latin typeface="Berlin Sans FB" pitchFamily="34" charset="0"/>
              </a:rPr>
              <a:t> </a:t>
            </a:r>
            <a:r>
              <a:rPr lang="en-US" sz="2200" dirty="0" err="1" smtClean="0">
                <a:latin typeface="Berlin Sans FB" pitchFamily="34" charset="0"/>
              </a:rPr>
              <a:t>fisik</a:t>
            </a:r>
            <a:r>
              <a:rPr lang="en-US" sz="2200" dirty="0" smtClean="0">
                <a:latin typeface="Berlin Sans FB" pitchFamily="34" charset="0"/>
              </a:rPr>
              <a:t> </a:t>
            </a:r>
            <a:r>
              <a:rPr lang="en-US" sz="2200" dirty="0" err="1" smtClean="0">
                <a:latin typeface="Berlin Sans FB" pitchFamily="34" charset="0"/>
              </a:rPr>
              <a:t>untuk</a:t>
            </a:r>
            <a:r>
              <a:rPr lang="en-US" sz="2200" dirty="0" smtClean="0">
                <a:latin typeface="Berlin Sans FB" pitchFamily="34" charset="0"/>
              </a:rPr>
              <a:t> survive, </a:t>
            </a:r>
            <a:r>
              <a:rPr lang="en-US" sz="2200" dirty="0" err="1" smtClean="0">
                <a:latin typeface="Berlin Sans FB" pitchFamily="34" charset="0"/>
              </a:rPr>
              <a:t>misal</a:t>
            </a:r>
            <a:r>
              <a:rPr lang="en-US" sz="2200" dirty="0" smtClean="0">
                <a:latin typeface="Berlin Sans FB" pitchFamily="34" charset="0"/>
              </a:rPr>
              <a:t> </a:t>
            </a:r>
            <a:r>
              <a:rPr lang="en-US" sz="2200" dirty="0" err="1" smtClean="0">
                <a:latin typeface="Berlin Sans FB" pitchFamily="34" charset="0"/>
              </a:rPr>
              <a:t>makan</a:t>
            </a:r>
            <a:r>
              <a:rPr lang="en-US" sz="2200" dirty="0" smtClean="0">
                <a:latin typeface="Berlin Sans FB" pitchFamily="34" charset="0"/>
              </a:rPr>
              <a:t>, </a:t>
            </a:r>
            <a:r>
              <a:rPr lang="en-US" sz="2200" dirty="0" err="1" smtClean="0">
                <a:latin typeface="Berlin Sans FB" pitchFamily="34" charset="0"/>
              </a:rPr>
              <a:t>minum</a:t>
            </a:r>
            <a:r>
              <a:rPr lang="en-US" sz="2200" dirty="0" smtClean="0">
                <a:latin typeface="Berlin Sans FB" pitchFamily="34" charset="0"/>
              </a:rPr>
              <a:t>, </a:t>
            </a:r>
            <a:r>
              <a:rPr lang="en-US" sz="2200" dirty="0" err="1" smtClean="0">
                <a:latin typeface="Berlin Sans FB" pitchFamily="34" charset="0"/>
              </a:rPr>
              <a:t>udara</a:t>
            </a:r>
            <a:r>
              <a:rPr lang="en-US" sz="2200" dirty="0" smtClean="0">
                <a:latin typeface="Berlin Sans FB" pitchFamily="34" charset="0"/>
              </a:rPr>
              <a:t>. </a:t>
            </a:r>
            <a:r>
              <a:rPr lang="en-US" sz="2200" dirty="0" err="1" smtClean="0">
                <a:latin typeface="Berlin Sans FB" pitchFamily="34" charset="0"/>
              </a:rPr>
              <a:t>Merupakan</a:t>
            </a:r>
            <a:r>
              <a:rPr lang="en-US" sz="2200" dirty="0" smtClean="0">
                <a:latin typeface="Berlin Sans FB" pitchFamily="34" charset="0"/>
              </a:rPr>
              <a:t> </a:t>
            </a:r>
            <a:r>
              <a:rPr lang="en-US" sz="2200" dirty="0" err="1" smtClean="0">
                <a:latin typeface="Berlin Sans FB" pitchFamily="34" charset="0"/>
              </a:rPr>
              <a:t>kebutuhan</a:t>
            </a:r>
            <a:r>
              <a:rPr lang="en-US" sz="2200" dirty="0" smtClean="0">
                <a:latin typeface="Berlin Sans FB" pitchFamily="34" charset="0"/>
              </a:rPr>
              <a:t> Primer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harus</a:t>
            </a:r>
            <a:r>
              <a:rPr lang="en-US" sz="2200" dirty="0" smtClean="0">
                <a:latin typeface="Berlin Sans FB" pitchFamily="34" charset="0"/>
              </a:rPr>
              <a:t> </a:t>
            </a:r>
            <a:r>
              <a:rPr lang="en-US" sz="2200" dirty="0" err="1" smtClean="0">
                <a:latin typeface="Berlin Sans FB" pitchFamily="34" charset="0"/>
              </a:rPr>
              <a:t>dipenuhi</a:t>
            </a:r>
            <a:endParaRPr lang="en-US" sz="2200" dirty="0" smtClean="0">
              <a:latin typeface="Berlin Sans FB" pitchFamily="34" charset="0"/>
            </a:endParaRPr>
          </a:p>
          <a:p>
            <a:pPr marL="457200" indent="-457200">
              <a:buFont typeface="+mj-lt"/>
              <a:buAutoNum type="arabicPeriod"/>
            </a:pPr>
            <a:r>
              <a:rPr lang="en-US" sz="2200" dirty="0" smtClean="0">
                <a:solidFill>
                  <a:srgbClr val="FF0000"/>
                </a:solidFill>
                <a:latin typeface="Berlin Sans FB" pitchFamily="34" charset="0"/>
              </a:rPr>
              <a:t>Safety Need </a:t>
            </a:r>
            <a:r>
              <a:rPr lang="en-US" sz="2200" dirty="0" smtClean="0">
                <a:latin typeface="Berlin Sans FB" pitchFamily="34" charset="0"/>
              </a:rPr>
              <a:t> </a:t>
            </a:r>
            <a:r>
              <a:rPr lang="en-US" sz="2200" dirty="0" err="1" smtClean="0">
                <a:latin typeface="Berlin Sans FB" pitchFamily="34" charset="0"/>
              </a:rPr>
              <a:t>merupakan</a:t>
            </a:r>
            <a:r>
              <a:rPr lang="en-US" sz="2200" dirty="0" smtClean="0">
                <a:latin typeface="Berlin Sans FB" pitchFamily="34" charset="0"/>
              </a:rPr>
              <a:t> </a:t>
            </a:r>
            <a:r>
              <a:rPr lang="en-US" sz="2200" dirty="0" err="1" smtClean="0">
                <a:latin typeface="Berlin Sans FB" pitchFamily="34" charset="0"/>
              </a:rPr>
              <a:t>kebutuhan</a:t>
            </a:r>
            <a:r>
              <a:rPr lang="en-US" sz="2200" dirty="0" smtClean="0">
                <a:latin typeface="Berlin Sans FB" pitchFamily="34" charset="0"/>
              </a:rPr>
              <a:t> </a:t>
            </a:r>
            <a:r>
              <a:rPr lang="en-US" sz="2200" dirty="0" err="1" smtClean="0">
                <a:latin typeface="Berlin Sans FB" pitchFamily="34" charset="0"/>
              </a:rPr>
              <a:t>untuk</a:t>
            </a:r>
            <a:r>
              <a:rPr lang="en-US" sz="2200" dirty="0" smtClean="0">
                <a:latin typeface="Berlin Sans FB" pitchFamily="34" charset="0"/>
              </a:rPr>
              <a:t> </a:t>
            </a:r>
            <a:r>
              <a:rPr lang="en-US" sz="2200" dirty="0" err="1" smtClean="0">
                <a:latin typeface="Berlin Sans FB" pitchFamily="34" charset="0"/>
              </a:rPr>
              <a:t>dilindungi</a:t>
            </a:r>
            <a:r>
              <a:rPr lang="en-US" sz="2200" dirty="0" smtClean="0">
                <a:latin typeface="Berlin Sans FB" pitchFamily="34" charset="0"/>
              </a:rPr>
              <a:t> </a:t>
            </a:r>
            <a:r>
              <a:rPr lang="en-US" sz="2200" dirty="0" err="1" smtClean="0">
                <a:latin typeface="Berlin Sans FB" pitchFamily="34" charset="0"/>
              </a:rPr>
              <a:t>dari</a:t>
            </a:r>
            <a:r>
              <a:rPr lang="en-US" sz="2200" dirty="0" smtClean="0">
                <a:latin typeface="Berlin Sans FB" pitchFamily="34" charset="0"/>
              </a:rPr>
              <a:t> </a:t>
            </a:r>
            <a:r>
              <a:rPr lang="en-US" sz="2200" dirty="0" err="1" smtClean="0">
                <a:latin typeface="Berlin Sans FB" pitchFamily="34" charset="0"/>
              </a:rPr>
              <a:t>bahaya</a:t>
            </a:r>
            <a:r>
              <a:rPr lang="en-US" sz="2200" dirty="0" smtClean="0">
                <a:latin typeface="Berlin Sans FB" pitchFamily="34" charset="0"/>
              </a:rPr>
              <a:t> &amp; </a:t>
            </a:r>
            <a:r>
              <a:rPr lang="en-US" sz="2200" dirty="0" err="1" smtClean="0">
                <a:latin typeface="Berlin Sans FB" pitchFamily="34" charset="0"/>
              </a:rPr>
              <a:t>ancaman</a:t>
            </a:r>
            <a:r>
              <a:rPr lang="en-US" sz="2200" dirty="0" smtClean="0">
                <a:latin typeface="Berlin Sans FB" pitchFamily="34" charset="0"/>
              </a:rPr>
              <a:t> </a:t>
            </a:r>
            <a:r>
              <a:rPr lang="en-US" sz="2200" dirty="0" err="1" smtClean="0">
                <a:latin typeface="Berlin Sans FB" pitchFamily="34" charset="0"/>
              </a:rPr>
              <a:t>fisik</a:t>
            </a:r>
            <a:r>
              <a:rPr lang="en-US" sz="2200" dirty="0" smtClean="0">
                <a:latin typeface="Berlin Sans FB" pitchFamily="34" charset="0"/>
              </a:rPr>
              <a:t>. </a:t>
            </a:r>
            <a:r>
              <a:rPr lang="en-US" sz="2200" dirty="0" err="1" smtClean="0">
                <a:latin typeface="Berlin Sans FB" pitchFamily="34" charset="0"/>
              </a:rPr>
              <a:t>Dalam</a:t>
            </a:r>
            <a:r>
              <a:rPr lang="en-US" sz="2200" dirty="0" smtClean="0">
                <a:latin typeface="Berlin Sans FB" pitchFamily="34" charset="0"/>
              </a:rPr>
              <a:t> </a:t>
            </a:r>
            <a:r>
              <a:rPr lang="en-US" sz="2200" dirty="0" err="1" smtClean="0">
                <a:latin typeface="Berlin Sans FB" pitchFamily="34" charset="0"/>
              </a:rPr>
              <a:t>pekerjaan</a:t>
            </a:r>
            <a:r>
              <a:rPr lang="en-US" sz="2200" dirty="0" smtClean="0">
                <a:latin typeface="Berlin Sans FB" pitchFamily="34" charset="0"/>
              </a:rPr>
              <a:t> </a:t>
            </a:r>
            <a:r>
              <a:rPr lang="en-US" sz="2200" dirty="0" err="1" smtClean="0">
                <a:latin typeface="Berlin Sans FB" pitchFamily="34" charset="0"/>
              </a:rPr>
              <a:t>bisa</a:t>
            </a:r>
            <a:r>
              <a:rPr lang="en-US" sz="2200" dirty="0" smtClean="0">
                <a:latin typeface="Berlin Sans FB" pitchFamily="34" charset="0"/>
              </a:rPr>
              <a:t> </a:t>
            </a:r>
            <a:r>
              <a:rPr lang="en-US" sz="2200" dirty="0" err="1" smtClean="0">
                <a:latin typeface="Berlin Sans FB" pitchFamily="34" charset="0"/>
              </a:rPr>
              <a:t>dilihat</a:t>
            </a:r>
            <a:r>
              <a:rPr lang="en-US" sz="2200" dirty="0" smtClean="0">
                <a:latin typeface="Berlin Sans FB" pitchFamily="34" charset="0"/>
              </a:rPr>
              <a:t> </a:t>
            </a:r>
            <a:r>
              <a:rPr lang="en-US" sz="2200" dirty="0" err="1" smtClean="0">
                <a:latin typeface="Berlin Sans FB" pitchFamily="34" charset="0"/>
              </a:rPr>
              <a:t>dlm</a:t>
            </a:r>
            <a:r>
              <a:rPr lang="en-US" sz="2200" dirty="0" smtClean="0">
                <a:latin typeface="Berlin Sans FB" pitchFamily="34" charset="0"/>
              </a:rPr>
              <a:t> </a:t>
            </a:r>
            <a:r>
              <a:rPr lang="en-US" sz="2200" dirty="0" err="1" smtClean="0">
                <a:latin typeface="Berlin Sans FB" pitchFamily="34" charset="0"/>
              </a:rPr>
              <a:t>bentuk</a:t>
            </a:r>
            <a:r>
              <a:rPr lang="en-US" sz="2200" dirty="0" smtClean="0">
                <a:latin typeface="Berlin Sans FB" pitchFamily="34" charset="0"/>
              </a:rPr>
              <a:t> “rasa </a:t>
            </a:r>
            <a:r>
              <a:rPr lang="en-US" sz="2200" dirty="0" err="1" smtClean="0">
                <a:latin typeface="Berlin Sans FB" pitchFamily="34" charset="0"/>
              </a:rPr>
              <a:t>asing</a:t>
            </a:r>
            <a:r>
              <a:rPr lang="en-US" sz="2200" dirty="0" smtClean="0">
                <a:latin typeface="Berlin Sans FB" pitchFamily="34" charset="0"/>
              </a:rPr>
              <a:t>” </a:t>
            </a:r>
            <a:r>
              <a:rPr lang="en-US" sz="2200" dirty="0" err="1" smtClean="0">
                <a:latin typeface="Berlin Sans FB" pitchFamily="34" charset="0"/>
              </a:rPr>
              <a:t>saat</a:t>
            </a:r>
            <a:r>
              <a:rPr lang="en-US" sz="2200" dirty="0" smtClean="0">
                <a:latin typeface="Berlin Sans FB" pitchFamily="34" charset="0"/>
              </a:rPr>
              <a:t> </a:t>
            </a:r>
            <a:r>
              <a:rPr lang="en-US" sz="2200" dirty="0" err="1" smtClean="0">
                <a:latin typeface="Berlin Sans FB" pitchFamily="34" charset="0"/>
              </a:rPr>
              <a:t>mjd</a:t>
            </a:r>
            <a:r>
              <a:rPr lang="en-US" sz="2200" dirty="0" smtClean="0">
                <a:latin typeface="Berlin Sans FB" pitchFamily="34" charset="0"/>
              </a:rPr>
              <a:t> </a:t>
            </a:r>
            <a:r>
              <a:rPr lang="en-US" sz="2200" dirty="0" err="1" smtClean="0">
                <a:latin typeface="Berlin Sans FB" pitchFamily="34" charset="0"/>
              </a:rPr>
              <a:t>kary</a:t>
            </a:r>
            <a:r>
              <a:rPr lang="en-US" sz="2200" dirty="0" smtClean="0">
                <a:latin typeface="Berlin Sans FB" pitchFamily="34" charset="0"/>
              </a:rPr>
              <a:t> </a:t>
            </a:r>
            <a:r>
              <a:rPr lang="en-US" sz="2200" dirty="0" err="1" smtClean="0">
                <a:latin typeface="Berlin Sans FB" pitchFamily="34" charset="0"/>
              </a:rPr>
              <a:t>baru</a:t>
            </a:r>
            <a:r>
              <a:rPr lang="en-US" sz="2200" dirty="0" smtClean="0">
                <a:latin typeface="Berlin Sans FB" pitchFamily="34" charset="0"/>
              </a:rPr>
              <a:t>, </a:t>
            </a:r>
            <a:r>
              <a:rPr lang="en-US" sz="2200" dirty="0" err="1" smtClean="0">
                <a:latin typeface="Berlin Sans FB" pitchFamily="34" charset="0"/>
              </a:rPr>
              <a:t>mutasi</a:t>
            </a:r>
            <a:r>
              <a:rPr lang="en-US" sz="2200" dirty="0" smtClean="0">
                <a:latin typeface="Berlin Sans FB" pitchFamily="34" charset="0"/>
              </a:rPr>
              <a:t> </a:t>
            </a:r>
            <a:r>
              <a:rPr lang="en-US" sz="2200" dirty="0" err="1" smtClean="0">
                <a:latin typeface="Berlin Sans FB" pitchFamily="34" charset="0"/>
              </a:rPr>
              <a:t>ke</a:t>
            </a:r>
            <a:r>
              <a:rPr lang="en-US" sz="2200" dirty="0" smtClean="0">
                <a:latin typeface="Berlin Sans FB" pitchFamily="34" charset="0"/>
              </a:rPr>
              <a:t> bag lain</a:t>
            </a:r>
          </a:p>
          <a:p>
            <a:pPr marL="457200" indent="-457200">
              <a:buFont typeface="+mj-lt"/>
              <a:buAutoNum type="arabicPeriod"/>
            </a:pPr>
            <a:r>
              <a:rPr lang="en-US" sz="2200" dirty="0" smtClean="0">
                <a:solidFill>
                  <a:srgbClr val="FF0000"/>
                </a:solidFill>
                <a:latin typeface="Berlin Sans FB" pitchFamily="34" charset="0"/>
              </a:rPr>
              <a:t>Love Need</a:t>
            </a:r>
            <a:r>
              <a:rPr lang="en-US" sz="2200" dirty="0" smtClean="0">
                <a:latin typeface="Berlin Sans FB" pitchFamily="34" charset="0"/>
              </a:rPr>
              <a:t> </a:t>
            </a:r>
            <a:r>
              <a:rPr lang="en-US" sz="2200" dirty="0" err="1" smtClean="0">
                <a:latin typeface="Berlin Sans FB" pitchFamily="34" charset="0"/>
              </a:rPr>
              <a:t>merupakan</a:t>
            </a:r>
            <a:r>
              <a:rPr lang="en-US" sz="2200" dirty="0" smtClean="0">
                <a:latin typeface="Berlin Sans FB" pitchFamily="34" charset="0"/>
              </a:rPr>
              <a:t> </a:t>
            </a:r>
            <a:r>
              <a:rPr lang="en-US" sz="2200" dirty="0" err="1" smtClean="0">
                <a:latin typeface="Berlin Sans FB" pitchFamily="34" charset="0"/>
              </a:rPr>
              <a:t>kebutuhan</a:t>
            </a:r>
            <a:r>
              <a:rPr lang="en-US" sz="2200" dirty="0" smtClean="0">
                <a:latin typeface="Berlin Sans FB" pitchFamily="34" charset="0"/>
              </a:rPr>
              <a:t> </a:t>
            </a:r>
            <a:r>
              <a:rPr lang="en-US" sz="2200" dirty="0" err="1" smtClean="0">
                <a:latin typeface="Berlin Sans FB" pitchFamily="34" charset="0"/>
              </a:rPr>
              <a:t>sosial</a:t>
            </a:r>
            <a:r>
              <a:rPr lang="en-US" sz="2200" dirty="0" smtClean="0">
                <a:latin typeface="Berlin Sans FB" pitchFamily="34" charset="0"/>
              </a:rPr>
              <a:t> </a:t>
            </a:r>
            <a:r>
              <a:rPr lang="en-US" sz="2200" dirty="0" err="1" smtClean="0">
                <a:latin typeface="Berlin Sans FB" pitchFamily="34" charset="0"/>
              </a:rPr>
              <a:t>untuk</a:t>
            </a:r>
            <a:r>
              <a:rPr lang="en-US" sz="2200" dirty="0" smtClean="0">
                <a:latin typeface="Berlin Sans FB" pitchFamily="34" charset="0"/>
              </a:rPr>
              <a:t> </a:t>
            </a:r>
            <a:r>
              <a:rPr lang="en-US" sz="2200" dirty="0" err="1" smtClean="0">
                <a:latin typeface="Berlin Sans FB" pitchFamily="34" charset="0"/>
              </a:rPr>
              <a:t>dicintai</a:t>
            </a:r>
            <a:r>
              <a:rPr lang="en-US" sz="2200" dirty="0" smtClean="0">
                <a:latin typeface="Berlin Sans FB" pitchFamily="34" charset="0"/>
              </a:rPr>
              <a:t>, </a:t>
            </a:r>
            <a:r>
              <a:rPr lang="en-US" sz="2200" dirty="0" err="1" smtClean="0">
                <a:latin typeface="Berlin Sans FB" pitchFamily="34" charset="0"/>
              </a:rPr>
              <a:t>di-perhatikan</a:t>
            </a:r>
            <a:r>
              <a:rPr lang="en-US" sz="2200" dirty="0" smtClean="0">
                <a:latin typeface="Berlin Sans FB" pitchFamily="34" charset="0"/>
              </a:rPr>
              <a:t>, </a:t>
            </a:r>
            <a:r>
              <a:rPr lang="en-US" sz="2200" dirty="0" err="1" smtClean="0">
                <a:latin typeface="Berlin Sans FB" pitchFamily="34" charset="0"/>
              </a:rPr>
              <a:t>diterima</a:t>
            </a:r>
            <a:r>
              <a:rPr lang="en-US" sz="2200" dirty="0" smtClean="0">
                <a:latin typeface="Berlin Sans FB" pitchFamily="34" charset="0"/>
              </a:rPr>
              <a:t> </a:t>
            </a:r>
            <a:r>
              <a:rPr lang="en-US" sz="2200" dirty="0" err="1" smtClean="0">
                <a:latin typeface="Berlin Sans FB" pitchFamily="34" charset="0"/>
              </a:rPr>
              <a:t>dan</a:t>
            </a:r>
            <a:r>
              <a:rPr lang="en-US" sz="2200" dirty="0" smtClean="0">
                <a:latin typeface="Berlin Sans FB" pitchFamily="34" charset="0"/>
              </a:rPr>
              <a:t> </a:t>
            </a:r>
            <a:r>
              <a:rPr lang="en-US" sz="2200" dirty="0" err="1" smtClean="0">
                <a:latin typeface="Berlin Sans FB" pitchFamily="34" charset="0"/>
              </a:rPr>
              <a:t>bergaul</a:t>
            </a:r>
            <a:r>
              <a:rPr lang="en-US" sz="2200" dirty="0" smtClean="0">
                <a:latin typeface="Berlin Sans FB" pitchFamily="34" charset="0"/>
              </a:rPr>
              <a:t> dg </a:t>
            </a:r>
            <a:r>
              <a:rPr lang="en-US" sz="2200" dirty="0" err="1" smtClean="0">
                <a:latin typeface="Berlin Sans FB" pitchFamily="34" charset="0"/>
              </a:rPr>
              <a:t>orang</a:t>
            </a:r>
            <a:r>
              <a:rPr lang="en-US" sz="2200" dirty="0" smtClean="0">
                <a:latin typeface="Berlin Sans FB" pitchFamily="34" charset="0"/>
              </a:rPr>
              <a:t> lain</a:t>
            </a:r>
          </a:p>
          <a:p>
            <a:pPr marL="457200" indent="-457200">
              <a:buFont typeface="+mj-lt"/>
              <a:buAutoNum type="arabicPeriod"/>
            </a:pPr>
            <a:r>
              <a:rPr lang="en-US" sz="2200" dirty="0" smtClean="0">
                <a:solidFill>
                  <a:srgbClr val="FF0000"/>
                </a:solidFill>
                <a:latin typeface="Berlin Sans FB" pitchFamily="34" charset="0"/>
              </a:rPr>
              <a:t>Esteem Need</a:t>
            </a:r>
            <a:r>
              <a:rPr lang="en-US" sz="2200" dirty="0" smtClean="0">
                <a:latin typeface="Berlin Sans FB" pitchFamily="34" charset="0"/>
              </a:rPr>
              <a:t> </a:t>
            </a:r>
            <a:r>
              <a:rPr lang="en-US" sz="2200" dirty="0" err="1" smtClean="0">
                <a:latin typeface="Berlin Sans FB" pitchFamily="34" charset="0"/>
              </a:rPr>
              <a:t>adalah</a:t>
            </a:r>
            <a:r>
              <a:rPr lang="en-US" sz="2200" dirty="0" smtClean="0">
                <a:latin typeface="Berlin Sans FB" pitchFamily="34" charset="0"/>
              </a:rPr>
              <a:t> </a:t>
            </a:r>
            <a:r>
              <a:rPr lang="en-US" sz="2200" dirty="0" err="1" smtClean="0">
                <a:latin typeface="Berlin Sans FB" pitchFamily="34" charset="0"/>
              </a:rPr>
              <a:t>kebutuhan</a:t>
            </a:r>
            <a:r>
              <a:rPr lang="en-US" sz="2200" dirty="0" smtClean="0">
                <a:latin typeface="Berlin Sans FB" pitchFamily="34" charset="0"/>
              </a:rPr>
              <a:t> </a:t>
            </a:r>
            <a:r>
              <a:rPr lang="en-US" sz="2200" dirty="0" err="1" smtClean="0">
                <a:latin typeface="Berlin Sans FB" pitchFamily="34" charset="0"/>
              </a:rPr>
              <a:t>harga</a:t>
            </a:r>
            <a:r>
              <a:rPr lang="en-US" sz="2200" dirty="0" smtClean="0">
                <a:latin typeface="Berlin Sans FB" pitchFamily="34" charset="0"/>
              </a:rPr>
              <a:t> </a:t>
            </a:r>
            <a:r>
              <a:rPr lang="en-US" sz="2200" dirty="0" err="1" smtClean="0">
                <a:latin typeface="Berlin Sans FB" pitchFamily="34" charset="0"/>
              </a:rPr>
              <a:t>diri</a:t>
            </a:r>
            <a:r>
              <a:rPr lang="en-US" sz="2200" dirty="0" smtClean="0">
                <a:latin typeface="Berlin Sans FB" pitchFamily="34" charset="0"/>
              </a:rPr>
              <a:t>  </a:t>
            </a:r>
            <a:r>
              <a:rPr lang="en-US" sz="2200" dirty="0" err="1" smtClean="0">
                <a:latin typeface="Berlin Sans FB" pitchFamily="34" charset="0"/>
              </a:rPr>
              <a:t>yg</a:t>
            </a:r>
            <a:r>
              <a:rPr lang="en-US" sz="2200" dirty="0" smtClean="0">
                <a:latin typeface="Berlin Sans FB" pitchFamily="34" charset="0"/>
              </a:rPr>
              <a:t> </a:t>
            </a:r>
            <a:r>
              <a:rPr lang="en-US" sz="2200" dirty="0" err="1" smtClean="0">
                <a:latin typeface="Berlin Sans FB" pitchFamily="34" charset="0"/>
              </a:rPr>
              <a:t>mencakup</a:t>
            </a:r>
            <a:r>
              <a:rPr lang="en-US" sz="2200" dirty="0" smtClean="0">
                <a:latin typeface="Berlin Sans FB" pitchFamily="34" charset="0"/>
              </a:rPr>
              <a:t> </a:t>
            </a:r>
            <a:r>
              <a:rPr lang="en-US" sz="2200" dirty="0" err="1" smtClean="0">
                <a:latin typeface="Berlin Sans FB" pitchFamily="34" charset="0"/>
              </a:rPr>
              <a:t>kepercayaan</a:t>
            </a:r>
            <a:r>
              <a:rPr lang="en-US" sz="2200" dirty="0" smtClean="0">
                <a:latin typeface="Berlin Sans FB" pitchFamily="34" charset="0"/>
              </a:rPr>
              <a:t> </a:t>
            </a:r>
            <a:r>
              <a:rPr lang="en-US" sz="2200" dirty="0" err="1" smtClean="0">
                <a:latin typeface="Berlin Sans FB" pitchFamily="34" charset="0"/>
              </a:rPr>
              <a:t>diri</a:t>
            </a:r>
            <a:r>
              <a:rPr lang="en-US" sz="2200" dirty="0" smtClean="0">
                <a:latin typeface="Berlin Sans FB" pitchFamily="34" charset="0"/>
              </a:rPr>
              <a:t>, </a:t>
            </a:r>
            <a:r>
              <a:rPr lang="en-US" sz="2200" dirty="0" err="1" smtClean="0">
                <a:latin typeface="Berlin Sans FB" pitchFamily="34" charset="0"/>
              </a:rPr>
              <a:t>kompetensi</a:t>
            </a:r>
            <a:r>
              <a:rPr lang="en-US" sz="2200" dirty="0" smtClean="0">
                <a:latin typeface="Berlin Sans FB" pitchFamily="34" charset="0"/>
              </a:rPr>
              <a:t> &amp; </a:t>
            </a:r>
            <a:r>
              <a:rPr lang="en-US" sz="2200" dirty="0" err="1" smtClean="0">
                <a:latin typeface="Berlin Sans FB" pitchFamily="34" charset="0"/>
              </a:rPr>
              <a:t>kebutuhan</a:t>
            </a:r>
            <a:r>
              <a:rPr lang="en-US" sz="2200" dirty="0" smtClean="0">
                <a:latin typeface="Berlin Sans FB" pitchFamily="34" charset="0"/>
              </a:rPr>
              <a:t> </a:t>
            </a:r>
            <a:r>
              <a:rPr lang="en-US" sz="2200" dirty="0" err="1" smtClean="0">
                <a:latin typeface="Berlin Sans FB" pitchFamily="34" charset="0"/>
              </a:rPr>
              <a:t>diakui</a:t>
            </a:r>
            <a:r>
              <a:rPr lang="en-US" sz="2200" dirty="0" smtClean="0">
                <a:latin typeface="Berlin Sans FB" pitchFamily="34" charset="0"/>
              </a:rPr>
              <a:t>/</a:t>
            </a:r>
            <a:r>
              <a:rPr lang="en-US" sz="2200" dirty="0" err="1" smtClean="0">
                <a:latin typeface="Berlin Sans FB" pitchFamily="34" charset="0"/>
              </a:rPr>
              <a:t>reputasi</a:t>
            </a:r>
            <a:endParaRPr lang="en-US" sz="2200" dirty="0" smtClean="0">
              <a:latin typeface="Berlin Sans FB" pitchFamily="34" charset="0"/>
            </a:endParaRPr>
          </a:p>
          <a:p>
            <a:pPr marL="457200" indent="-457200">
              <a:buFont typeface="+mj-lt"/>
              <a:buAutoNum type="arabicPeriod"/>
            </a:pPr>
            <a:r>
              <a:rPr lang="en-US" sz="2200" dirty="0" smtClean="0">
                <a:solidFill>
                  <a:srgbClr val="FF0000"/>
                </a:solidFill>
                <a:latin typeface="Berlin Sans FB" pitchFamily="34" charset="0"/>
              </a:rPr>
              <a:t>Self Actualization Need</a:t>
            </a:r>
            <a:r>
              <a:rPr lang="en-US" sz="2200" dirty="0" smtClean="0">
                <a:latin typeface="Berlin Sans FB" pitchFamily="34" charset="0"/>
              </a:rPr>
              <a:t> </a:t>
            </a:r>
            <a:r>
              <a:rPr lang="en-US" sz="2200" dirty="0" err="1" smtClean="0">
                <a:latin typeface="Berlin Sans FB" pitchFamily="34" charset="0"/>
              </a:rPr>
              <a:t>agak</a:t>
            </a:r>
            <a:r>
              <a:rPr lang="en-US" sz="2200" dirty="0" smtClean="0">
                <a:latin typeface="Berlin Sans FB" pitchFamily="34" charset="0"/>
              </a:rPr>
              <a:t> </a:t>
            </a:r>
            <a:r>
              <a:rPr lang="en-US" sz="2200" dirty="0" err="1" smtClean="0">
                <a:latin typeface="Berlin Sans FB" pitchFamily="34" charset="0"/>
              </a:rPr>
              <a:t>sulit</a:t>
            </a:r>
            <a:r>
              <a:rPr lang="en-US" sz="2200" dirty="0" smtClean="0">
                <a:latin typeface="Berlin Sans FB" pitchFamily="34" charset="0"/>
              </a:rPr>
              <a:t> </a:t>
            </a:r>
            <a:r>
              <a:rPr lang="en-US" sz="2200" dirty="0" err="1" smtClean="0">
                <a:latin typeface="Berlin Sans FB" pitchFamily="34" charset="0"/>
              </a:rPr>
              <a:t>didefinisikan</a:t>
            </a:r>
            <a:r>
              <a:rPr lang="en-US" sz="2200" dirty="0" smtClean="0">
                <a:latin typeface="Berlin Sans FB" pitchFamily="34" charset="0"/>
              </a:rPr>
              <a:t> </a:t>
            </a:r>
            <a:r>
              <a:rPr lang="en-US" sz="2200" dirty="0" err="1" smtClean="0">
                <a:latin typeface="Berlin Sans FB" pitchFamily="34" charset="0"/>
              </a:rPr>
              <a:t>secara</a:t>
            </a:r>
            <a:r>
              <a:rPr lang="en-US" sz="2200" dirty="0" smtClean="0">
                <a:latin typeface="Berlin Sans FB" pitchFamily="34" charset="0"/>
              </a:rPr>
              <a:t> </a:t>
            </a:r>
            <a:r>
              <a:rPr lang="en-US" sz="2200" dirty="0" err="1" smtClean="0">
                <a:latin typeface="Berlin Sans FB" pitchFamily="34" charset="0"/>
              </a:rPr>
              <a:t>tepat</a:t>
            </a:r>
            <a:r>
              <a:rPr lang="en-US" sz="2200" dirty="0" smtClean="0">
                <a:latin typeface="Berlin Sans FB" pitchFamily="34" charset="0"/>
              </a:rPr>
              <a:t> </a:t>
            </a:r>
            <a:r>
              <a:rPr lang="en-US" sz="2200" dirty="0" err="1" smtClean="0">
                <a:latin typeface="Berlin Sans FB" pitchFamily="34" charset="0"/>
              </a:rPr>
              <a:t>oleh</a:t>
            </a:r>
            <a:r>
              <a:rPr lang="en-US" sz="2200" dirty="0" smtClean="0">
                <a:latin typeface="Berlin Sans FB" pitchFamily="34" charset="0"/>
              </a:rPr>
              <a:t> Maslow. Maslow </a:t>
            </a:r>
            <a:r>
              <a:rPr lang="en-US" sz="2200" dirty="0" err="1" smtClean="0">
                <a:latin typeface="Berlin Sans FB" pitchFamily="34" charset="0"/>
              </a:rPr>
              <a:t>menyatakan</a:t>
            </a:r>
            <a:r>
              <a:rPr lang="en-US" sz="2200" dirty="0" smtClean="0">
                <a:latin typeface="Berlin Sans FB" pitchFamily="34" charset="0"/>
              </a:rPr>
              <a:t> Self </a:t>
            </a:r>
            <a:r>
              <a:rPr lang="en-US" sz="2200" dirty="0" err="1" smtClean="0">
                <a:latin typeface="Berlin Sans FB" pitchFamily="34" charset="0"/>
              </a:rPr>
              <a:t>Actuali-zation</a:t>
            </a:r>
            <a:r>
              <a:rPr lang="en-US" sz="2200" dirty="0" smtClean="0">
                <a:latin typeface="Berlin Sans FB" pitchFamily="34" charset="0"/>
              </a:rPr>
              <a:t> Need </a:t>
            </a:r>
            <a:r>
              <a:rPr lang="en-US" sz="2200" dirty="0" err="1" smtClean="0">
                <a:latin typeface="Berlin Sans FB" pitchFamily="34" charset="0"/>
              </a:rPr>
              <a:t>adalah</a:t>
            </a:r>
            <a:r>
              <a:rPr lang="en-US" sz="2200" dirty="0" smtClean="0">
                <a:latin typeface="Berlin Sans FB" pitchFamily="34" charset="0"/>
              </a:rPr>
              <a:t> </a:t>
            </a:r>
            <a:r>
              <a:rPr lang="en-US" sz="2200" dirty="0" err="1" smtClean="0">
                <a:latin typeface="Berlin Sans FB" pitchFamily="34" charset="0"/>
              </a:rPr>
              <a:t>pemenuhan</a:t>
            </a:r>
            <a:r>
              <a:rPr lang="en-US" sz="2200" dirty="0" smtClean="0">
                <a:latin typeface="Berlin Sans FB" pitchFamily="34" charset="0"/>
              </a:rPr>
              <a:t> Personal Life Goals &amp; Reaching one’s Potential, </a:t>
            </a:r>
            <a:r>
              <a:rPr lang="en-US" sz="2200" dirty="0" err="1" smtClean="0">
                <a:latin typeface="Berlin Sans FB" pitchFamily="34" charset="0"/>
              </a:rPr>
              <a:t>kebutuhan</a:t>
            </a:r>
            <a:r>
              <a:rPr lang="en-US" sz="2200" dirty="0" smtClean="0">
                <a:latin typeface="Berlin Sans FB" pitchFamily="34" charset="0"/>
              </a:rPr>
              <a:t> </a:t>
            </a:r>
            <a:r>
              <a:rPr lang="en-US" sz="2200" dirty="0" err="1" smtClean="0">
                <a:latin typeface="Berlin Sans FB" pitchFamily="34" charset="0"/>
              </a:rPr>
              <a:t>utk</a:t>
            </a:r>
            <a:r>
              <a:rPr lang="en-US" sz="2200" dirty="0" smtClean="0">
                <a:latin typeface="Berlin Sans FB" pitchFamily="34" charset="0"/>
              </a:rPr>
              <a:t> </a:t>
            </a:r>
            <a:r>
              <a:rPr lang="en-US" sz="2200" dirty="0" err="1" smtClean="0">
                <a:latin typeface="Berlin Sans FB" pitchFamily="34" charset="0"/>
              </a:rPr>
              <a:t>mjd</a:t>
            </a:r>
            <a:r>
              <a:rPr lang="en-US" sz="2200" dirty="0" smtClean="0">
                <a:latin typeface="Berlin Sans FB" pitchFamily="34" charset="0"/>
              </a:rPr>
              <a:t> </a:t>
            </a:r>
            <a:r>
              <a:rPr lang="en-US" sz="2200" dirty="0" err="1" smtClean="0">
                <a:latin typeface="Berlin Sans FB" pitchFamily="34" charset="0"/>
              </a:rPr>
              <a:t>kreatif</a:t>
            </a:r>
            <a:r>
              <a:rPr lang="en-US" sz="2200" dirty="0" smtClean="0">
                <a:latin typeface="Berlin Sans FB" pitchFamily="34" charset="0"/>
              </a:rPr>
              <a:t>. </a:t>
            </a:r>
            <a:r>
              <a:rPr lang="en-US" sz="2200" dirty="0" err="1" smtClean="0">
                <a:latin typeface="Berlin Sans FB" pitchFamily="34" charset="0"/>
              </a:rPr>
              <a:t>Menurut</a:t>
            </a:r>
            <a:r>
              <a:rPr lang="en-US" sz="2200" dirty="0" smtClean="0">
                <a:latin typeface="Berlin Sans FB" pitchFamily="34" charset="0"/>
              </a:rPr>
              <a:t> Maslow </a:t>
            </a:r>
            <a:r>
              <a:rPr lang="en-US" sz="2200" i="1" dirty="0" smtClean="0">
                <a:solidFill>
                  <a:srgbClr val="FF0000"/>
                </a:solidFill>
                <a:latin typeface="Berlin Sans FB" pitchFamily="34" charset="0"/>
              </a:rPr>
              <a:t>“ the desire to become………everything that one is capable of becoming”</a:t>
            </a:r>
          </a:p>
          <a:p>
            <a:endParaRPr lang="en-US" sz="2000" dirty="0" smtClean="0">
              <a:latin typeface="Berlin Sans FB" pitchFamily="34" charset="0"/>
            </a:endParaRPr>
          </a:p>
          <a:p>
            <a:endParaRPr lang="en-US" sz="2000" dirty="0">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1314</TotalTime>
  <Words>1957</Words>
  <Application>Microsoft Office PowerPoint</Application>
  <PresentationFormat>On-screen Show (4:3)</PresentationFormat>
  <Paragraphs>275</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Equity</vt:lpstr>
      <vt:lpstr>Slide 1</vt:lpstr>
      <vt:lpstr>KEMAMPUAN AKHIR YANG DIHARAPKAN</vt:lpstr>
      <vt:lpstr>DISKUSI</vt:lpstr>
      <vt:lpstr>WHAT IS MOTIVATION</vt:lpstr>
      <vt:lpstr>Lanjutan…..</vt:lpstr>
      <vt:lpstr>PROSES MOTIVASI</vt:lpstr>
      <vt:lpstr>WORK MOTIVATION THEORIES</vt:lpstr>
      <vt:lpstr>1. Need Hierarchy Theory</vt:lpstr>
      <vt:lpstr>Lanjutan………….</vt:lpstr>
      <vt:lpstr>Lanjutan…………</vt:lpstr>
      <vt:lpstr>2. ERG Theory</vt:lpstr>
      <vt:lpstr>Lanjutan...</vt:lpstr>
      <vt:lpstr>Lanjutan…………...</vt:lpstr>
      <vt:lpstr>3. Two Factor Theory</vt:lpstr>
      <vt:lpstr>Lanjut………</vt:lpstr>
      <vt:lpstr>4. Reinforcement Theory</vt:lpstr>
      <vt:lpstr>Lanjutan...............</vt:lpstr>
      <vt:lpstr>Lanjutan….</vt:lpstr>
      <vt:lpstr>Lanjutan.....</vt:lpstr>
      <vt:lpstr>5. Expectancy Theory</vt:lpstr>
      <vt:lpstr>Lanjutan……</vt:lpstr>
      <vt:lpstr>Lanjutan….</vt:lpstr>
      <vt:lpstr>Lanjutan….</vt:lpstr>
      <vt:lpstr>Lanjutan</vt:lpstr>
      <vt:lpstr>6. EQUITY THEORY</vt:lpstr>
      <vt:lpstr>Lanjutan....</vt:lpstr>
      <vt:lpstr>Lanjutan......</vt:lpstr>
      <vt:lpstr>7. GOAL SETTING THEORY</vt:lpstr>
      <vt:lpstr>Lanjutan....</vt:lpstr>
      <vt:lpstr>8.SOCIAL MOTIVE THEORY</vt:lpstr>
      <vt:lpstr>Lanjutan....</vt:lpstr>
      <vt:lpstr>Lanjutan....</vt:lpstr>
      <vt:lpstr>Lanjutan.....</vt:lpstr>
      <vt:lpstr>Lanjutan.....</vt:lpstr>
      <vt:lpstr>MENINGKATKAN MOTIVASI KERJA</vt:lpstr>
      <vt:lpstr>Lanjutan....</vt:lpstr>
      <vt:lpstr>ANALISIS KASUS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EMPLOYEE MOTIVATION Oleh : Sulis Mariyanti</dc:title>
  <dc:creator>Sulis</dc:creator>
  <cp:lastModifiedBy>psikologi</cp:lastModifiedBy>
  <cp:revision>46</cp:revision>
  <dcterms:created xsi:type="dcterms:W3CDTF">2012-11-17T08:17:24Z</dcterms:created>
  <dcterms:modified xsi:type="dcterms:W3CDTF">2017-11-03T06:07:38Z</dcterms:modified>
</cp:coreProperties>
</file>