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81" r:id="rId2"/>
    <p:sldId id="282" r:id="rId3"/>
    <p:sldId id="280" r:id="rId4"/>
    <p:sldId id="283" r:id="rId5"/>
    <p:sldId id="268" r:id="rId6"/>
    <p:sldId id="269" r:id="rId7"/>
    <p:sldId id="270" r:id="rId8"/>
    <p:sldId id="277" r:id="rId9"/>
    <p:sldId id="278" r:id="rId10"/>
    <p:sldId id="259" r:id="rId11"/>
    <p:sldId id="260" r:id="rId12"/>
    <p:sldId id="261" r:id="rId13"/>
    <p:sldId id="267" r:id="rId14"/>
    <p:sldId id="262" r:id="rId15"/>
    <p:sldId id="284" r:id="rId16"/>
    <p:sldId id="285" r:id="rId17"/>
    <p:sldId id="286" r:id="rId18"/>
    <p:sldId id="263" r:id="rId19"/>
    <p:sldId id="264" r:id="rId20"/>
    <p:sldId id="265" r:id="rId21"/>
    <p:sldId id="266" r:id="rId22"/>
    <p:sldId id="271" r:id="rId23"/>
    <p:sldId id="272" r:id="rId24"/>
    <p:sldId id="273" r:id="rId25"/>
    <p:sldId id="274" r:id="rId26"/>
    <p:sldId id="275" r:id="rId27"/>
    <p:sldId id="27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81508-FBF8-437F-91B5-C967FB318C4C}" type="datetimeFigureOut">
              <a:rPr lang="id-ID" smtClean="0"/>
              <a:pPr/>
              <a:t>06/11/2017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B1301-241A-4F34-94CF-63DA9D94BE60}"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AA9E24D-15BF-4B43-9838-BE8FF3D7F385}" type="slidenum">
              <a:rPr lang="id-ID" smtClean="0"/>
              <a:pPr>
                <a:defRPr/>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AAAF6FD-C812-4F57-8F25-302F6C574620}" type="datetimeFigureOut">
              <a:rPr lang="en-US" smtClean="0"/>
              <a:pPr/>
              <a:t>11/6/2017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59CC8C0-668D-4081-AC14-994A5CB754D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AAF6FD-C812-4F57-8F25-302F6C574620}"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CC8C0-668D-4081-AC14-994A5CB754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AAF6FD-C812-4F57-8F25-302F6C574620}"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CC8C0-668D-4081-AC14-994A5CB754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AAAF6FD-C812-4F57-8F25-302F6C574620}" type="datetimeFigureOut">
              <a:rPr lang="en-US" smtClean="0"/>
              <a:pPr/>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CC8C0-668D-4081-AC14-994A5CB754D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AAF6FD-C812-4F57-8F25-302F6C574620}" type="datetimeFigureOut">
              <a:rPr lang="en-US" smtClean="0"/>
              <a:pPr/>
              <a:t>11/6/2017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59CC8C0-668D-4081-AC14-994A5CB754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AAAF6FD-C812-4F57-8F25-302F6C574620}" type="datetimeFigureOut">
              <a:rPr lang="en-US" smtClean="0"/>
              <a:pPr/>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CC8C0-668D-4081-AC14-994A5CB754D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AAAF6FD-C812-4F57-8F25-302F6C574620}" type="datetimeFigureOut">
              <a:rPr lang="en-US" smtClean="0"/>
              <a:pPr/>
              <a:t>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CC8C0-668D-4081-AC14-994A5CB754D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AAF6FD-C812-4F57-8F25-302F6C574620}" type="datetimeFigureOut">
              <a:rPr lang="en-US" smtClean="0"/>
              <a:pPr/>
              <a:t>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CC8C0-668D-4081-AC14-994A5CB754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AF6FD-C812-4F57-8F25-302F6C574620}" type="datetimeFigureOut">
              <a:rPr lang="en-US" smtClean="0"/>
              <a:pPr/>
              <a:t>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CC8C0-668D-4081-AC14-994A5CB754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AAF6FD-C812-4F57-8F25-302F6C574620}" type="datetimeFigureOut">
              <a:rPr lang="en-US" smtClean="0"/>
              <a:pPr/>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CC8C0-668D-4081-AC14-994A5CB754D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AAF6FD-C812-4F57-8F25-302F6C574620}" type="datetimeFigureOut">
              <a:rPr lang="en-US" smtClean="0"/>
              <a:pPr/>
              <a:t>11/6/2017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59CC8C0-668D-4081-AC14-994A5CB754D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AAAF6FD-C812-4F57-8F25-302F6C574620}" type="datetimeFigureOut">
              <a:rPr lang="en-US" smtClean="0"/>
              <a:pPr/>
              <a:t>11/6/2017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59CC8C0-668D-4081-AC14-994A5CB754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13315" name="TextBox 1"/>
          <p:cNvSpPr txBox="1">
            <a:spLocks noChangeArrowheads="1"/>
          </p:cNvSpPr>
          <p:nvPr/>
        </p:nvSpPr>
        <p:spPr bwMode="auto">
          <a:xfrm>
            <a:off x="3222625" y="3657600"/>
            <a:ext cx="5638800" cy="1631950"/>
          </a:xfrm>
          <a:prstGeom prst="rect">
            <a:avLst/>
          </a:prstGeom>
          <a:noFill/>
          <a:ln w="9525">
            <a:noFill/>
            <a:miter lim="800000"/>
            <a:headEnd/>
            <a:tailEnd/>
          </a:ln>
        </p:spPr>
        <p:txBody>
          <a:bodyPr>
            <a:spAutoFit/>
          </a:bodyPr>
          <a:lstStyle/>
          <a:p>
            <a:pPr algn="ctr"/>
            <a:r>
              <a:rPr lang="id-ID" sz="2000" b="1" dirty="0">
                <a:solidFill>
                  <a:schemeClr val="bg1"/>
                </a:solidFill>
              </a:rPr>
              <a:t>JOB </a:t>
            </a:r>
            <a:r>
              <a:rPr lang="id-ID" sz="2000" b="1" dirty="0" smtClean="0">
                <a:solidFill>
                  <a:schemeClr val="bg1"/>
                </a:solidFill>
              </a:rPr>
              <a:t>SATISFACTION</a:t>
            </a:r>
            <a:endParaRPr lang="en-US" sz="2000" b="1" dirty="0">
              <a:solidFill>
                <a:schemeClr val="bg1"/>
              </a:solidFill>
            </a:endParaRPr>
          </a:p>
          <a:p>
            <a:pPr algn="ctr"/>
            <a:r>
              <a:rPr lang="en-US" sz="2000" b="1" dirty="0">
                <a:solidFill>
                  <a:schemeClr val="bg1"/>
                </a:solidFill>
              </a:rPr>
              <a:t>P</a:t>
            </a:r>
            <a:r>
              <a:rPr lang="id-ID" sz="2000" b="1" dirty="0">
                <a:solidFill>
                  <a:schemeClr val="bg1"/>
                </a:solidFill>
              </a:rPr>
              <a:t>ertemuan </a:t>
            </a:r>
            <a:r>
              <a:rPr lang="id-ID" sz="2000" b="1" dirty="0" smtClean="0">
                <a:solidFill>
                  <a:schemeClr val="bg1"/>
                </a:solidFill>
              </a:rPr>
              <a:t>9</a:t>
            </a:r>
            <a:r>
              <a:rPr lang="en-US" sz="2000" b="1" dirty="0" smtClean="0">
                <a:solidFill>
                  <a:schemeClr val="bg1"/>
                </a:solidFill>
              </a:rPr>
              <a:t> </a:t>
            </a:r>
            <a:endParaRPr lang="en-US" sz="2000" b="1" dirty="0">
              <a:solidFill>
                <a:schemeClr val="bg1"/>
              </a:solidFill>
            </a:endParaRPr>
          </a:p>
          <a:p>
            <a:pPr algn="ctr"/>
            <a:r>
              <a:rPr lang="id-ID" sz="2000" b="1" dirty="0">
                <a:solidFill>
                  <a:schemeClr val="bg1"/>
                </a:solidFill>
              </a:rPr>
              <a:t>Sulis Mariyanti</a:t>
            </a:r>
            <a:endParaRPr lang="en-US" sz="2000" b="1" dirty="0">
              <a:solidFill>
                <a:schemeClr val="bg1"/>
              </a:solidFill>
            </a:endParaRPr>
          </a:p>
          <a:p>
            <a:pPr algn="ctr"/>
            <a:r>
              <a:rPr lang="id-ID" sz="2000" b="1" dirty="0">
                <a:solidFill>
                  <a:schemeClr val="bg1"/>
                </a:solidFill>
              </a:rPr>
              <a:t>PSIKOLOGI</a:t>
            </a:r>
            <a:endParaRPr lang="en-US" sz="2000" b="1" dirty="0">
              <a:solidFill>
                <a:schemeClr val="bg1"/>
              </a:solidFill>
            </a:endParaRP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480"/>
            <a:ext cx="7772400" cy="428628"/>
          </a:xfrm>
          <a:ln>
            <a:noFill/>
          </a:ln>
        </p:spPr>
        <p:txBody>
          <a:bodyPr>
            <a:normAutofit fontScale="90000"/>
          </a:bodyPr>
          <a:lstStyle/>
          <a:p>
            <a:pPr algn="ctr"/>
            <a:r>
              <a:rPr lang="id-ID" sz="2800" dirty="0" smtClean="0">
                <a:solidFill>
                  <a:srgbClr val="FF0000"/>
                </a:solidFill>
                <a:latin typeface="Berlin Sans FB" pitchFamily="34" charset="0"/>
              </a:rPr>
              <a:t>TEORI KEPUASAN KERJA</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642910" y="1142984"/>
            <a:ext cx="8043890" cy="5143536"/>
          </a:xfrm>
        </p:spPr>
        <p:txBody>
          <a:bodyPr>
            <a:normAutofit/>
          </a:bodyPr>
          <a:lstStyle/>
          <a:p>
            <a:pPr>
              <a:buNone/>
            </a:pPr>
            <a:r>
              <a:rPr lang="id-ID" sz="2000" dirty="0" smtClean="0">
                <a:solidFill>
                  <a:srgbClr val="FF0000"/>
                </a:solidFill>
                <a:latin typeface="Berlin Sans FB" pitchFamily="34" charset="0"/>
              </a:rPr>
              <a:t>1. </a:t>
            </a:r>
            <a:r>
              <a:rPr lang="id-ID" sz="2000" b="1" dirty="0" smtClean="0">
                <a:solidFill>
                  <a:srgbClr val="FF0000"/>
                </a:solidFill>
                <a:latin typeface="Berlin Sans FB" pitchFamily="34" charset="0"/>
              </a:rPr>
              <a:t>DISCREPANCY THEORY</a:t>
            </a:r>
            <a:endParaRPr lang="id-ID" sz="2000" b="1" dirty="0" smtClean="0">
              <a:latin typeface="Berlin Sans FB" pitchFamily="34" charset="0"/>
            </a:endParaRPr>
          </a:p>
          <a:p>
            <a:pPr>
              <a:buFont typeface="Wingdings" pitchFamily="2" charset="2"/>
              <a:buChar char="§"/>
            </a:pPr>
            <a:r>
              <a:rPr lang="id-ID" sz="2000" dirty="0" smtClean="0">
                <a:latin typeface="Berlin Sans FB" pitchFamily="34" charset="0"/>
              </a:rPr>
              <a:t>Dikembangkan oleh </a:t>
            </a:r>
            <a:r>
              <a:rPr lang="id-ID" sz="2000" dirty="0" smtClean="0">
                <a:solidFill>
                  <a:srgbClr val="FF0000"/>
                </a:solidFill>
                <a:latin typeface="Berlin Sans FB" pitchFamily="34" charset="0"/>
              </a:rPr>
              <a:t>Locke</a:t>
            </a:r>
          </a:p>
          <a:p>
            <a:pPr>
              <a:buFont typeface="Wingdings" pitchFamily="2" charset="2"/>
              <a:buChar char="§"/>
            </a:pPr>
            <a:r>
              <a:rPr lang="id-ID" sz="2000" dirty="0" smtClean="0">
                <a:latin typeface="Berlin Sans FB" pitchFamily="34" charset="0"/>
              </a:rPr>
              <a:t>Bahwa Kepuasan &amp; ketidakpuasan terhdp beberapa aspek dari pekerjaan mencerminkan  penilaian 2 hal :</a:t>
            </a:r>
          </a:p>
          <a:p>
            <a:pPr marL="731520" lvl="1" indent="-457200">
              <a:buFont typeface="+mj-lt"/>
              <a:buAutoNum type="arabicPeriod"/>
            </a:pPr>
            <a:r>
              <a:rPr lang="id-ID" sz="2000" dirty="0" smtClean="0">
                <a:solidFill>
                  <a:srgbClr val="FF0000"/>
                </a:solidFill>
                <a:latin typeface="Berlin Sans FB" pitchFamily="34" charset="0"/>
              </a:rPr>
              <a:t>KESENJANGAN</a:t>
            </a:r>
            <a:r>
              <a:rPr lang="id-ID" sz="2000" dirty="0" smtClean="0">
                <a:latin typeface="Berlin Sans FB" pitchFamily="34" charset="0"/>
              </a:rPr>
              <a:t> yg dipersepsikan  antara apa yg di </a:t>
            </a:r>
            <a:r>
              <a:rPr lang="id-ID" sz="2000" dirty="0" smtClean="0">
                <a:solidFill>
                  <a:srgbClr val="FF0000"/>
                </a:solidFill>
                <a:latin typeface="Berlin Sans FB" pitchFamily="34" charset="0"/>
              </a:rPr>
              <a:t>INGINKAN</a:t>
            </a:r>
            <a:r>
              <a:rPr lang="id-ID" sz="2000" dirty="0" smtClean="0">
                <a:latin typeface="Berlin Sans FB" pitchFamily="34" charset="0"/>
              </a:rPr>
              <a:t> dan apa yg di</a:t>
            </a:r>
            <a:r>
              <a:rPr lang="id-ID" sz="2000" dirty="0" smtClean="0">
                <a:solidFill>
                  <a:srgbClr val="FF0000"/>
                </a:solidFill>
                <a:latin typeface="Berlin Sans FB" pitchFamily="34" charset="0"/>
              </a:rPr>
              <a:t>TERIMA</a:t>
            </a:r>
          </a:p>
          <a:p>
            <a:pPr marL="731520" lvl="1" indent="-457200">
              <a:buFont typeface="+mj-lt"/>
              <a:buAutoNum type="arabicPeriod"/>
            </a:pPr>
            <a:r>
              <a:rPr lang="id-ID" sz="2000" dirty="0" smtClean="0">
                <a:latin typeface="Berlin Sans FB" pitchFamily="34" charset="0"/>
              </a:rPr>
              <a:t>Seberapa penting apa yg diinginkan individu</a:t>
            </a:r>
          </a:p>
          <a:p>
            <a:pPr marL="731520" lvl="1" indent="-457200">
              <a:buNone/>
            </a:pPr>
            <a:endParaRPr lang="id-ID" sz="2000" dirty="0" smtClean="0">
              <a:latin typeface="Berlin Sans FB" pitchFamily="34" charset="0"/>
            </a:endParaRPr>
          </a:p>
          <a:p>
            <a:pPr>
              <a:buFont typeface="Wingdings" pitchFamily="2" charset="2"/>
              <a:buChar char="§"/>
            </a:pPr>
            <a:r>
              <a:rPr lang="id-ID" sz="2000" dirty="0" smtClean="0">
                <a:solidFill>
                  <a:srgbClr val="FF0000"/>
                </a:solidFill>
                <a:latin typeface="Berlin Sans FB" pitchFamily="34" charset="0"/>
              </a:rPr>
              <a:t>KEPUASAN KERJA </a:t>
            </a:r>
            <a:r>
              <a:rPr lang="id-ID" sz="2000" dirty="0" smtClean="0">
                <a:latin typeface="Berlin Sans FB" pitchFamily="34" charset="0"/>
              </a:rPr>
              <a:t>secara keseluruhan adalah jumlah  dari setiap aspek pekerjaan dikalikan dng derajat pentingnya aspek pekerjaan bagi individu.</a:t>
            </a:r>
          </a:p>
          <a:p>
            <a:pPr>
              <a:buFont typeface="Wingdings" pitchFamily="2" charset="2"/>
              <a:buChar char="§"/>
            </a:pPr>
            <a:r>
              <a:rPr lang="id-ID" sz="2000" dirty="0" smtClean="0">
                <a:latin typeface="Berlin Sans FB" pitchFamily="34" charset="0"/>
              </a:rPr>
              <a:t>Misal : Bagi karyawan kesempatan utk maju paling penting dibandingkan dg aspek lain (pengharagaan), maka kesempatan utk maju harus dibobot lbh tinggi</a:t>
            </a:r>
            <a:endParaRPr lang="en-US" sz="2000" dirty="0">
              <a:latin typeface="Berlin Sans FB"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42918"/>
            <a:ext cx="7772400" cy="500066"/>
          </a:xfrm>
          <a:ln>
            <a:noFill/>
          </a:ln>
        </p:spPr>
        <p:txBody>
          <a:bodyPr>
            <a:normAutofit fontScale="90000"/>
          </a:bodyPr>
          <a:lstStyle/>
          <a:p>
            <a:r>
              <a:rPr lang="id-ID" sz="2800" dirty="0"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
            </a:pPr>
            <a:r>
              <a:rPr lang="id-ID" sz="2400" dirty="0" smtClean="0">
                <a:latin typeface="Berlin Sans FB" pitchFamily="34" charset="0"/>
              </a:rPr>
              <a:t>Menurut </a:t>
            </a:r>
            <a:r>
              <a:rPr lang="id-ID" sz="2400" dirty="0" smtClean="0">
                <a:solidFill>
                  <a:srgbClr val="FF0000"/>
                </a:solidFill>
                <a:latin typeface="Berlin Sans FB" pitchFamily="34" charset="0"/>
              </a:rPr>
              <a:t>Locke  </a:t>
            </a:r>
          </a:p>
          <a:p>
            <a:pPr>
              <a:buNone/>
            </a:pPr>
            <a:r>
              <a:rPr lang="id-ID" sz="2400" dirty="0" smtClean="0">
                <a:latin typeface="Berlin Sans FB" pitchFamily="34" charset="0"/>
              </a:rPr>
              <a:t>	individu merasa </a:t>
            </a:r>
            <a:r>
              <a:rPr lang="id-ID" sz="2400" dirty="0" smtClean="0">
                <a:solidFill>
                  <a:srgbClr val="FF0000"/>
                </a:solidFill>
                <a:latin typeface="Berlin Sans FB" pitchFamily="34" charset="0"/>
              </a:rPr>
              <a:t>puas atau tdk puas </a:t>
            </a:r>
            <a:r>
              <a:rPr lang="id-ID" sz="2400" dirty="0" smtClean="0">
                <a:latin typeface="Berlin Sans FB" pitchFamily="34" charset="0"/>
              </a:rPr>
              <a:t>merup sesuatu yg pribadi, bergantung pd </a:t>
            </a:r>
            <a:r>
              <a:rPr lang="id-ID" sz="2400" dirty="0" smtClean="0">
                <a:solidFill>
                  <a:srgbClr val="FF0000"/>
                </a:solidFill>
                <a:latin typeface="Berlin Sans FB" pitchFamily="34" charset="0"/>
              </a:rPr>
              <a:t>persepsi karyawan </a:t>
            </a:r>
            <a:r>
              <a:rPr lang="id-ID" sz="2400" dirty="0" smtClean="0">
                <a:latin typeface="Berlin Sans FB" pitchFamily="34" charset="0"/>
              </a:rPr>
              <a:t>ttg adanya kesesuaian atau kesejangan antara keinginan/ harapan dan hasil “real”nya</a:t>
            </a:r>
          </a:p>
          <a:p>
            <a:pPr>
              <a:buFont typeface="Wingdings" pitchFamily="2" charset="2"/>
              <a:buChar char="§"/>
            </a:pPr>
            <a:r>
              <a:rPr lang="id-ID" sz="2400" dirty="0" smtClean="0">
                <a:latin typeface="Berlin Sans FB" pitchFamily="34" charset="0"/>
              </a:rPr>
              <a:t>Misal : Karyawan yg workaholic tdk akan puas bila mendapat hari libur tambahan. Mengapa?</a:t>
            </a:r>
            <a:endParaRPr lang="en-US" sz="2400" dirty="0">
              <a:latin typeface="Berlin Sans FB"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480"/>
            <a:ext cx="7772400" cy="428628"/>
          </a:xfrm>
          <a:ln>
            <a:noFill/>
          </a:ln>
        </p:spPr>
        <p:txBody>
          <a:bodyPr>
            <a:noAutofit/>
          </a:bodyPr>
          <a:lstStyle/>
          <a:p>
            <a:r>
              <a:rPr lang="id-ID" sz="2800" dirty="0"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000108"/>
            <a:ext cx="7772400" cy="5357850"/>
          </a:xfrm>
        </p:spPr>
        <p:txBody>
          <a:bodyPr>
            <a:normAutofit fontScale="92500" lnSpcReduction="10000"/>
          </a:bodyPr>
          <a:lstStyle/>
          <a:p>
            <a:pPr>
              <a:buNone/>
            </a:pPr>
            <a:r>
              <a:rPr lang="id-ID" sz="2200" dirty="0" smtClean="0">
                <a:solidFill>
                  <a:srgbClr val="FF0000"/>
                </a:solidFill>
                <a:latin typeface="Berlin Sans FB" pitchFamily="34" charset="0"/>
              </a:rPr>
              <a:t>2</a:t>
            </a:r>
            <a:r>
              <a:rPr lang="id-ID" sz="2200" b="1" dirty="0" smtClean="0">
                <a:solidFill>
                  <a:srgbClr val="FF0000"/>
                </a:solidFill>
                <a:latin typeface="Berlin Sans FB" pitchFamily="34" charset="0"/>
              </a:rPr>
              <a:t>.  FACET SATISFACTION MODEL</a:t>
            </a:r>
          </a:p>
          <a:p>
            <a:pPr>
              <a:buFont typeface="Wingdings" pitchFamily="2" charset="2"/>
              <a:buChar char="§"/>
            </a:pPr>
            <a:r>
              <a:rPr lang="id-ID" sz="2200" dirty="0" smtClean="0">
                <a:latin typeface="Berlin Sans FB" pitchFamily="34" charset="0"/>
              </a:rPr>
              <a:t>Dikembangkan oleh </a:t>
            </a:r>
            <a:r>
              <a:rPr lang="id-ID" sz="2200" dirty="0" smtClean="0">
                <a:solidFill>
                  <a:srgbClr val="FF0000"/>
                </a:solidFill>
                <a:latin typeface="Berlin Sans FB" pitchFamily="34" charset="0"/>
              </a:rPr>
              <a:t>Lawler</a:t>
            </a:r>
            <a:r>
              <a:rPr lang="id-ID" sz="2200" dirty="0" smtClean="0">
                <a:latin typeface="Berlin Sans FB" pitchFamily="34" charset="0"/>
              </a:rPr>
              <a:t> dan berkaitan erat dng equity theory dari Adams</a:t>
            </a:r>
          </a:p>
          <a:p>
            <a:pPr>
              <a:buFont typeface="Wingdings" pitchFamily="2" charset="2"/>
              <a:buChar char="§"/>
            </a:pPr>
            <a:r>
              <a:rPr lang="id-ID" sz="2200" dirty="0" smtClean="0">
                <a:solidFill>
                  <a:srgbClr val="FF0000"/>
                </a:solidFill>
                <a:latin typeface="Berlin Sans FB" pitchFamily="34" charset="0"/>
              </a:rPr>
              <a:t>Lawler : </a:t>
            </a:r>
            <a:r>
              <a:rPr lang="id-ID" sz="2200" dirty="0" smtClean="0">
                <a:latin typeface="Berlin Sans FB" pitchFamily="34" charset="0"/>
              </a:rPr>
              <a:t>Org </a:t>
            </a:r>
            <a:r>
              <a:rPr lang="id-ID" sz="2200" dirty="0" smtClean="0">
                <a:solidFill>
                  <a:srgbClr val="FF0000"/>
                </a:solidFill>
                <a:latin typeface="Berlin Sans FB" pitchFamily="34" charset="0"/>
              </a:rPr>
              <a:t>PUAS </a:t>
            </a:r>
            <a:r>
              <a:rPr lang="id-ID" sz="2200" dirty="0" smtClean="0">
                <a:latin typeface="Berlin Sans FB" pitchFamily="34" charset="0"/>
              </a:rPr>
              <a:t>dg bidang ttt  dari pekerjaannya (misal  rekan kerja, atasan, gaji), bila  jumlah dari bidang yg mereka persepsikan  harus mereka terima = jumlah yg mereka persepsikan yg secara aktual mereka terima, misal persepsi kary thd gaji yg seharusnya di terima  sesuai dg kinerjanya sama dng yg aktual ia terima. </a:t>
            </a:r>
          </a:p>
          <a:p>
            <a:pPr>
              <a:buFont typeface="Wingdings" pitchFamily="2" charset="2"/>
              <a:buChar char="§"/>
            </a:pPr>
            <a:r>
              <a:rPr lang="id-ID" sz="2200" dirty="0" smtClean="0">
                <a:latin typeface="Berlin Sans FB" pitchFamily="34" charset="0"/>
              </a:rPr>
              <a:t>Sebaliknya jika ia mempersepsikan bhw yng ia terima kurang dari yg sepatutnya ia terima, ia akan merasa </a:t>
            </a:r>
            <a:r>
              <a:rPr lang="id-ID" sz="2200" dirty="0" smtClean="0">
                <a:solidFill>
                  <a:srgbClr val="FF0000"/>
                </a:solidFill>
                <a:latin typeface="Berlin Sans FB" pitchFamily="34" charset="0"/>
              </a:rPr>
              <a:t>TIDAK PUAS</a:t>
            </a:r>
            <a:r>
              <a:rPr lang="id-ID" sz="2200" dirty="0" smtClean="0">
                <a:latin typeface="Berlin Sans FB" pitchFamily="34" charset="0"/>
              </a:rPr>
              <a:t>.</a:t>
            </a:r>
          </a:p>
          <a:p>
            <a:pPr>
              <a:buFont typeface="Wingdings" pitchFamily="2" charset="2"/>
              <a:buChar char="§"/>
            </a:pPr>
            <a:r>
              <a:rPr lang="id-ID" sz="2200" dirty="0" smtClean="0">
                <a:latin typeface="Berlin Sans FB" pitchFamily="34" charset="0"/>
              </a:rPr>
              <a:t>Sementara itu, jika kary mempersepsikan juml yg ia terima lbh besar daripada yg sepatutnya ia terima, ia akan merasa </a:t>
            </a:r>
            <a:r>
              <a:rPr lang="id-ID" sz="2200" dirty="0" smtClean="0">
                <a:solidFill>
                  <a:srgbClr val="FF0000"/>
                </a:solidFill>
                <a:latin typeface="Berlin Sans FB" pitchFamily="34" charset="0"/>
              </a:rPr>
              <a:t>SALAH/TIDAK ADIL</a:t>
            </a:r>
          </a:p>
          <a:p>
            <a:endParaRPr lang="id-ID" sz="2200" dirty="0" smtClean="0">
              <a:latin typeface="Berlin Sans FB" pitchFamily="34" charset="0"/>
            </a:endParaRPr>
          </a:p>
          <a:p>
            <a:pPr lvl="2">
              <a:buFont typeface="Wingdings" pitchFamily="2" charset="2"/>
              <a:buChar char="q"/>
            </a:pPr>
            <a:r>
              <a:rPr lang="id-ID" sz="2200" dirty="0" smtClean="0">
                <a:latin typeface="Berlin Sans FB" pitchFamily="34" charset="0"/>
              </a:rPr>
              <a:t>A = B </a:t>
            </a:r>
            <a:r>
              <a:rPr lang="id-ID" sz="2200" dirty="0" smtClean="0">
                <a:latin typeface="Berlin Sans FB" pitchFamily="34" charset="0"/>
                <a:sym typeface="Wingdings" pitchFamily="2" charset="2"/>
              </a:rPr>
              <a:t> Puas</a:t>
            </a:r>
          </a:p>
          <a:p>
            <a:pPr lvl="2">
              <a:buFont typeface="Wingdings" pitchFamily="2" charset="2"/>
              <a:buChar char="q"/>
            </a:pPr>
            <a:r>
              <a:rPr lang="id-ID" sz="2200" dirty="0" smtClean="0">
                <a:latin typeface="Berlin Sans FB" pitchFamily="34" charset="0"/>
                <a:sym typeface="Wingdings" pitchFamily="2" charset="2"/>
              </a:rPr>
              <a:t>A &gt; B  Tdk Puas</a:t>
            </a:r>
          </a:p>
          <a:p>
            <a:pPr lvl="2">
              <a:buFont typeface="Wingdings" pitchFamily="2" charset="2"/>
              <a:buChar char="q"/>
            </a:pPr>
            <a:r>
              <a:rPr lang="id-ID" sz="2200" dirty="0" smtClean="0">
                <a:latin typeface="Berlin Sans FB" pitchFamily="34" charset="0"/>
                <a:sym typeface="Wingdings" pitchFamily="2" charset="2"/>
              </a:rPr>
              <a:t>A &lt; B  Merasa Tdk Adil, Tdk sesuai</a:t>
            </a:r>
          </a:p>
          <a:p>
            <a:endParaRPr lang="en-US" sz="2400" dirty="0">
              <a:latin typeface="Berlin Sans FB"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0042"/>
            <a:ext cx="7772400" cy="428628"/>
          </a:xfrm>
          <a:ln>
            <a:noFill/>
          </a:ln>
        </p:spPr>
        <p:txBody>
          <a:bodyPr>
            <a:normAutofit fontScale="90000"/>
          </a:bodyPr>
          <a:lstStyle/>
          <a:p>
            <a:pPr algn="ctr"/>
            <a:r>
              <a:rPr lang="id-ID" sz="2400" dirty="0" smtClean="0">
                <a:solidFill>
                  <a:srgbClr val="FF0000"/>
                </a:solidFill>
                <a:latin typeface="Berlin Sans FB" pitchFamily="34" charset="0"/>
              </a:rPr>
              <a:t>FACET SATISFACTION MODEL</a:t>
            </a:r>
            <a:endParaRPr lang="en-US" sz="24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142984"/>
            <a:ext cx="8086756" cy="5429288"/>
          </a:xfrm>
        </p:spPr>
        <p:txBody>
          <a:bodyPr/>
          <a:lstStyle/>
          <a:p>
            <a:endParaRPr lang="id-ID" dirty="0" smtClean="0"/>
          </a:p>
          <a:p>
            <a:endParaRPr lang="id-ID" dirty="0" smtClean="0"/>
          </a:p>
          <a:p>
            <a:endParaRPr lang="id-ID" dirty="0" smtClean="0"/>
          </a:p>
          <a:p>
            <a:endParaRPr lang="id-ID" dirty="0" smtClean="0"/>
          </a:p>
          <a:p>
            <a:endParaRPr lang="id-ID" dirty="0" smtClean="0"/>
          </a:p>
          <a:p>
            <a:endParaRPr lang="id-ID" dirty="0" smtClean="0"/>
          </a:p>
        </p:txBody>
      </p:sp>
      <p:sp>
        <p:nvSpPr>
          <p:cNvPr id="4" name="Rectangle 3"/>
          <p:cNvSpPr/>
          <p:nvPr/>
        </p:nvSpPr>
        <p:spPr>
          <a:xfrm>
            <a:off x="1357290" y="1000108"/>
            <a:ext cx="1714512" cy="22145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Berlin Sans FB" pitchFamily="34" charset="0"/>
              </a:rPr>
              <a:t>SKILL</a:t>
            </a:r>
          </a:p>
          <a:p>
            <a:pPr algn="ctr"/>
            <a:r>
              <a:rPr lang="id-ID" sz="1400" dirty="0" smtClean="0">
                <a:latin typeface="Berlin Sans FB" pitchFamily="34" charset="0"/>
              </a:rPr>
              <a:t>EXPERIENCE</a:t>
            </a:r>
          </a:p>
          <a:p>
            <a:pPr algn="ctr"/>
            <a:r>
              <a:rPr lang="id-ID" sz="1400" dirty="0" smtClean="0">
                <a:latin typeface="Berlin Sans FB" pitchFamily="34" charset="0"/>
              </a:rPr>
              <a:t>TRAINING</a:t>
            </a:r>
          </a:p>
          <a:p>
            <a:pPr algn="ctr"/>
            <a:r>
              <a:rPr lang="id-ID" sz="1400" dirty="0" smtClean="0">
                <a:latin typeface="Berlin Sans FB" pitchFamily="34" charset="0"/>
              </a:rPr>
              <a:t>EDUCATION</a:t>
            </a:r>
          </a:p>
          <a:p>
            <a:pPr algn="ctr"/>
            <a:r>
              <a:rPr lang="id-ID" sz="1400" dirty="0" smtClean="0">
                <a:latin typeface="Berlin Sans FB" pitchFamily="34" charset="0"/>
              </a:rPr>
              <a:t>SENIORITY</a:t>
            </a:r>
          </a:p>
          <a:p>
            <a:pPr algn="ctr"/>
            <a:r>
              <a:rPr lang="id-ID" sz="1400" dirty="0" smtClean="0">
                <a:latin typeface="Berlin Sans FB" pitchFamily="34" charset="0"/>
              </a:rPr>
              <a:t>PAST PERFORM</a:t>
            </a:r>
          </a:p>
          <a:p>
            <a:pPr algn="ctr"/>
            <a:r>
              <a:rPr lang="id-ID" sz="1400" dirty="0" smtClean="0">
                <a:latin typeface="Berlin Sans FB" pitchFamily="34" charset="0"/>
              </a:rPr>
              <a:t>PRESESENT PERF</a:t>
            </a:r>
          </a:p>
          <a:p>
            <a:pPr algn="ctr"/>
            <a:endParaRPr lang="id-ID" sz="1600" dirty="0" smtClean="0"/>
          </a:p>
          <a:p>
            <a:pPr algn="ctr"/>
            <a:endParaRPr lang="en-US" dirty="0"/>
          </a:p>
        </p:txBody>
      </p:sp>
      <p:sp>
        <p:nvSpPr>
          <p:cNvPr id="5" name="Rectangle 4"/>
          <p:cNvSpPr/>
          <p:nvPr/>
        </p:nvSpPr>
        <p:spPr>
          <a:xfrm>
            <a:off x="1357290" y="3571876"/>
            <a:ext cx="1714512" cy="114300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Berlin Sans FB" pitchFamily="34" charset="0"/>
              </a:rPr>
              <a:t>LEVEL DIFFICULT</a:t>
            </a:r>
          </a:p>
          <a:p>
            <a:pPr algn="ctr"/>
            <a:r>
              <a:rPr lang="id-ID" sz="1400" dirty="0" smtClean="0">
                <a:latin typeface="Berlin Sans FB" pitchFamily="34" charset="0"/>
              </a:rPr>
              <a:t>TIMESPAN</a:t>
            </a:r>
          </a:p>
          <a:p>
            <a:pPr algn="ctr"/>
            <a:r>
              <a:rPr lang="id-ID" sz="1400" dirty="0" smtClean="0">
                <a:latin typeface="Berlin Sans FB" pitchFamily="34" charset="0"/>
              </a:rPr>
              <a:t>RESPONSIBILITY</a:t>
            </a:r>
            <a:endParaRPr lang="en-US" sz="1400" dirty="0">
              <a:latin typeface="Berlin Sans FB" pitchFamily="34" charset="0"/>
            </a:endParaRPr>
          </a:p>
        </p:txBody>
      </p:sp>
      <p:sp>
        <p:nvSpPr>
          <p:cNvPr id="6" name="Rectangle 5"/>
          <p:cNvSpPr/>
          <p:nvPr/>
        </p:nvSpPr>
        <p:spPr>
          <a:xfrm>
            <a:off x="1357290" y="4929198"/>
            <a:ext cx="1714512" cy="78581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latin typeface="Berlin Sans FB" pitchFamily="34" charset="0"/>
              </a:rPr>
              <a:t>PERCEIVED OUTCOMES OF REFERENT OTHERS</a:t>
            </a:r>
            <a:endParaRPr lang="en-US" sz="1200" dirty="0">
              <a:latin typeface="Berlin Sans FB" pitchFamily="34" charset="0"/>
            </a:endParaRPr>
          </a:p>
        </p:txBody>
      </p:sp>
      <p:sp>
        <p:nvSpPr>
          <p:cNvPr id="7" name="Rectangle 6"/>
          <p:cNvSpPr/>
          <p:nvPr/>
        </p:nvSpPr>
        <p:spPr>
          <a:xfrm>
            <a:off x="1357290" y="5786454"/>
            <a:ext cx="1714512" cy="5715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latin typeface="Berlin Sans FB" pitchFamily="34" charset="0"/>
              </a:rPr>
              <a:t>ACTUAL OUTCOMES</a:t>
            </a:r>
            <a:endParaRPr lang="en-US" sz="1200" dirty="0">
              <a:latin typeface="Berlin Sans FB" pitchFamily="34" charset="0"/>
            </a:endParaRPr>
          </a:p>
        </p:txBody>
      </p:sp>
      <p:sp>
        <p:nvSpPr>
          <p:cNvPr id="8" name="Rectangle 7"/>
          <p:cNvSpPr/>
          <p:nvPr/>
        </p:nvSpPr>
        <p:spPr>
          <a:xfrm>
            <a:off x="3500430" y="1500174"/>
            <a:ext cx="1571636" cy="78581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latin typeface="Berlin Sans FB" pitchFamily="34" charset="0"/>
              </a:rPr>
              <a:t>PERCEIVED PERSONAL JOB INPUTS</a:t>
            </a:r>
            <a:endParaRPr lang="en-US" sz="1200" dirty="0">
              <a:latin typeface="Berlin Sans FB" pitchFamily="34" charset="0"/>
            </a:endParaRPr>
          </a:p>
        </p:txBody>
      </p:sp>
      <p:sp>
        <p:nvSpPr>
          <p:cNvPr id="9" name="Rectangle 8"/>
          <p:cNvSpPr/>
          <p:nvPr/>
        </p:nvSpPr>
        <p:spPr>
          <a:xfrm>
            <a:off x="3500430" y="2571744"/>
            <a:ext cx="1571636" cy="92869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latin typeface="Berlin Sans FB" pitchFamily="34" charset="0"/>
              </a:rPr>
              <a:t>PERCEIVED INPUT &amp; OUTCOMES OF REFERENT OTHERS</a:t>
            </a:r>
            <a:endParaRPr lang="en-US" sz="1200" dirty="0">
              <a:latin typeface="Berlin Sans FB" pitchFamily="34" charset="0"/>
            </a:endParaRPr>
          </a:p>
        </p:txBody>
      </p:sp>
      <p:sp>
        <p:nvSpPr>
          <p:cNvPr id="10" name="Rectangle 9"/>
          <p:cNvSpPr/>
          <p:nvPr/>
        </p:nvSpPr>
        <p:spPr>
          <a:xfrm>
            <a:off x="3500430" y="3857628"/>
            <a:ext cx="1571636" cy="78581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latin typeface="Berlin Sans FB" pitchFamily="34" charset="0"/>
              </a:rPr>
              <a:t>PERCEIVED JOB CHARACTERISTIC</a:t>
            </a:r>
            <a:endParaRPr lang="en-US" sz="1200" dirty="0">
              <a:latin typeface="Berlin Sans FB" pitchFamily="34" charset="0"/>
            </a:endParaRPr>
          </a:p>
        </p:txBody>
      </p:sp>
      <p:sp>
        <p:nvSpPr>
          <p:cNvPr id="11" name="Rectangle 10"/>
          <p:cNvSpPr/>
          <p:nvPr/>
        </p:nvSpPr>
        <p:spPr>
          <a:xfrm>
            <a:off x="5500694" y="1714488"/>
            <a:ext cx="1214446" cy="157163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Berlin Sans FB" pitchFamily="34" charset="0"/>
              </a:rPr>
              <a:t>Perceived Amount that should be recieved  (A)</a:t>
            </a:r>
            <a:endParaRPr lang="en-US" sz="1400" dirty="0">
              <a:latin typeface="Berlin Sans FB" pitchFamily="34" charset="0"/>
            </a:endParaRPr>
          </a:p>
        </p:txBody>
      </p:sp>
      <p:sp>
        <p:nvSpPr>
          <p:cNvPr id="12" name="Rectangle 11"/>
          <p:cNvSpPr/>
          <p:nvPr/>
        </p:nvSpPr>
        <p:spPr>
          <a:xfrm>
            <a:off x="5715008" y="4572008"/>
            <a:ext cx="1214446" cy="121444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Berlin Sans FB" pitchFamily="34" charset="0"/>
              </a:rPr>
              <a:t>Perceived Amount Received  </a:t>
            </a:r>
          </a:p>
          <a:p>
            <a:pPr algn="ctr"/>
            <a:r>
              <a:rPr lang="id-ID" sz="1400" dirty="0" smtClean="0">
                <a:latin typeface="Berlin Sans FB" pitchFamily="34" charset="0"/>
              </a:rPr>
              <a:t>(B)</a:t>
            </a:r>
            <a:endParaRPr lang="en-US" sz="1400" dirty="0">
              <a:latin typeface="Berlin Sans FB" pitchFamily="34" charset="0"/>
            </a:endParaRPr>
          </a:p>
        </p:txBody>
      </p:sp>
      <p:sp>
        <p:nvSpPr>
          <p:cNvPr id="13" name="Rectangle 12"/>
          <p:cNvSpPr/>
          <p:nvPr/>
        </p:nvSpPr>
        <p:spPr>
          <a:xfrm>
            <a:off x="7143768" y="3071810"/>
            <a:ext cx="1714512" cy="128588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Berlin Sans FB" pitchFamily="34" charset="0"/>
              </a:rPr>
              <a:t>A=B Satisfaction</a:t>
            </a:r>
          </a:p>
          <a:p>
            <a:pPr algn="ctr"/>
            <a:r>
              <a:rPr lang="id-ID" sz="1400" dirty="0" smtClean="0">
                <a:latin typeface="Berlin Sans FB" pitchFamily="34" charset="0"/>
              </a:rPr>
              <a:t>A&gt;B Dissatisfactio</a:t>
            </a:r>
          </a:p>
          <a:p>
            <a:pPr algn="ctr"/>
            <a:r>
              <a:rPr lang="id-ID" sz="1400" dirty="0" smtClean="0">
                <a:latin typeface="Berlin Sans FB" pitchFamily="34" charset="0"/>
              </a:rPr>
              <a:t>A&lt;B Guilt, Inequity</a:t>
            </a:r>
            <a:endParaRPr lang="en-US" sz="1400" dirty="0">
              <a:latin typeface="Berlin Sans FB" pitchFamily="34" charset="0"/>
            </a:endParaRPr>
          </a:p>
        </p:txBody>
      </p:sp>
      <p:cxnSp>
        <p:nvCxnSpPr>
          <p:cNvPr id="25" name="Straight Arrow Connector 24"/>
          <p:cNvCxnSpPr/>
          <p:nvPr/>
        </p:nvCxnSpPr>
        <p:spPr>
          <a:xfrm>
            <a:off x="3071802" y="192880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5" idx="3"/>
          </p:cNvCxnSpPr>
          <p:nvPr/>
        </p:nvCxnSpPr>
        <p:spPr>
          <a:xfrm>
            <a:off x="3071802" y="414338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3143240" y="5357826"/>
            <a:ext cx="242889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7" idx="3"/>
          </p:cNvCxnSpPr>
          <p:nvPr/>
        </p:nvCxnSpPr>
        <p:spPr>
          <a:xfrm flipV="1">
            <a:off x="3071802" y="5500704"/>
            <a:ext cx="2500330" cy="5715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9" idx="3"/>
          </p:cNvCxnSpPr>
          <p:nvPr/>
        </p:nvCxnSpPr>
        <p:spPr>
          <a:xfrm flipV="1">
            <a:off x="5072066" y="2500306"/>
            <a:ext cx="357190" cy="5357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8" idx="3"/>
          </p:cNvCxnSpPr>
          <p:nvPr/>
        </p:nvCxnSpPr>
        <p:spPr>
          <a:xfrm>
            <a:off x="5072066" y="1893083"/>
            <a:ext cx="357190" cy="5357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0" idx="3"/>
          </p:cNvCxnSpPr>
          <p:nvPr/>
        </p:nvCxnSpPr>
        <p:spPr>
          <a:xfrm flipV="1">
            <a:off x="5072066" y="2643182"/>
            <a:ext cx="357190" cy="16073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1" idx="3"/>
          </p:cNvCxnSpPr>
          <p:nvPr/>
        </p:nvCxnSpPr>
        <p:spPr>
          <a:xfrm>
            <a:off x="6715140" y="2500306"/>
            <a:ext cx="1143008"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12" idx="3"/>
          </p:cNvCxnSpPr>
          <p:nvPr/>
        </p:nvCxnSpPr>
        <p:spPr>
          <a:xfrm flipV="1">
            <a:off x="6929454" y="4429132"/>
            <a:ext cx="785818" cy="750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42918"/>
            <a:ext cx="7772400" cy="428628"/>
          </a:xfrm>
          <a:ln>
            <a:noFill/>
          </a:ln>
        </p:spPr>
        <p:txBody>
          <a:bodyPr>
            <a:noAutofit/>
          </a:bodyPr>
          <a:lstStyle/>
          <a:p>
            <a:r>
              <a:rPr lang="id-ID" sz="2400" dirty="0" smtClean="0">
                <a:solidFill>
                  <a:srgbClr val="FF0000"/>
                </a:solidFill>
                <a:latin typeface="Berlin Sans FB" pitchFamily="34" charset="0"/>
              </a:rPr>
              <a:t>Lanjutan....</a:t>
            </a:r>
            <a:endParaRPr lang="en-US" sz="24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142984"/>
            <a:ext cx="7772400" cy="5429288"/>
          </a:xfrm>
        </p:spPr>
        <p:txBody>
          <a:bodyPr>
            <a:normAutofit/>
          </a:bodyPr>
          <a:lstStyle/>
          <a:p>
            <a:pPr>
              <a:buNone/>
            </a:pPr>
            <a:r>
              <a:rPr lang="id-ID" sz="2000" dirty="0" smtClean="0">
                <a:solidFill>
                  <a:srgbClr val="FF0000"/>
                </a:solidFill>
                <a:latin typeface="Berlin Sans FB" pitchFamily="34" charset="0"/>
              </a:rPr>
              <a:t>3</a:t>
            </a:r>
            <a:r>
              <a:rPr lang="id-ID" sz="2000" b="1" dirty="0" smtClean="0">
                <a:solidFill>
                  <a:srgbClr val="FF0000"/>
                </a:solidFill>
                <a:latin typeface="Berlin Sans FB" pitchFamily="34" charset="0"/>
              </a:rPr>
              <a:t>. OPPONENT PROCESS THEORY</a:t>
            </a:r>
          </a:p>
          <a:p>
            <a:pPr>
              <a:buFont typeface="Wingdings" pitchFamily="2" charset="2"/>
              <a:buChar char="§"/>
            </a:pPr>
            <a:r>
              <a:rPr lang="id-ID" sz="2000" dirty="0" smtClean="0">
                <a:latin typeface="Berlin Sans FB" pitchFamily="34" charset="0"/>
              </a:rPr>
              <a:t>Dikembangkan oleh </a:t>
            </a:r>
            <a:r>
              <a:rPr lang="id-ID" sz="2000" dirty="0" smtClean="0">
                <a:solidFill>
                  <a:srgbClr val="FF0000"/>
                </a:solidFill>
                <a:latin typeface="Berlin Sans FB" pitchFamily="34" charset="0"/>
              </a:rPr>
              <a:t>Landy</a:t>
            </a:r>
          </a:p>
          <a:p>
            <a:pPr>
              <a:buFont typeface="Wingdings" pitchFamily="2" charset="2"/>
              <a:buChar char="§"/>
            </a:pPr>
            <a:r>
              <a:rPr lang="id-ID" sz="2000" dirty="0" smtClean="0">
                <a:latin typeface="Berlin Sans FB" pitchFamily="34" charset="0"/>
              </a:rPr>
              <a:t>Landy : bahwa orang ingin mempertahankan tingkat keseimbangan emosional (</a:t>
            </a:r>
            <a:r>
              <a:rPr lang="id-ID" sz="2000" dirty="0" smtClean="0">
                <a:solidFill>
                  <a:srgbClr val="FF0000"/>
                </a:solidFill>
                <a:latin typeface="Berlin Sans FB" pitchFamily="34" charset="0"/>
              </a:rPr>
              <a:t>emotional equilibrium</a:t>
            </a:r>
            <a:r>
              <a:rPr lang="id-ID" sz="2000" dirty="0" smtClean="0">
                <a:latin typeface="Berlin Sans FB" pitchFamily="34" charset="0"/>
              </a:rPr>
              <a:t>).</a:t>
            </a:r>
          </a:p>
          <a:p>
            <a:pPr>
              <a:buFont typeface="Wingdings" pitchFamily="2" charset="2"/>
              <a:buChar char="§"/>
            </a:pPr>
            <a:r>
              <a:rPr lang="id-ID" sz="2000" dirty="0" smtClean="0">
                <a:latin typeface="Berlin Sans FB" pitchFamily="34" charset="0"/>
              </a:rPr>
              <a:t>Kondisi emosi yg ekstrim tdk memberikan keuntungan /manfaat</a:t>
            </a:r>
          </a:p>
          <a:p>
            <a:pPr>
              <a:buFont typeface="Wingdings" pitchFamily="2" charset="2"/>
              <a:buChar char="§"/>
            </a:pPr>
            <a:r>
              <a:rPr lang="id-ID" sz="2000" dirty="0" smtClean="0">
                <a:latin typeface="Berlin Sans FB" pitchFamily="34" charset="0"/>
              </a:rPr>
              <a:t>Kepuasan &amp; Ketidakpuasan memacu mekanisme </a:t>
            </a:r>
            <a:r>
              <a:rPr lang="id-ID" sz="2000" dirty="0" smtClean="0">
                <a:solidFill>
                  <a:srgbClr val="FF0000"/>
                </a:solidFill>
                <a:latin typeface="Berlin Sans FB" pitchFamily="34" charset="0"/>
              </a:rPr>
              <a:t>fisiologi</a:t>
            </a:r>
            <a:r>
              <a:rPr lang="id-ID" sz="2000" dirty="0" smtClean="0">
                <a:latin typeface="Berlin Sans FB" pitchFamily="34" charset="0"/>
              </a:rPr>
              <a:t>s dlm sistem syaraf yg membuat aktif emosi bertentangan</a:t>
            </a:r>
          </a:p>
          <a:p>
            <a:pPr>
              <a:buFont typeface="Wingdings" pitchFamily="2" charset="2"/>
              <a:buChar char="§"/>
            </a:pPr>
            <a:r>
              <a:rPr lang="id-ID" sz="2000" dirty="0" smtClean="0">
                <a:latin typeface="Berlin Sans FB" pitchFamily="34" charset="0"/>
              </a:rPr>
              <a:t>Jika org memperoleh </a:t>
            </a:r>
            <a:r>
              <a:rPr lang="id-ID" sz="2000" dirty="0" smtClean="0">
                <a:solidFill>
                  <a:srgbClr val="FF0000"/>
                </a:solidFill>
                <a:latin typeface="Berlin Sans FB" pitchFamily="34" charset="0"/>
              </a:rPr>
              <a:t>Reward,</a:t>
            </a:r>
            <a:r>
              <a:rPr lang="id-ID" sz="2000" dirty="0" smtClean="0">
                <a:latin typeface="Berlin Sans FB" pitchFamily="34" charset="0"/>
              </a:rPr>
              <a:t> maka mereka senang sekaligus merasa tidak senang (yg lbh lama). Setelah beberapa saat rasa senang menurun, terus menurun hingga merasa agak sedih sebelum kembali ke normal. Emosi tidak senang (emosi yg berlawanan) berlangsung lebih lama</a:t>
            </a:r>
          </a:p>
          <a:p>
            <a:pPr>
              <a:buFont typeface="Wingdings" pitchFamily="2" charset="2"/>
              <a:buChar char="§"/>
            </a:pPr>
            <a:r>
              <a:rPr lang="id-ID" sz="2000" dirty="0" smtClean="0">
                <a:latin typeface="Berlin Sans FB" pitchFamily="34" charset="0"/>
              </a:rPr>
              <a:t>Asumsi </a:t>
            </a:r>
            <a:r>
              <a:rPr lang="id-ID" sz="2000" dirty="0" smtClean="0">
                <a:solidFill>
                  <a:srgbClr val="FF0000"/>
                </a:solidFill>
                <a:latin typeface="Berlin Sans FB" pitchFamily="34" charset="0"/>
              </a:rPr>
              <a:t>Kepuasan bervariasi dari waktu ke waktu</a:t>
            </a:r>
            <a:r>
              <a:rPr lang="id-ID" sz="2000" dirty="0" smtClean="0">
                <a:latin typeface="Berlin Sans FB" pitchFamily="34" charset="0"/>
              </a:rPr>
              <a:t>, akibatnya ialah pengukuran kepuasan kerja perlu dilakukan secara periodik dg interval waktu yg sesuai</a:t>
            </a:r>
            <a:endParaRPr lang="en-US" sz="2000" dirty="0">
              <a:latin typeface="Berlin Sans FB"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480"/>
            <a:ext cx="7772400" cy="571504"/>
          </a:xfrm>
        </p:spPr>
        <p:txBody>
          <a:bodyPr>
            <a:normAutofit/>
          </a:bodyPr>
          <a:lstStyle/>
          <a:p>
            <a:r>
              <a:rPr lang="id-ID" sz="2800" dirty="0" smtClean="0">
                <a:solidFill>
                  <a:srgbClr val="FF0000"/>
                </a:solidFill>
                <a:latin typeface="Berlin Sans FB" pitchFamily="34" charset="0"/>
              </a:rPr>
              <a:t>Lanjutan...</a:t>
            </a:r>
            <a:endParaRPr lang="id-ID"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142984"/>
            <a:ext cx="7772400" cy="5286412"/>
          </a:xfrm>
        </p:spPr>
        <p:txBody>
          <a:bodyPr>
            <a:normAutofit fontScale="92500" lnSpcReduction="10000"/>
          </a:bodyPr>
          <a:lstStyle/>
          <a:p>
            <a:pPr>
              <a:buNone/>
            </a:pPr>
            <a:r>
              <a:rPr lang="id-ID" sz="2400" b="1" dirty="0" smtClean="0">
                <a:solidFill>
                  <a:srgbClr val="FF0000"/>
                </a:solidFill>
                <a:latin typeface="Berlin Sans FB" pitchFamily="34" charset="0"/>
              </a:rPr>
              <a:t>4. Equity Theory</a:t>
            </a:r>
          </a:p>
          <a:p>
            <a:pPr>
              <a:buNone/>
            </a:pPr>
            <a:r>
              <a:rPr lang="id-ID" sz="2000" dirty="0" smtClean="0">
                <a:latin typeface="Berlin Sans FB" pitchFamily="34" charset="0"/>
              </a:rPr>
              <a:t>	Dikembangkan oleh </a:t>
            </a:r>
            <a:r>
              <a:rPr lang="id-ID" sz="2000" dirty="0" smtClean="0">
                <a:solidFill>
                  <a:srgbClr val="FF0000"/>
                </a:solidFill>
                <a:latin typeface="Berlin Sans FB" pitchFamily="34" charset="0"/>
              </a:rPr>
              <a:t>Adams</a:t>
            </a:r>
            <a:r>
              <a:rPr lang="id-ID" sz="2000" dirty="0" smtClean="0">
                <a:latin typeface="Berlin Sans FB" pitchFamily="34" charset="0"/>
              </a:rPr>
              <a:t>, ada 3 komponen</a:t>
            </a:r>
          </a:p>
          <a:p>
            <a:pPr>
              <a:buNone/>
            </a:pPr>
            <a:r>
              <a:rPr lang="id-ID" sz="2000" dirty="0" smtClean="0">
                <a:latin typeface="Berlin Sans FB" pitchFamily="34" charset="0"/>
              </a:rPr>
              <a:t>	</a:t>
            </a:r>
            <a:r>
              <a:rPr lang="id-ID" sz="2000" dirty="0" smtClean="0">
                <a:solidFill>
                  <a:srgbClr val="FF0000"/>
                </a:solidFill>
                <a:latin typeface="Berlin Sans FB" pitchFamily="34" charset="0"/>
              </a:rPr>
              <a:t>1.Input (masukan)</a:t>
            </a:r>
          </a:p>
          <a:p>
            <a:pPr>
              <a:buNone/>
            </a:pPr>
            <a:r>
              <a:rPr lang="id-ID" sz="2000" dirty="0" smtClean="0">
                <a:latin typeface="Berlin Sans FB" pitchFamily="34" charset="0"/>
              </a:rPr>
              <a:t>	Segala sst yg bernilai dirasakan kary dpt membantu pekerjaannya</a:t>
            </a:r>
          </a:p>
          <a:p>
            <a:pPr>
              <a:buNone/>
            </a:pPr>
            <a:r>
              <a:rPr lang="id-ID" sz="2000" dirty="0" smtClean="0">
                <a:latin typeface="Berlin Sans FB" pitchFamily="34" charset="0"/>
              </a:rPr>
              <a:t>	Misal : pendidikan, pengalaman, ketrampilan</a:t>
            </a:r>
          </a:p>
          <a:p>
            <a:pPr>
              <a:buNone/>
            </a:pPr>
            <a:r>
              <a:rPr lang="id-ID" sz="2000" dirty="0" smtClean="0">
                <a:latin typeface="Berlin Sans FB" pitchFamily="34" charset="0"/>
              </a:rPr>
              <a:t>	</a:t>
            </a:r>
            <a:r>
              <a:rPr lang="id-ID" sz="2000" dirty="0" smtClean="0">
                <a:solidFill>
                  <a:srgbClr val="FF0000"/>
                </a:solidFill>
                <a:latin typeface="Berlin Sans FB" pitchFamily="34" charset="0"/>
              </a:rPr>
              <a:t>2.Outcome (keluaran)</a:t>
            </a:r>
          </a:p>
          <a:p>
            <a:pPr>
              <a:buNone/>
            </a:pPr>
            <a:r>
              <a:rPr lang="id-ID" sz="2000" dirty="0" smtClean="0">
                <a:latin typeface="Berlin Sans FB" pitchFamily="34" charset="0"/>
              </a:rPr>
              <a:t>	Segala sst yg bernilai yg diperoleh kary dari pekerjaannya</a:t>
            </a:r>
          </a:p>
          <a:p>
            <a:pPr>
              <a:buNone/>
            </a:pPr>
            <a:r>
              <a:rPr lang="id-ID" sz="2000" dirty="0" smtClean="0">
                <a:latin typeface="Berlin Sans FB" pitchFamily="34" charset="0"/>
              </a:rPr>
              <a:t>	Misal : gaji, tunjangan, penghargaan, kesempatan berprestasi, status</a:t>
            </a:r>
          </a:p>
          <a:p>
            <a:pPr>
              <a:buNone/>
            </a:pPr>
            <a:r>
              <a:rPr lang="id-ID" sz="2000" dirty="0" smtClean="0">
                <a:latin typeface="Berlin Sans FB" pitchFamily="34" charset="0"/>
              </a:rPr>
              <a:t>	</a:t>
            </a:r>
            <a:r>
              <a:rPr lang="id-ID" sz="2000" dirty="0" smtClean="0">
                <a:solidFill>
                  <a:srgbClr val="FF0000"/>
                </a:solidFill>
                <a:latin typeface="Berlin Sans FB" pitchFamily="34" charset="0"/>
              </a:rPr>
              <a:t>3. Comparison Person (Pembanding)</a:t>
            </a:r>
          </a:p>
          <a:p>
            <a:pPr>
              <a:buNone/>
            </a:pPr>
            <a:r>
              <a:rPr lang="id-ID" sz="2000" dirty="0" smtClean="0">
                <a:latin typeface="Berlin Sans FB" pitchFamily="34" charset="0"/>
              </a:rPr>
              <a:t>	Org lain sbg pembanding, bisa dari dlm atau luar perusahaan atau diri sendiri di masa lampau</a:t>
            </a:r>
          </a:p>
          <a:p>
            <a:pPr>
              <a:buNone/>
            </a:pPr>
            <a:endParaRPr lang="id-ID" sz="2000" dirty="0" smtClean="0">
              <a:latin typeface="Berlin Sans FB" pitchFamily="34" charset="0"/>
            </a:endParaRPr>
          </a:p>
          <a:p>
            <a:pPr>
              <a:buFont typeface="Wingdings" pitchFamily="2" charset="2"/>
              <a:buChar char="q"/>
            </a:pPr>
            <a:r>
              <a:rPr lang="id-ID" sz="2000" dirty="0" smtClean="0">
                <a:latin typeface="Berlin Sans FB" pitchFamily="34" charset="0"/>
              </a:rPr>
              <a:t>Karyawan merasa </a:t>
            </a:r>
            <a:r>
              <a:rPr lang="id-ID" sz="2000" dirty="0" smtClean="0">
                <a:solidFill>
                  <a:srgbClr val="FF0000"/>
                </a:solidFill>
                <a:latin typeface="Berlin Sans FB" pitchFamily="34" charset="0"/>
              </a:rPr>
              <a:t>ADIL atau TIDAK ADIL </a:t>
            </a:r>
            <a:r>
              <a:rPr lang="id-ID" sz="2000" dirty="0" smtClean="0">
                <a:latin typeface="Berlin Sans FB" pitchFamily="34" charset="0"/>
              </a:rPr>
              <a:t>dgn cara membandingkan dirinya  dengan orang lain</a:t>
            </a:r>
          </a:p>
          <a:p>
            <a:pPr>
              <a:buFont typeface="Wingdings" pitchFamily="2" charset="2"/>
              <a:buChar char="q"/>
            </a:pPr>
            <a:r>
              <a:rPr lang="id-ID" sz="2000" dirty="0" smtClean="0">
                <a:solidFill>
                  <a:srgbClr val="FF0000"/>
                </a:solidFill>
                <a:latin typeface="Berlin Sans FB" pitchFamily="34" charset="0"/>
              </a:rPr>
              <a:t>KEADILAN</a:t>
            </a:r>
            <a:r>
              <a:rPr lang="id-ID" sz="2000" dirty="0" smtClean="0">
                <a:latin typeface="Berlin Sans FB" pitchFamily="34" charset="0"/>
              </a:rPr>
              <a:t> tercapai bila perbandingan antara hasil &amp; masukan si kary besarnya sama dg individu pembanding</a:t>
            </a:r>
          </a:p>
          <a:p>
            <a:endParaRPr lang="id-ID" sz="2400" dirty="0">
              <a:latin typeface="Berlin Sans FB"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480"/>
            <a:ext cx="7772400" cy="428628"/>
          </a:xfrm>
        </p:spPr>
        <p:txBody>
          <a:bodyPr>
            <a:noAutofit/>
          </a:bodyPr>
          <a:lstStyle/>
          <a:p>
            <a:r>
              <a:rPr lang="id-ID" sz="2400" dirty="0" smtClean="0">
                <a:solidFill>
                  <a:srgbClr val="FF0000"/>
                </a:solidFill>
                <a:latin typeface="Berlin Sans FB" pitchFamily="34" charset="0"/>
              </a:rPr>
              <a:t>Lanjutan.....</a:t>
            </a:r>
            <a:endParaRPr lang="id-ID" sz="24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071546"/>
            <a:ext cx="7772400" cy="4948254"/>
          </a:xfrm>
        </p:spPr>
        <p:txBody>
          <a:bodyPr>
            <a:normAutofit/>
          </a:bodyPr>
          <a:lstStyle/>
          <a:p>
            <a:pPr>
              <a:buNone/>
            </a:pPr>
            <a:r>
              <a:rPr lang="id-ID" sz="2400" dirty="0" smtClean="0">
                <a:solidFill>
                  <a:srgbClr val="FF0000"/>
                </a:solidFill>
                <a:latin typeface="Berlin Sans FB" pitchFamily="34" charset="0"/>
              </a:rPr>
              <a:t>4. </a:t>
            </a:r>
            <a:r>
              <a:rPr lang="id-ID" sz="2400" b="1" dirty="0" smtClean="0">
                <a:solidFill>
                  <a:srgbClr val="FF0000"/>
                </a:solidFill>
                <a:latin typeface="Berlin Sans FB" pitchFamily="34" charset="0"/>
              </a:rPr>
              <a:t>Two Factors Theory</a:t>
            </a:r>
          </a:p>
          <a:p>
            <a:pPr>
              <a:buNone/>
            </a:pPr>
            <a:r>
              <a:rPr lang="id-ID" sz="2400" dirty="0" smtClean="0">
                <a:latin typeface="Berlin Sans FB" pitchFamily="34" charset="0"/>
              </a:rPr>
              <a:t>	Dikemukakan oleh Herzberg</a:t>
            </a:r>
          </a:p>
          <a:p>
            <a:pPr>
              <a:buNone/>
            </a:pPr>
            <a:r>
              <a:rPr lang="id-ID" sz="2400" dirty="0" smtClean="0">
                <a:latin typeface="Berlin Sans FB" pitchFamily="34" charset="0"/>
              </a:rPr>
              <a:t>	Ada 2  kelompok faktor yg mempengaruhi sikap sso thd pekerjaan :</a:t>
            </a:r>
          </a:p>
          <a:p>
            <a:pPr>
              <a:buNone/>
            </a:pPr>
            <a:r>
              <a:rPr lang="id-ID" sz="2400" dirty="0" smtClean="0">
                <a:latin typeface="Berlin Sans FB" pitchFamily="34" charset="0"/>
              </a:rPr>
              <a:t>   </a:t>
            </a:r>
            <a:r>
              <a:rPr lang="id-ID" sz="2400" dirty="0" smtClean="0">
                <a:solidFill>
                  <a:srgbClr val="FF0000"/>
                </a:solidFill>
                <a:latin typeface="Berlin Sans FB" pitchFamily="34" charset="0"/>
              </a:rPr>
              <a:t>1.Hygiene Factors </a:t>
            </a:r>
            <a:r>
              <a:rPr lang="id-ID" sz="2400" dirty="0" smtClean="0">
                <a:latin typeface="Berlin Sans FB" pitchFamily="34" charset="0"/>
              </a:rPr>
              <a:t>(Dissatisfiers = Job Context = Extrinsic Factors = Maintenance Factors)</a:t>
            </a:r>
          </a:p>
          <a:p>
            <a:r>
              <a:rPr lang="id-ID" sz="2400" dirty="0" smtClean="0">
                <a:latin typeface="Berlin Sans FB" pitchFamily="34" charset="0"/>
              </a:rPr>
              <a:t>Yaitu faktor-faktor yg berkaitan dg ketidakpuasan kerja seperti gaji, kondisi kerja, supervisory, relasi sosial</a:t>
            </a:r>
          </a:p>
          <a:p>
            <a:r>
              <a:rPr lang="id-ID" sz="2400" dirty="0" smtClean="0">
                <a:latin typeface="Berlin Sans FB" pitchFamily="34" charset="0"/>
              </a:rPr>
              <a:t>Bila </a:t>
            </a:r>
            <a:r>
              <a:rPr lang="id-ID" sz="2400" dirty="0" smtClean="0">
                <a:solidFill>
                  <a:srgbClr val="FF0000"/>
                </a:solidFill>
                <a:latin typeface="Berlin Sans FB" pitchFamily="34" charset="0"/>
              </a:rPr>
              <a:t>TERPENUHI</a:t>
            </a:r>
            <a:r>
              <a:rPr lang="id-ID" sz="2400" dirty="0" smtClean="0">
                <a:latin typeface="Berlin Sans FB" pitchFamily="34" charset="0"/>
              </a:rPr>
              <a:t> tidak akan menimbulkan kepuasan kerja melainkan hanya menimbulkan sikap </a:t>
            </a:r>
            <a:r>
              <a:rPr lang="id-ID" sz="2400" dirty="0" smtClean="0">
                <a:solidFill>
                  <a:srgbClr val="FF0000"/>
                </a:solidFill>
                <a:latin typeface="Berlin Sans FB" pitchFamily="34" charset="0"/>
              </a:rPr>
              <a:t>NETRAL</a:t>
            </a:r>
          </a:p>
          <a:p>
            <a:r>
              <a:rPr lang="id-ID" sz="2400" dirty="0" smtClean="0">
                <a:latin typeface="Berlin Sans FB" pitchFamily="34" charset="0"/>
              </a:rPr>
              <a:t>Bila </a:t>
            </a:r>
            <a:r>
              <a:rPr lang="id-ID" sz="2400" dirty="0" smtClean="0">
                <a:solidFill>
                  <a:srgbClr val="FF0000"/>
                </a:solidFill>
                <a:latin typeface="Berlin Sans FB" pitchFamily="34" charset="0"/>
              </a:rPr>
              <a:t>TIDAK TERPENUHI</a:t>
            </a:r>
            <a:r>
              <a:rPr lang="id-ID" sz="2400" dirty="0" smtClean="0">
                <a:latin typeface="Berlin Sans FB" pitchFamily="34" charset="0"/>
              </a:rPr>
              <a:t> akan menimbulkan </a:t>
            </a:r>
            <a:r>
              <a:rPr lang="id-ID" sz="2400" dirty="0" smtClean="0">
                <a:solidFill>
                  <a:srgbClr val="FF0000"/>
                </a:solidFill>
                <a:latin typeface="Berlin Sans FB" pitchFamily="34" charset="0"/>
              </a:rPr>
              <a:t>KETIDAKPUASAN KERJA </a:t>
            </a:r>
            <a:endParaRPr lang="id-ID" sz="2400" dirty="0">
              <a:solidFill>
                <a:srgbClr val="FF0000"/>
              </a:solidFill>
              <a:latin typeface="Berlin Sans FB"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480"/>
            <a:ext cx="7772400" cy="428628"/>
          </a:xfrm>
        </p:spPr>
        <p:txBody>
          <a:bodyPr>
            <a:noAutofit/>
          </a:bodyPr>
          <a:lstStyle/>
          <a:p>
            <a:r>
              <a:rPr lang="id-ID" sz="2400" dirty="0" smtClean="0">
                <a:solidFill>
                  <a:srgbClr val="FF0000"/>
                </a:solidFill>
                <a:latin typeface="Berlin Sans FB" pitchFamily="34" charset="0"/>
              </a:rPr>
              <a:t>Lanjutan....</a:t>
            </a:r>
            <a:endParaRPr lang="id-ID" sz="24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000108"/>
            <a:ext cx="7772400" cy="5357850"/>
          </a:xfrm>
        </p:spPr>
        <p:txBody>
          <a:bodyPr>
            <a:normAutofit/>
          </a:bodyPr>
          <a:lstStyle/>
          <a:p>
            <a:pPr>
              <a:buNone/>
            </a:pPr>
            <a:r>
              <a:rPr lang="id-ID" sz="2400" dirty="0" smtClean="0">
                <a:solidFill>
                  <a:srgbClr val="FF0000"/>
                </a:solidFill>
                <a:latin typeface="Berlin Sans FB" pitchFamily="34" charset="0"/>
              </a:rPr>
              <a:t>2. Motivational Factors </a:t>
            </a:r>
            <a:r>
              <a:rPr lang="id-ID" sz="2400" dirty="0" smtClean="0">
                <a:latin typeface="Berlin Sans FB" pitchFamily="34" charset="0"/>
              </a:rPr>
              <a:t>( Satisfiers = Motivators=Job Content= Intrinsic factors)</a:t>
            </a:r>
          </a:p>
          <a:p>
            <a:r>
              <a:rPr lang="id-ID" sz="2400" dirty="0" smtClean="0">
                <a:latin typeface="Berlin Sans FB" pitchFamily="34" charset="0"/>
              </a:rPr>
              <a:t>Yaitu faktor yg berkaitan dengan Kepuasan Kerja, seperti</a:t>
            </a:r>
          </a:p>
          <a:p>
            <a:pPr>
              <a:buNone/>
            </a:pPr>
            <a:r>
              <a:rPr lang="id-ID" sz="2400" dirty="0" smtClean="0">
                <a:latin typeface="Berlin Sans FB" pitchFamily="34" charset="0"/>
              </a:rPr>
              <a:t>	Tanggung jawab, kesempatan maju, pengakuan, kesempatan berprestasi</a:t>
            </a:r>
          </a:p>
          <a:p>
            <a:r>
              <a:rPr lang="id-ID" sz="2400" dirty="0" smtClean="0">
                <a:latin typeface="Berlin Sans FB" pitchFamily="34" charset="0"/>
              </a:rPr>
              <a:t>Bila </a:t>
            </a:r>
            <a:r>
              <a:rPr lang="id-ID" sz="2400" dirty="0" smtClean="0">
                <a:solidFill>
                  <a:srgbClr val="FF0000"/>
                </a:solidFill>
                <a:latin typeface="Berlin Sans FB" pitchFamily="34" charset="0"/>
              </a:rPr>
              <a:t>TERPENUHI </a:t>
            </a:r>
            <a:r>
              <a:rPr lang="id-ID" sz="2400" dirty="0" smtClean="0">
                <a:latin typeface="Berlin Sans FB" pitchFamily="34" charset="0"/>
              </a:rPr>
              <a:t>menimbulkan KEPUASAN KERJA</a:t>
            </a:r>
          </a:p>
          <a:p>
            <a:r>
              <a:rPr lang="id-ID" sz="2400" dirty="0" smtClean="0">
                <a:latin typeface="Berlin Sans FB" pitchFamily="34" charset="0"/>
              </a:rPr>
              <a:t>Bila </a:t>
            </a:r>
            <a:r>
              <a:rPr lang="id-ID" sz="2400" dirty="0" smtClean="0">
                <a:solidFill>
                  <a:srgbClr val="FF0000"/>
                </a:solidFill>
                <a:latin typeface="Berlin Sans FB" pitchFamily="34" charset="0"/>
              </a:rPr>
              <a:t>TDK TERPENUHI </a:t>
            </a:r>
            <a:r>
              <a:rPr lang="id-ID" sz="2400" dirty="0" smtClean="0">
                <a:latin typeface="Berlin Sans FB" pitchFamily="34" charset="0"/>
              </a:rPr>
              <a:t>tidak akan menimbulkan ketidakpuasan kerja hanya menimbulkan sikap kerja yg </a:t>
            </a:r>
            <a:r>
              <a:rPr lang="id-ID" sz="2400" dirty="0" smtClean="0">
                <a:solidFill>
                  <a:srgbClr val="FF0000"/>
                </a:solidFill>
                <a:latin typeface="Berlin Sans FB" pitchFamily="34" charset="0"/>
              </a:rPr>
              <a:t>NETRAL</a:t>
            </a:r>
          </a:p>
          <a:p>
            <a:endParaRPr lang="id-ID" sz="2400" dirty="0">
              <a:solidFill>
                <a:srgbClr val="FF0000"/>
              </a:solidFill>
              <a:latin typeface="Berlin Sans FB" pitchFamily="34" charset="0"/>
            </a:endParaRPr>
          </a:p>
        </p:txBody>
      </p:sp>
      <p:sp>
        <p:nvSpPr>
          <p:cNvPr id="4" name="Rounded Rectangle 3"/>
          <p:cNvSpPr/>
          <p:nvPr/>
        </p:nvSpPr>
        <p:spPr>
          <a:xfrm>
            <a:off x="1000100" y="5286388"/>
            <a:ext cx="7643866" cy="8572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latin typeface="Berlin Sans FB" pitchFamily="34" charset="0"/>
              </a:rPr>
              <a:t>Memberi insentif, memperbaiki kondisi kerja atau melonggarkan pengawasan  TIDAK EFEKTIF untuk meningkatkan Kepuasan Kerja. Satu-satunya cara untuk memotivasi para karyawan adalah menambah SATISFIER  </a:t>
            </a:r>
            <a:r>
              <a:rPr lang="id-ID" sz="1400" dirty="0" smtClean="0">
                <a:latin typeface="Berlin Sans FB" pitchFamily="34" charset="0"/>
                <a:sym typeface="Wingdings" pitchFamily="2" charset="2"/>
              </a:rPr>
              <a:t> JOB ENRICHMENT</a:t>
            </a:r>
            <a:endParaRPr lang="id-ID" sz="1400" dirty="0">
              <a:latin typeface="Berlin Sans FB"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480"/>
            <a:ext cx="7772400" cy="642942"/>
          </a:xfrm>
          <a:ln>
            <a:noFill/>
          </a:ln>
        </p:spPr>
        <p:txBody>
          <a:bodyPr>
            <a:normAutofit/>
          </a:bodyPr>
          <a:lstStyle/>
          <a:p>
            <a:pPr algn="ctr"/>
            <a:r>
              <a:rPr lang="id-ID" sz="2800" dirty="0" smtClean="0">
                <a:solidFill>
                  <a:srgbClr val="FF0000"/>
                </a:solidFill>
                <a:latin typeface="Berlin Sans FB" pitchFamily="34" charset="0"/>
              </a:rPr>
              <a:t>FAKTOR PENENTU KEPUASAN KERJA</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142984"/>
            <a:ext cx="7772400" cy="5429288"/>
          </a:xfrm>
        </p:spPr>
        <p:txBody>
          <a:bodyPr>
            <a:normAutofit/>
          </a:bodyPr>
          <a:lstStyle/>
          <a:p>
            <a:pPr>
              <a:buNone/>
            </a:pPr>
            <a:r>
              <a:rPr lang="id-ID" sz="2400" dirty="0" smtClean="0">
                <a:latin typeface="Berlin Sans FB" pitchFamily="34" charset="0"/>
              </a:rPr>
              <a:t>	</a:t>
            </a:r>
            <a:r>
              <a:rPr lang="id-ID" sz="2000" dirty="0" smtClean="0">
                <a:latin typeface="Berlin Sans FB" pitchFamily="34" charset="0"/>
              </a:rPr>
              <a:t>Banyak faktor yg mungkin menentukan Kepuasan Kerja, antara lain ciri-ciri intrinsik dari pekerjaan, gaji &amp; supervisi.</a:t>
            </a:r>
          </a:p>
          <a:p>
            <a:pPr>
              <a:buNone/>
            </a:pPr>
            <a:r>
              <a:rPr lang="id-ID" sz="2400" dirty="0" smtClean="0">
                <a:solidFill>
                  <a:srgbClr val="FF0000"/>
                </a:solidFill>
                <a:latin typeface="Berlin Sans FB" pitchFamily="34" charset="0"/>
              </a:rPr>
              <a:t>A. Ciri-ciri Intrinsik dari Pekerjaan  </a:t>
            </a:r>
            <a:r>
              <a:rPr lang="id-ID" sz="2000" dirty="0" smtClean="0">
                <a:latin typeface="Berlin Sans FB" pitchFamily="34" charset="0"/>
              </a:rPr>
              <a:t>yang berkaitan dng Kepuasan kerja (Locke) :</a:t>
            </a:r>
          </a:p>
          <a:p>
            <a:pPr>
              <a:buNone/>
            </a:pPr>
            <a:r>
              <a:rPr lang="id-ID" sz="2000" dirty="0" smtClean="0">
                <a:solidFill>
                  <a:srgbClr val="FF0000"/>
                </a:solidFill>
                <a:latin typeface="Berlin Sans FB" pitchFamily="34" charset="0"/>
              </a:rPr>
              <a:t>1.  KERAGAMAN  Ketrampilan</a:t>
            </a:r>
          </a:p>
          <a:p>
            <a:pPr>
              <a:buNone/>
            </a:pPr>
            <a:r>
              <a:rPr lang="id-ID" sz="2000" dirty="0" smtClean="0">
                <a:latin typeface="Berlin Sans FB" pitchFamily="34" charset="0"/>
              </a:rPr>
              <a:t>	Makin bervariasi, makin kurang membosankan</a:t>
            </a:r>
          </a:p>
          <a:p>
            <a:pPr>
              <a:buNone/>
            </a:pPr>
            <a:r>
              <a:rPr lang="id-ID" sz="2000" dirty="0" smtClean="0">
                <a:solidFill>
                  <a:srgbClr val="FF0000"/>
                </a:solidFill>
                <a:latin typeface="Berlin Sans FB" pitchFamily="34" charset="0"/>
              </a:rPr>
              <a:t>2. TASK IDENTITY</a:t>
            </a:r>
          </a:p>
          <a:p>
            <a:pPr>
              <a:buNone/>
            </a:pPr>
            <a:r>
              <a:rPr lang="id-ID" sz="2000" dirty="0" smtClean="0">
                <a:latin typeface="Berlin Sans FB" pitchFamily="34" charset="0"/>
              </a:rPr>
              <a:t>	Bila tugas hanya bagian dari pekerja yg lebih besar, maka dpt menimbulkan rasa tidak puas</a:t>
            </a:r>
          </a:p>
          <a:p>
            <a:pPr>
              <a:buNone/>
            </a:pPr>
            <a:r>
              <a:rPr lang="id-ID" sz="2000" dirty="0" smtClean="0">
                <a:solidFill>
                  <a:srgbClr val="FF0000"/>
                </a:solidFill>
                <a:latin typeface="Berlin Sans FB" pitchFamily="34" charset="0"/>
              </a:rPr>
              <a:t>3.TASK SIGNIFICANCE</a:t>
            </a:r>
          </a:p>
          <a:p>
            <a:pPr>
              <a:buNone/>
            </a:pPr>
            <a:r>
              <a:rPr lang="id-ID" sz="2000" dirty="0" smtClean="0">
                <a:latin typeface="Berlin Sans FB" pitchFamily="34" charset="0"/>
              </a:rPr>
              <a:t>	Bila tugas dirasakan penting &amp; berarti bagi kary, maka dapat menimbulkan kepuasan kerja</a:t>
            </a:r>
            <a:endParaRPr lang="en-US" sz="2000" dirty="0">
              <a:latin typeface="Berlin Sans FB"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480"/>
            <a:ext cx="7772400" cy="500066"/>
          </a:xfrm>
          <a:ln>
            <a:noFill/>
          </a:ln>
        </p:spPr>
        <p:txBody>
          <a:bodyPr>
            <a:normAutofit fontScale="90000"/>
          </a:bodyPr>
          <a:lstStyle/>
          <a:p>
            <a:r>
              <a:rPr lang="id-ID" sz="3200" dirty="0" smtClean="0">
                <a:solidFill>
                  <a:srgbClr val="FF0000"/>
                </a:solidFill>
                <a:latin typeface="Berlin Sans FB" pitchFamily="34" charset="0"/>
              </a:rPr>
              <a:t>Lanjutan........</a:t>
            </a:r>
            <a:endParaRPr lang="en-US" sz="32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14422"/>
            <a:ext cx="7772400" cy="5286412"/>
          </a:xfrm>
          <a:ln>
            <a:noFill/>
          </a:ln>
        </p:spPr>
        <p:txBody>
          <a:bodyPr>
            <a:normAutofit/>
          </a:bodyPr>
          <a:lstStyle/>
          <a:p>
            <a:pPr>
              <a:buNone/>
            </a:pPr>
            <a:r>
              <a:rPr lang="id-ID" sz="2400" dirty="0" smtClean="0">
                <a:solidFill>
                  <a:srgbClr val="FF0000"/>
                </a:solidFill>
                <a:latin typeface="Berlin Sans FB" pitchFamily="34" charset="0"/>
              </a:rPr>
              <a:t>4. OTONOMI</a:t>
            </a:r>
          </a:p>
          <a:p>
            <a:pPr>
              <a:buNone/>
            </a:pPr>
            <a:r>
              <a:rPr lang="id-ID" sz="2400" dirty="0" smtClean="0">
                <a:latin typeface="Berlin Sans FB" pitchFamily="34" charset="0"/>
              </a:rPr>
              <a:t>	Pekerjaan yg memberi kebebasan, independent &amp; ada peluang mengambil keputusan lebih cepat menimbulk-an kepuasan kerja. </a:t>
            </a:r>
          </a:p>
          <a:p>
            <a:pPr>
              <a:buNone/>
            </a:pPr>
            <a:r>
              <a:rPr lang="id-ID" sz="2400" dirty="0" smtClean="0">
                <a:solidFill>
                  <a:srgbClr val="FF0000"/>
                </a:solidFill>
                <a:latin typeface="Berlin Sans FB" pitchFamily="34" charset="0"/>
              </a:rPr>
              <a:t>5. FEEDBACK</a:t>
            </a:r>
          </a:p>
          <a:p>
            <a:pPr>
              <a:buNone/>
            </a:pPr>
            <a:r>
              <a:rPr lang="id-ID" sz="2400" dirty="0" smtClean="0">
                <a:latin typeface="Berlin Sans FB" pitchFamily="34" charset="0"/>
              </a:rPr>
              <a:t>	Adanya umpan balik thd pekerjaan membantu mening-katkan Kepuasan Kerja</a:t>
            </a:r>
          </a:p>
          <a:p>
            <a:pPr>
              <a:buNone/>
            </a:pPr>
            <a:endParaRPr lang="id-ID" sz="2400" dirty="0" smtClean="0">
              <a:latin typeface="Berlin Sans FB" pitchFamily="34" charset="0"/>
            </a:endParaRPr>
          </a:p>
          <a:p>
            <a:pPr>
              <a:buNone/>
            </a:pPr>
            <a:r>
              <a:rPr lang="id-ID" sz="2400" dirty="0" smtClean="0">
                <a:solidFill>
                  <a:srgbClr val="FF0000"/>
                </a:solidFill>
                <a:latin typeface="Berlin Sans FB" pitchFamily="34" charset="0"/>
              </a:rPr>
              <a:t>B. GAJI/ PENGHASILAN</a:t>
            </a:r>
          </a:p>
          <a:p>
            <a:pPr>
              <a:buNone/>
            </a:pPr>
            <a:r>
              <a:rPr lang="id-ID" sz="2400" dirty="0" smtClean="0">
                <a:latin typeface="Berlin Sans FB" pitchFamily="34" charset="0"/>
              </a:rPr>
              <a:t>	</a:t>
            </a:r>
            <a:r>
              <a:rPr lang="id-ID" sz="2400" dirty="0" smtClean="0">
                <a:solidFill>
                  <a:srgbClr val="FF0000"/>
                </a:solidFill>
                <a:latin typeface="Berlin Sans FB" pitchFamily="34" charset="0"/>
              </a:rPr>
              <a:t>Penelitian Theriault </a:t>
            </a:r>
            <a:r>
              <a:rPr lang="id-ID" sz="2400" dirty="0" smtClean="0">
                <a:latin typeface="Berlin Sans FB" pitchFamily="34" charset="0"/>
              </a:rPr>
              <a:t>: Kepuasan kerja merup fugsi dari juml absolut dari gaji yg diterima, sejauh mana gaji me-menenuhi harapan pekerja &amp; bagaimana gaji diberikan</a:t>
            </a:r>
            <a:endParaRPr lang="en-US" sz="2400" dirty="0">
              <a:latin typeface="Berlin Sans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r>
              <a:rPr lang="en-US" sz="2800" smtClean="0">
                <a:solidFill>
                  <a:srgbClr val="FF0000"/>
                </a:solidFill>
                <a:latin typeface="Berlin Sans FB" pitchFamily="34"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pPr>
              <a:buFont typeface="Arial" charset="0"/>
              <a:buNone/>
              <a:defRPr/>
            </a:pPr>
            <a:r>
              <a:rPr lang="id-ID" sz="2400" dirty="0" smtClean="0">
                <a:latin typeface="Berlin Sans FB" pitchFamily="34" charset="0"/>
                <a:cs typeface="Arial" charset="0"/>
              </a:rPr>
              <a:t>	Setelah mengikuti materi perkuliahan ini mahasiswa diharapkan mampu :</a:t>
            </a:r>
          </a:p>
          <a:p>
            <a:pPr marL="457200" indent="-457200">
              <a:buFont typeface="+mj-lt"/>
              <a:buAutoNum type="arabicPeriod"/>
            </a:pPr>
            <a:r>
              <a:rPr lang="id-ID" sz="2400" dirty="0" smtClean="0">
                <a:latin typeface="Berlin Sans FB" pitchFamily="34" charset="0"/>
              </a:rPr>
              <a:t>Menjelaskan definisi Job Satisfaction</a:t>
            </a:r>
          </a:p>
          <a:p>
            <a:pPr marL="457200" indent="-457200">
              <a:buFont typeface="+mj-lt"/>
              <a:buAutoNum type="arabicPeriod"/>
            </a:pPr>
            <a:r>
              <a:rPr lang="id-ID" sz="2400" dirty="0" smtClean="0">
                <a:latin typeface="Berlin Sans FB" pitchFamily="34" charset="0"/>
              </a:rPr>
              <a:t>Menjelaskan bagaimana Job Satisfation itu diukur</a:t>
            </a:r>
          </a:p>
          <a:p>
            <a:pPr marL="457200" indent="-457200">
              <a:buFont typeface="+mj-lt"/>
              <a:buAutoNum type="arabicPeriod"/>
            </a:pPr>
            <a:r>
              <a:rPr lang="id-ID" sz="2400" dirty="0" smtClean="0">
                <a:latin typeface="Berlin Sans FB" pitchFamily="34" charset="0"/>
              </a:rPr>
              <a:t>Menyimpulkan beberapa hal yg menjadi sumber penyebab dan memiliki pengaruh pada Job Satisfaction</a:t>
            </a:r>
          </a:p>
          <a:p>
            <a:pPr marL="457200" indent="-457200">
              <a:buFont typeface="+mj-lt"/>
              <a:buAutoNum type="arabicPeriod"/>
            </a:pPr>
            <a:r>
              <a:rPr lang="id-ID" sz="2400" dirty="0" smtClean="0">
                <a:latin typeface="Berlin Sans FB" pitchFamily="34" charset="0"/>
              </a:rPr>
              <a:t>Menganalisis kasus dalam berbagai tinjauan teori job satisfaction</a:t>
            </a:r>
            <a:endParaRPr lang="en-US" sz="2400" dirty="0" smtClean="0">
              <a:latin typeface="Berlin Sans FB" pitchFamily="34" charset="0"/>
            </a:endParaRPr>
          </a:p>
          <a:p>
            <a:pPr>
              <a:buFont typeface="Arial" charset="0"/>
              <a:buNone/>
              <a:defRPr/>
            </a:pPr>
            <a:endParaRPr lang="id-ID" sz="2400" dirty="0" smtClean="0">
              <a:latin typeface="Berlin Sans FB" pitchFamily="34" charset="0"/>
              <a:cs typeface="Arial"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42918"/>
            <a:ext cx="7772400" cy="428628"/>
          </a:xfrm>
          <a:ln>
            <a:noFill/>
          </a:ln>
        </p:spPr>
        <p:txBody>
          <a:bodyPr>
            <a:noAutofit/>
          </a:bodyPr>
          <a:lstStyle/>
          <a:p>
            <a:r>
              <a:rPr lang="id-ID" sz="2400" dirty="0" smtClean="0">
                <a:solidFill>
                  <a:srgbClr val="FF0000"/>
                </a:solidFill>
                <a:latin typeface="Berlin Sans FB" pitchFamily="34" charset="0"/>
              </a:rPr>
              <a:t>Lanjutan....</a:t>
            </a:r>
            <a:endParaRPr lang="en-US" sz="24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14422"/>
            <a:ext cx="7772400" cy="5143536"/>
          </a:xfrm>
        </p:spPr>
        <p:txBody>
          <a:bodyPr>
            <a:normAutofit fontScale="92500"/>
          </a:bodyPr>
          <a:lstStyle/>
          <a:p>
            <a:r>
              <a:rPr lang="id-ID" sz="2400" dirty="0" smtClean="0">
                <a:latin typeface="Berlin Sans FB" pitchFamily="34" charset="0"/>
              </a:rPr>
              <a:t>Uang memiliki arti yg berbeda –beda bagi setiap orang.  Uang utk pemenuhan kebutuhan tingkat rendah, simbol achievement dan pengakuan/penghargaan</a:t>
            </a:r>
          </a:p>
          <a:p>
            <a:r>
              <a:rPr lang="id-ID" sz="2400" dirty="0" smtClean="0">
                <a:latin typeface="Berlin Sans FB" pitchFamily="34" charset="0"/>
              </a:rPr>
              <a:t>Uang juga memiliki kegunaan </a:t>
            </a:r>
            <a:r>
              <a:rPr lang="id-ID" sz="2400" dirty="0" smtClean="0">
                <a:solidFill>
                  <a:srgbClr val="FF0000"/>
                </a:solidFill>
                <a:latin typeface="Berlin Sans FB" pitchFamily="34" charset="0"/>
              </a:rPr>
              <a:t>Sekunder</a:t>
            </a:r>
            <a:r>
              <a:rPr lang="id-ID" sz="2400" dirty="0" smtClean="0">
                <a:latin typeface="Berlin Sans FB" pitchFamily="34" charset="0"/>
              </a:rPr>
              <a:t> yi jumlah gaji dapat mewakili kebebasan melakukan apa yg ingin dilakukan</a:t>
            </a:r>
          </a:p>
          <a:p>
            <a:r>
              <a:rPr lang="id-ID" sz="2400" dirty="0" smtClean="0">
                <a:latin typeface="Berlin Sans FB" pitchFamily="34" charset="0"/>
              </a:rPr>
              <a:t>Berdasarkan teori Keadilan (Equity theory), pekerja yg menerima gaji terlalu kecil atau terlalu besar akan mengalami </a:t>
            </a:r>
            <a:r>
              <a:rPr lang="id-ID" sz="2400" dirty="0" smtClean="0">
                <a:solidFill>
                  <a:srgbClr val="FF0000"/>
                </a:solidFill>
                <a:latin typeface="Berlin Sans FB" pitchFamily="34" charset="0"/>
              </a:rPr>
              <a:t>DISTRESS / KETIDAKPUASAN </a:t>
            </a:r>
          </a:p>
          <a:p>
            <a:pPr>
              <a:buNone/>
            </a:pPr>
            <a:endParaRPr lang="id-ID" sz="2400" dirty="0" smtClean="0">
              <a:latin typeface="Berlin Sans FB" pitchFamily="34" charset="0"/>
            </a:endParaRPr>
          </a:p>
          <a:p>
            <a:pPr>
              <a:buNone/>
            </a:pPr>
            <a:r>
              <a:rPr lang="id-ID" dirty="0" smtClean="0">
                <a:solidFill>
                  <a:srgbClr val="FF0000"/>
                </a:solidFill>
                <a:latin typeface="Berlin Sans FB" pitchFamily="34" charset="0"/>
              </a:rPr>
              <a:t>C. SUPERVISI</a:t>
            </a:r>
          </a:p>
          <a:p>
            <a:pPr>
              <a:buNone/>
            </a:pPr>
            <a:r>
              <a:rPr lang="id-ID" sz="2400" dirty="0" smtClean="0">
                <a:latin typeface="Berlin Sans FB" pitchFamily="34" charset="0"/>
              </a:rPr>
              <a:t>Ada 2 jenis hubungan atasan – bawahan yi :</a:t>
            </a:r>
          </a:p>
          <a:p>
            <a:pPr marL="457200" indent="-457200">
              <a:buFont typeface="+mj-lt"/>
              <a:buAutoNum type="arabicPeriod"/>
            </a:pPr>
            <a:r>
              <a:rPr lang="id-ID" sz="2400" dirty="0" smtClean="0">
                <a:latin typeface="Berlin Sans FB" pitchFamily="34" charset="0"/>
              </a:rPr>
              <a:t>Hubungan Fungsional</a:t>
            </a:r>
          </a:p>
          <a:p>
            <a:pPr marL="457200" indent="-457200">
              <a:buFont typeface="+mj-lt"/>
              <a:buAutoNum type="arabicPeriod"/>
            </a:pPr>
            <a:r>
              <a:rPr lang="id-ID" sz="2400" dirty="0" smtClean="0">
                <a:latin typeface="Berlin Sans FB" pitchFamily="34" charset="0"/>
              </a:rPr>
              <a:t>Hubungan Keseluruhan (entity)</a:t>
            </a:r>
          </a:p>
          <a:p>
            <a:pPr>
              <a:buNone/>
            </a:pPr>
            <a:endParaRPr lang="en-US" sz="2400" dirty="0">
              <a:latin typeface="Berlin Sans FB"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480"/>
            <a:ext cx="7772400" cy="571504"/>
          </a:xfrm>
          <a:ln>
            <a:noFill/>
          </a:ln>
        </p:spPr>
        <p:txBody>
          <a:bodyPr>
            <a:normAutofit/>
          </a:bodyPr>
          <a:lstStyle/>
          <a:p>
            <a:r>
              <a:rPr lang="id-ID" sz="2400" dirty="0" smtClean="0">
                <a:solidFill>
                  <a:srgbClr val="FF0000"/>
                </a:solidFill>
                <a:latin typeface="Berlin Sans FB" pitchFamily="34" charset="0"/>
              </a:rPr>
              <a:t>Lanjutan......</a:t>
            </a:r>
            <a:endParaRPr lang="en-US" sz="24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14422"/>
            <a:ext cx="7772400" cy="5429288"/>
          </a:xfrm>
        </p:spPr>
        <p:txBody>
          <a:bodyPr/>
          <a:lstStyle/>
          <a:p>
            <a:pPr>
              <a:buNone/>
            </a:pPr>
            <a:r>
              <a:rPr lang="id-ID" sz="2400" dirty="0" smtClean="0">
                <a:solidFill>
                  <a:srgbClr val="FF0000"/>
                </a:solidFill>
                <a:latin typeface="Berlin Sans FB" pitchFamily="34" charset="0"/>
              </a:rPr>
              <a:t>	1.Hubungan Fungsional :</a:t>
            </a:r>
          </a:p>
          <a:p>
            <a:pPr>
              <a:buNone/>
            </a:pPr>
            <a:r>
              <a:rPr lang="id-ID" sz="2400" dirty="0" smtClean="0">
                <a:latin typeface="Berlin Sans FB" pitchFamily="34" charset="0"/>
              </a:rPr>
              <a:t>	Sejauh mana atasan membantu pekerja utk memuas-kan nilai2 pekerjaan yg penting bagi pekerja (misalnya : menyukai tantangan </a:t>
            </a:r>
            <a:r>
              <a:rPr lang="id-ID" sz="2400" dirty="0" smtClean="0">
                <a:latin typeface="Berlin Sans FB" pitchFamily="34" charset="0"/>
                <a:sym typeface="Wingdings" pitchFamily="2" charset="2"/>
              </a:rPr>
              <a:t> diberi pekerjaan yg menantang)</a:t>
            </a:r>
          </a:p>
          <a:p>
            <a:pPr>
              <a:buNone/>
            </a:pPr>
            <a:r>
              <a:rPr lang="id-ID" sz="2400" dirty="0" smtClean="0">
                <a:solidFill>
                  <a:srgbClr val="FF0000"/>
                </a:solidFill>
                <a:latin typeface="Berlin Sans FB" pitchFamily="34" charset="0"/>
                <a:sym typeface="Wingdings" pitchFamily="2" charset="2"/>
              </a:rPr>
              <a:t>	2.Hubungan Entity :</a:t>
            </a:r>
          </a:p>
          <a:p>
            <a:pPr>
              <a:buNone/>
            </a:pPr>
            <a:r>
              <a:rPr lang="id-ID" sz="2400" dirty="0" smtClean="0">
                <a:latin typeface="Berlin Sans FB" pitchFamily="34" charset="0"/>
                <a:sym typeface="Wingdings" pitchFamily="2" charset="2"/>
              </a:rPr>
              <a:t>	Hubungan yg didasarkan atas ketertarikan antar pribadi atau nilai-nilai yg serupa (misal : atasan &amp; bawahan  memiliki hoby yg sama bermain golf atau memiliki pandangan hidup yg sama)</a:t>
            </a:r>
          </a:p>
          <a:p>
            <a:pPr>
              <a:buNone/>
            </a:pPr>
            <a:r>
              <a:rPr lang="id-ID" sz="2400" dirty="0" smtClean="0">
                <a:latin typeface="Berlin Sans FB" pitchFamily="34" charset="0"/>
                <a:sym typeface="Wingdings" pitchFamily="2" charset="2"/>
              </a:rPr>
              <a:t>	</a:t>
            </a:r>
          </a:p>
          <a:p>
            <a:pPr>
              <a:buNone/>
            </a:pPr>
            <a:r>
              <a:rPr lang="id-ID" sz="2400" dirty="0" smtClean="0">
                <a:latin typeface="Berlin Sans FB" pitchFamily="34" charset="0"/>
                <a:sym typeface="Wingdings" pitchFamily="2" charset="2"/>
              </a:rPr>
              <a:t>	Tingkat </a:t>
            </a:r>
            <a:r>
              <a:rPr lang="id-ID" sz="2400" dirty="0" smtClean="0">
                <a:solidFill>
                  <a:srgbClr val="FF0000"/>
                </a:solidFill>
                <a:latin typeface="Berlin Sans FB" pitchFamily="34" charset="0"/>
                <a:sym typeface="Wingdings" pitchFamily="2" charset="2"/>
              </a:rPr>
              <a:t>KEPUASAN KERJA </a:t>
            </a:r>
            <a:r>
              <a:rPr lang="id-ID" sz="2400" dirty="0" smtClean="0">
                <a:latin typeface="Berlin Sans FB" pitchFamily="34" charset="0"/>
                <a:sym typeface="Wingdings" pitchFamily="2" charset="2"/>
              </a:rPr>
              <a:t>yg paling besar dng seorang atasan, jika kedua jenis hubungan adalah </a:t>
            </a:r>
            <a:r>
              <a:rPr lang="id-ID" sz="2400" dirty="0" smtClean="0">
                <a:solidFill>
                  <a:srgbClr val="FF0000"/>
                </a:solidFill>
                <a:latin typeface="Berlin Sans FB" pitchFamily="34" charset="0"/>
                <a:sym typeface="Wingdings" pitchFamily="2" charset="2"/>
              </a:rPr>
              <a:t>positif</a:t>
            </a:r>
          </a:p>
          <a:p>
            <a:endParaRPr lang="en-US" sz="2400" dirty="0">
              <a:latin typeface="Berlin Sans FB"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480"/>
            <a:ext cx="7772400" cy="571504"/>
          </a:xfrm>
          <a:ln>
            <a:noFill/>
          </a:ln>
        </p:spPr>
        <p:txBody>
          <a:bodyPr>
            <a:normAutofit/>
          </a:bodyPr>
          <a:lstStyle/>
          <a:p>
            <a:pPr algn="ctr"/>
            <a:r>
              <a:rPr lang="id-ID" sz="2800" dirty="0" smtClean="0">
                <a:solidFill>
                  <a:srgbClr val="FF0000"/>
                </a:solidFill>
                <a:latin typeface="Berlin Sans FB" pitchFamily="34" charset="0"/>
              </a:rPr>
              <a:t>DAMPAK KEPUASAN &amp; KETIDAKPUASAN</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p:txBody>
          <a:bodyPr>
            <a:normAutofit fontScale="92500"/>
          </a:bodyPr>
          <a:lstStyle/>
          <a:p>
            <a:pPr>
              <a:buNone/>
            </a:pPr>
            <a:r>
              <a:rPr lang="id-ID" sz="2800" b="1" dirty="0" smtClean="0">
                <a:solidFill>
                  <a:srgbClr val="FF0000"/>
                </a:solidFill>
                <a:latin typeface="Berlin Sans FB" pitchFamily="34" charset="0"/>
              </a:rPr>
              <a:t>1. Dampak terhadap Produktivitas</a:t>
            </a:r>
          </a:p>
          <a:p>
            <a:pPr>
              <a:buFont typeface="Wingdings" pitchFamily="2" charset="2"/>
              <a:buChar char="q"/>
            </a:pPr>
            <a:r>
              <a:rPr lang="id-ID" dirty="0" smtClean="0">
                <a:latin typeface="Berlin Sans FB" pitchFamily="34" charset="0"/>
              </a:rPr>
              <a:t>Pendapat awal : produktivitas dpt dinaikkan dng menaikkan kepuasan kerja</a:t>
            </a:r>
          </a:p>
          <a:p>
            <a:pPr>
              <a:buFont typeface="Wingdings" pitchFamily="2" charset="2"/>
              <a:buChar char="q"/>
            </a:pPr>
            <a:r>
              <a:rPr lang="id-ID" dirty="0" smtClean="0">
                <a:latin typeface="Berlin Sans FB" pitchFamily="34" charset="0"/>
              </a:rPr>
              <a:t>Penelitian </a:t>
            </a:r>
            <a:r>
              <a:rPr lang="id-ID" dirty="0" smtClean="0">
                <a:solidFill>
                  <a:srgbClr val="FF0000"/>
                </a:solidFill>
                <a:latin typeface="Berlin Sans FB" pitchFamily="34" charset="0"/>
              </a:rPr>
              <a:t>Vroom</a:t>
            </a:r>
            <a:r>
              <a:rPr lang="id-ID" dirty="0" smtClean="0">
                <a:latin typeface="Berlin Sans FB" pitchFamily="34" charset="0"/>
              </a:rPr>
              <a:t> : korelasi antara Produktivitas &amp; Kepuasan Kerja sangat kecil  r= 0,14</a:t>
            </a:r>
          </a:p>
          <a:p>
            <a:pPr>
              <a:buFont typeface="Wingdings" pitchFamily="2" charset="2"/>
              <a:buChar char="q"/>
            </a:pPr>
            <a:r>
              <a:rPr lang="id-ID" dirty="0" smtClean="0">
                <a:solidFill>
                  <a:srgbClr val="FF0000"/>
                </a:solidFill>
                <a:latin typeface="Berlin Sans FB" pitchFamily="34" charset="0"/>
              </a:rPr>
              <a:t>Lawler &amp; Porter </a:t>
            </a:r>
            <a:r>
              <a:rPr lang="id-ID" dirty="0" smtClean="0">
                <a:latin typeface="Berlin Sans FB" pitchFamily="34" charset="0"/>
              </a:rPr>
              <a:t>: Produktivitas yg tinggi menyebabkan peningkatan kepuasan kerja jika hanya pekerja menilai bhw reward intrinsik &amp; ekstrinsik yg diterima adil dan diasosiasikan dg performence kerja yg unggul</a:t>
            </a:r>
          </a:p>
          <a:p>
            <a:pPr>
              <a:buFont typeface="Wingdings" pitchFamily="2" charset="2"/>
              <a:buChar char="q"/>
            </a:pPr>
            <a:r>
              <a:rPr lang="id-ID" dirty="0" smtClean="0">
                <a:latin typeface="Berlin Sans FB" pitchFamily="34" charset="0"/>
              </a:rPr>
              <a:t>Dengan kata lain Kepuasan kerja merupakan </a:t>
            </a:r>
            <a:r>
              <a:rPr lang="id-ID" dirty="0" smtClean="0">
                <a:solidFill>
                  <a:srgbClr val="FF0000"/>
                </a:solidFill>
                <a:latin typeface="Berlin Sans FB" pitchFamily="34" charset="0"/>
              </a:rPr>
              <a:t>Akibat</a:t>
            </a:r>
            <a:endParaRPr lang="en-US" dirty="0">
              <a:solidFill>
                <a:srgbClr val="FF0000"/>
              </a:solidFill>
              <a:latin typeface="Berlin Sans FB"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25470"/>
          </a:xfrm>
          <a:ln>
            <a:noFill/>
          </a:ln>
        </p:spPr>
        <p:txBody>
          <a:bodyPr>
            <a:normAutofit/>
          </a:bodyPr>
          <a:lstStyle/>
          <a:p>
            <a:r>
              <a:rPr lang="id-ID" sz="2800" dirty="0"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642910" y="1447800"/>
            <a:ext cx="8043890" cy="4572000"/>
          </a:xfrm>
        </p:spPr>
        <p:txBody>
          <a:bodyPr/>
          <a:lstStyle/>
          <a:p>
            <a:pPr>
              <a:buNone/>
            </a:pPr>
            <a:r>
              <a:rPr lang="id-ID" dirty="0" smtClean="0">
                <a:latin typeface="Berlin Sans FB" pitchFamily="34" charset="0"/>
              </a:rPr>
              <a:t>	</a:t>
            </a:r>
            <a:r>
              <a:rPr lang="id-ID" sz="2400" dirty="0" smtClean="0">
                <a:solidFill>
                  <a:srgbClr val="FF0000"/>
                </a:solidFill>
                <a:latin typeface="Berlin Sans FB" pitchFamily="34" charset="0"/>
              </a:rPr>
              <a:t>Model Korelasi Antara Performance Dan Kepuasan Kerja</a:t>
            </a:r>
            <a:endParaRPr lang="en-US" sz="2400" dirty="0">
              <a:solidFill>
                <a:srgbClr val="FF0000"/>
              </a:solidFill>
              <a:latin typeface="Berlin Sans FB" pitchFamily="34" charset="0"/>
            </a:endParaRPr>
          </a:p>
        </p:txBody>
      </p:sp>
      <p:sp>
        <p:nvSpPr>
          <p:cNvPr id="4" name="Rectangle 3"/>
          <p:cNvSpPr/>
          <p:nvPr/>
        </p:nvSpPr>
        <p:spPr>
          <a:xfrm>
            <a:off x="785786" y="4286256"/>
            <a:ext cx="1857388" cy="71438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PERFORMANCE</a:t>
            </a:r>
            <a:endParaRPr lang="en-US" b="1" dirty="0"/>
          </a:p>
        </p:txBody>
      </p:sp>
      <p:sp>
        <p:nvSpPr>
          <p:cNvPr id="5" name="Rectangle 4"/>
          <p:cNvSpPr/>
          <p:nvPr/>
        </p:nvSpPr>
        <p:spPr>
          <a:xfrm>
            <a:off x="2857488" y="3214686"/>
            <a:ext cx="1500198" cy="78581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REWARD INTRINSIK</a:t>
            </a:r>
            <a:endParaRPr lang="en-US" b="1" dirty="0"/>
          </a:p>
        </p:txBody>
      </p:sp>
      <p:sp>
        <p:nvSpPr>
          <p:cNvPr id="6" name="Rectangle 5"/>
          <p:cNvSpPr/>
          <p:nvPr/>
        </p:nvSpPr>
        <p:spPr>
          <a:xfrm>
            <a:off x="2857488" y="5143512"/>
            <a:ext cx="1643074" cy="92869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REWARD EKSTRINSIK</a:t>
            </a:r>
            <a:endParaRPr lang="en-US" b="1" dirty="0"/>
          </a:p>
        </p:txBody>
      </p:sp>
      <p:sp>
        <p:nvSpPr>
          <p:cNvPr id="7" name="Oval 6"/>
          <p:cNvSpPr/>
          <p:nvPr/>
        </p:nvSpPr>
        <p:spPr>
          <a:xfrm>
            <a:off x="5857884" y="3929066"/>
            <a:ext cx="2000264" cy="114300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KEPUASAN KERJA</a:t>
            </a:r>
            <a:endParaRPr lang="en-US" b="1" dirty="0"/>
          </a:p>
        </p:txBody>
      </p:sp>
      <p:sp>
        <p:nvSpPr>
          <p:cNvPr id="8" name="Cloud 7"/>
          <p:cNvSpPr/>
          <p:nvPr/>
        </p:nvSpPr>
        <p:spPr>
          <a:xfrm>
            <a:off x="4572000" y="1928802"/>
            <a:ext cx="2428892" cy="1143008"/>
          </a:xfrm>
          <a:prstGeom prst="clou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Reward yg dipersepsikan ”wajar”</a:t>
            </a:r>
            <a:endParaRPr lang="en-US" b="1" dirty="0"/>
          </a:p>
        </p:txBody>
      </p:sp>
      <p:cxnSp>
        <p:nvCxnSpPr>
          <p:cNvPr id="10" name="Straight Arrow Connector 9"/>
          <p:cNvCxnSpPr>
            <a:stCxn id="4" idx="3"/>
            <a:endCxn id="5" idx="2"/>
          </p:cNvCxnSpPr>
          <p:nvPr/>
        </p:nvCxnSpPr>
        <p:spPr>
          <a:xfrm flipV="1">
            <a:off x="2643174" y="4000504"/>
            <a:ext cx="964413"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3"/>
          </p:cNvCxnSpPr>
          <p:nvPr/>
        </p:nvCxnSpPr>
        <p:spPr>
          <a:xfrm>
            <a:off x="2643174" y="4643446"/>
            <a:ext cx="114300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3"/>
          </p:cNvCxnSpPr>
          <p:nvPr/>
        </p:nvCxnSpPr>
        <p:spPr>
          <a:xfrm flipV="1">
            <a:off x="4500562" y="4643446"/>
            <a:ext cx="714380" cy="964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3"/>
          </p:cNvCxnSpPr>
          <p:nvPr/>
        </p:nvCxnSpPr>
        <p:spPr>
          <a:xfrm>
            <a:off x="4357686" y="3607595"/>
            <a:ext cx="785818" cy="8215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7" idx="2"/>
          </p:cNvCxnSpPr>
          <p:nvPr/>
        </p:nvCxnSpPr>
        <p:spPr>
          <a:xfrm>
            <a:off x="5286380" y="4500570"/>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5530645" y="3097161"/>
            <a:ext cx="78205" cy="1238865"/>
          </a:xfrm>
          <a:custGeom>
            <a:avLst/>
            <a:gdLst>
              <a:gd name="connsiteX0" fmla="*/ 0 w 78205"/>
              <a:gd name="connsiteY0" fmla="*/ 0 h 1238865"/>
              <a:gd name="connsiteX1" fmla="*/ 29497 w 78205"/>
              <a:gd name="connsiteY1" fmla="*/ 44245 h 1238865"/>
              <a:gd name="connsiteX2" fmla="*/ 58994 w 78205"/>
              <a:gd name="connsiteY2" fmla="*/ 191729 h 1238865"/>
              <a:gd name="connsiteX3" fmla="*/ 73742 w 78205"/>
              <a:gd name="connsiteY3" fmla="*/ 383458 h 1238865"/>
              <a:gd name="connsiteX4" fmla="*/ 44245 w 78205"/>
              <a:gd name="connsiteY4" fmla="*/ 884904 h 1238865"/>
              <a:gd name="connsiteX5" fmla="*/ 58994 w 78205"/>
              <a:gd name="connsiteY5" fmla="*/ 1194620 h 1238865"/>
              <a:gd name="connsiteX6" fmla="*/ 73742 w 78205"/>
              <a:gd name="connsiteY6" fmla="*/ 1238865 h 1238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205" h="1238865">
                <a:moveTo>
                  <a:pt x="0" y="0"/>
                </a:moveTo>
                <a:cubicBezTo>
                  <a:pt x="9832" y="14748"/>
                  <a:pt x="24284" y="27303"/>
                  <a:pt x="29497" y="44245"/>
                </a:cubicBezTo>
                <a:cubicBezTo>
                  <a:pt x="44241" y="92163"/>
                  <a:pt x="58994" y="191729"/>
                  <a:pt x="58994" y="191729"/>
                </a:cubicBezTo>
                <a:cubicBezTo>
                  <a:pt x="63910" y="255639"/>
                  <a:pt x="73742" y="319360"/>
                  <a:pt x="73742" y="383458"/>
                </a:cubicBezTo>
                <a:cubicBezTo>
                  <a:pt x="73742" y="731409"/>
                  <a:pt x="78205" y="681149"/>
                  <a:pt x="44245" y="884904"/>
                </a:cubicBezTo>
                <a:cubicBezTo>
                  <a:pt x="49161" y="988143"/>
                  <a:pt x="50411" y="1091621"/>
                  <a:pt x="58994" y="1194620"/>
                </a:cubicBezTo>
                <a:cubicBezTo>
                  <a:pt x="60285" y="1210112"/>
                  <a:pt x="73742" y="1238865"/>
                  <a:pt x="73742" y="123886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480"/>
            <a:ext cx="7772400" cy="571504"/>
          </a:xfrm>
          <a:ln>
            <a:noFill/>
          </a:ln>
        </p:spPr>
        <p:txBody>
          <a:bodyPr>
            <a:normAutofit/>
          </a:bodyPr>
          <a:lstStyle/>
          <a:p>
            <a:r>
              <a:rPr lang="id-ID" sz="2800" dirty="0"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85860"/>
            <a:ext cx="7772400" cy="5072098"/>
          </a:xfrm>
        </p:spPr>
        <p:txBody>
          <a:bodyPr>
            <a:normAutofit fontScale="92500" lnSpcReduction="20000"/>
          </a:bodyPr>
          <a:lstStyle/>
          <a:p>
            <a:pPr>
              <a:buNone/>
            </a:pPr>
            <a:r>
              <a:rPr lang="id-ID" b="1" dirty="0" smtClean="0">
                <a:solidFill>
                  <a:srgbClr val="FF0000"/>
                </a:solidFill>
                <a:latin typeface="Berlin Sans FB" pitchFamily="34" charset="0"/>
              </a:rPr>
              <a:t>2. Dampak Terhadap Absensi &amp; Turnover</a:t>
            </a:r>
          </a:p>
          <a:p>
            <a:pPr>
              <a:buNone/>
            </a:pPr>
            <a:r>
              <a:rPr lang="id-ID" dirty="0" smtClean="0">
                <a:latin typeface="Berlin Sans FB" pitchFamily="34" charset="0"/>
              </a:rPr>
              <a:t>	Penelitian </a:t>
            </a:r>
            <a:r>
              <a:rPr lang="id-ID" dirty="0" smtClean="0">
                <a:solidFill>
                  <a:srgbClr val="FF0000"/>
                </a:solidFill>
                <a:latin typeface="Berlin Sans FB" pitchFamily="34" charset="0"/>
              </a:rPr>
              <a:t>Porter &amp; Steers</a:t>
            </a:r>
            <a:r>
              <a:rPr lang="id-ID" dirty="0" smtClean="0">
                <a:latin typeface="Berlin Sans FB" pitchFamily="34" charset="0"/>
              </a:rPr>
              <a:t>, </a:t>
            </a:r>
            <a:r>
              <a:rPr lang="id-ID" dirty="0" smtClean="0">
                <a:solidFill>
                  <a:srgbClr val="FF0000"/>
                </a:solidFill>
                <a:latin typeface="Berlin Sans FB" pitchFamily="34" charset="0"/>
              </a:rPr>
              <a:t>tidak ditemukan korelasi </a:t>
            </a:r>
            <a:r>
              <a:rPr lang="id-ID" dirty="0" smtClean="0">
                <a:latin typeface="Berlin Sans FB" pitchFamily="34" charset="0"/>
              </a:rPr>
              <a:t>antara Absensi &amp; Kepuasan Kerja </a:t>
            </a:r>
          </a:p>
          <a:p>
            <a:pPr marL="514350" indent="-514350">
              <a:buFont typeface="+mj-lt"/>
              <a:buAutoNum type="arabicPeriod"/>
            </a:pPr>
            <a:r>
              <a:rPr lang="id-ID" dirty="0" smtClean="0">
                <a:latin typeface="Berlin Sans FB" pitchFamily="34" charset="0"/>
              </a:rPr>
              <a:t>T.L Absensi, sifatnya lbh spontan dan kurang mencerminkan Ketidakpuasan Kerja</a:t>
            </a:r>
          </a:p>
          <a:p>
            <a:pPr marL="514350" indent="-514350">
              <a:buFont typeface="+mj-lt"/>
              <a:buAutoNum type="arabicPeriod"/>
            </a:pPr>
            <a:r>
              <a:rPr lang="id-ID" dirty="0" smtClean="0">
                <a:latin typeface="Berlin Sans FB" pitchFamily="34" charset="0"/>
              </a:rPr>
              <a:t>T.L Resign memiliki akibat ekonomis yg besar, maka besar kemungkinan berkorelasi dng Ketidakpuasan Kerja </a:t>
            </a:r>
          </a:p>
          <a:p>
            <a:pPr marL="514350" indent="-514350">
              <a:buNone/>
            </a:pPr>
            <a:endParaRPr lang="id-ID" dirty="0" smtClean="0">
              <a:latin typeface="Berlin Sans FB" pitchFamily="34" charset="0"/>
            </a:endParaRPr>
          </a:p>
          <a:p>
            <a:pPr>
              <a:buFont typeface="Wingdings" pitchFamily="2" charset="2"/>
              <a:buChar char="q"/>
            </a:pPr>
            <a:r>
              <a:rPr lang="id-ID" dirty="0" smtClean="0">
                <a:solidFill>
                  <a:srgbClr val="FF0000"/>
                </a:solidFill>
                <a:latin typeface="Berlin Sans FB" pitchFamily="34" charset="0"/>
              </a:rPr>
              <a:t>Steers &amp; Rhodes </a:t>
            </a:r>
            <a:r>
              <a:rPr lang="id-ID" dirty="0" smtClean="0">
                <a:latin typeface="Berlin Sans FB" pitchFamily="34" charset="0"/>
              </a:rPr>
              <a:t>: </a:t>
            </a:r>
          </a:p>
          <a:p>
            <a:pPr marL="514350" indent="-514350">
              <a:buFont typeface="+mj-lt"/>
              <a:buAutoNum type="arabicPeriod"/>
            </a:pPr>
            <a:r>
              <a:rPr lang="id-ID" dirty="0" smtClean="0">
                <a:latin typeface="Berlin Sans FB" pitchFamily="34" charset="0"/>
              </a:rPr>
              <a:t>Ada 2 faktor yg pada T.L Hadir yi Motivasi untuk Hadir &amp; Kemampuan untuk Hadir. </a:t>
            </a:r>
          </a:p>
          <a:p>
            <a:pPr marL="514350" indent="-514350">
              <a:buFont typeface="+mj-lt"/>
              <a:buAutoNum type="arabicPeriod"/>
            </a:pPr>
            <a:r>
              <a:rPr lang="id-ID" dirty="0" smtClean="0">
                <a:latin typeface="Berlin Sans FB" pitchFamily="34" charset="0"/>
              </a:rPr>
              <a:t>Motivasi utk Hadir dipengaruhi Kepuasan Kerja yg diwarnai oleh tekanan internal &amp; eksternal utk HADIR</a:t>
            </a:r>
            <a:endParaRPr lang="en-US" dirty="0">
              <a:latin typeface="Berlin Sans FB"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42918"/>
            <a:ext cx="7772400" cy="357190"/>
          </a:xfrm>
          <a:ln>
            <a:noFill/>
          </a:ln>
        </p:spPr>
        <p:txBody>
          <a:bodyPr>
            <a:normAutofit fontScale="90000"/>
          </a:bodyPr>
          <a:lstStyle/>
          <a:p>
            <a:r>
              <a:rPr lang="id-ID" sz="2800" dirty="0"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000108"/>
            <a:ext cx="7772400" cy="5357850"/>
          </a:xfrm>
        </p:spPr>
        <p:txBody>
          <a:bodyPr/>
          <a:lstStyle/>
          <a:p>
            <a:pPr>
              <a:buNone/>
            </a:pPr>
            <a:r>
              <a:rPr lang="id-ID" dirty="0" smtClean="0"/>
              <a:t>           </a:t>
            </a:r>
            <a:r>
              <a:rPr lang="id-ID" dirty="0" smtClean="0">
                <a:solidFill>
                  <a:srgbClr val="FF0000"/>
                </a:solidFill>
                <a:latin typeface="Berlin Sans FB" pitchFamily="34" charset="0"/>
              </a:rPr>
              <a:t>Pengaruh-Pengaruh Kehadiran Karyawan</a:t>
            </a:r>
            <a:endParaRPr lang="en-US" dirty="0">
              <a:solidFill>
                <a:srgbClr val="FF0000"/>
              </a:solidFill>
              <a:latin typeface="Berlin Sans FB" pitchFamily="34" charset="0"/>
            </a:endParaRPr>
          </a:p>
        </p:txBody>
      </p:sp>
      <p:sp>
        <p:nvSpPr>
          <p:cNvPr id="4" name="Rectangle 3"/>
          <p:cNvSpPr/>
          <p:nvPr/>
        </p:nvSpPr>
        <p:spPr>
          <a:xfrm>
            <a:off x="2714612" y="1785926"/>
            <a:ext cx="3143272" cy="5715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3. Personal Characteristic</a:t>
            </a:r>
            <a:endParaRPr lang="en-US" dirty="0"/>
          </a:p>
        </p:txBody>
      </p:sp>
      <p:sp>
        <p:nvSpPr>
          <p:cNvPr id="5" name="Rectangle 4"/>
          <p:cNvSpPr/>
          <p:nvPr/>
        </p:nvSpPr>
        <p:spPr>
          <a:xfrm>
            <a:off x="1071538" y="2786058"/>
            <a:ext cx="2357454" cy="78581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2. Employee Value &amp; Job Expectation</a:t>
            </a:r>
            <a:endParaRPr lang="en-US" dirty="0"/>
          </a:p>
        </p:txBody>
      </p:sp>
      <p:sp>
        <p:nvSpPr>
          <p:cNvPr id="6" name="Rectangle 5"/>
          <p:cNvSpPr/>
          <p:nvPr/>
        </p:nvSpPr>
        <p:spPr>
          <a:xfrm>
            <a:off x="4929190" y="2786058"/>
            <a:ext cx="3714776" cy="85725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7. Ability to Attend (illness, accidents, Family Responsibility, Transportation problem</a:t>
            </a:r>
            <a:endParaRPr lang="en-US" dirty="0"/>
          </a:p>
        </p:txBody>
      </p:sp>
      <p:sp>
        <p:nvSpPr>
          <p:cNvPr id="7" name="Rectangle 6"/>
          <p:cNvSpPr/>
          <p:nvPr/>
        </p:nvSpPr>
        <p:spPr>
          <a:xfrm>
            <a:off x="285720" y="4214818"/>
            <a:ext cx="1714512" cy="107157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1.Job Situation (leader Style, Stress, Relationship, etc</a:t>
            </a:r>
            <a:endParaRPr lang="en-US" dirty="0"/>
          </a:p>
        </p:txBody>
      </p:sp>
      <p:sp>
        <p:nvSpPr>
          <p:cNvPr id="8" name="Rectangle 7"/>
          <p:cNvSpPr/>
          <p:nvPr/>
        </p:nvSpPr>
        <p:spPr>
          <a:xfrm>
            <a:off x="2571736" y="4286256"/>
            <a:ext cx="1643074"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4. Satisfaction with Job Situation</a:t>
            </a:r>
            <a:endParaRPr lang="en-US" dirty="0"/>
          </a:p>
        </p:txBody>
      </p:sp>
      <p:sp>
        <p:nvSpPr>
          <p:cNvPr id="9" name="Rectangle 8"/>
          <p:cNvSpPr/>
          <p:nvPr/>
        </p:nvSpPr>
        <p:spPr>
          <a:xfrm>
            <a:off x="4857752" y="4357694"/>
            <a:ext cx="1357322" cy="85725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6. Attendance Motivation</a:t>
            </a:r>
            <a:endParaRPr lang="en-US" dirty="0"/>
          </a:p>
        </p:txBody>
      </p:sp>
      <p:sp>
        <p:nvSpPr>
          <p:cNvPr id="10" name="Rectangle 9"/>
          <p:cNvSpPr/>
          <p:nvPr/>
        </p:nvSpPr>
        <p:spPr>
          <a:xfrm>
            <a:off x="6929454" y="4357694"/>
            <a:ext cx="1285884" cy="85725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8. Employee Attendance</a:t>
            </a:r>
            <a:endParaRPr lang="en-US" dirty="0"/>
          </a:p>
        </p:txBody>
      </p:sp>
      <p:sp>
        <p:nvSpPr>
          <p:cNvPr id="11" name="Rectangle 10"/>
          <p:cNvSpPr/>
          <p:nvPr/>
        </p:nvSpPr>
        <p:spPr>
          <a:xfrm>
            <a:off x="2857488" y="5786454"/>
            <a:ext cx="4357718" cy="64294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5. Pressure to Attend ( Reward system, Organizational commitment, Work Ethic, etc</a:t>
            </a:r>
            <a:endParaRPr lang="en-US" dirty="0"/>
          </a:p>
        </p:txBody>
      </p:sp>
      <p:cxnSp>
        <p:nvCxnSpPr>
          <p:cNvPr id="13" name="Straight Arrow Connector 12"/>
          <p:cNvCxnSpPr>
            <a:stCxn id="7" idx="3"/>
            <a:endCxn id="8" idx="1"/>
          </p:cNvCxnSpPr>
          <p:nvPr/>
        </p:nvCxnSpPr>
        <p:spPr>
          <a:xfrm>
            <a:off x="2000232" y="4750603"/>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9" idx="1"/>
          </p:cNvCxnSpPr>
          <p:nvPr/>
        </p:nvCxnSpPr>
        <p:spPr>
          <a:xfrm>
            <a:off x="4286248" y="4786322"/>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3"/>
            <a:endCxn id="10" idx="1"/>
          </p:cNvCxnSpPr>
          <p:nvPr/>
        </p:nvCxnSpPr>
        <p:spPr>
          <a:xfrm>
            <a:off x="6215074" y="4786322"/>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5929322" y="4143380"/>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0"/>
          </p:cNvCxnSpPr>
          <p:nvPr/>
        </p:nvCxnSpPr>
        <p:spPr>
          <a:xfrm rot="16200000" flipV="1">
            <a:off x="2089530" y="2625323"/>
            <a:ext cx="285752" cy="357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214546" y="2500306"/>
            <a:ext cx="44291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6536545" y="260746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4" idx="2"/>
          </p:cNvCxnSpPr>
          <p:nvPr/>
        </p:nvCxnSpPr>
        <p:spPr>
          <a:xfrm rot="5400000">
            <a:off x="4214810" y="2428868"/>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7607321" y="5679297"/>
            <a:ext cx="178674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0800000">
            <a:off x="1142976" y="6643710"/>
            <a:ext cx="73581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7" idx="2"/>
          </p:cNvCxnSpPr>
          <p:nvPr/>
        </p:nvCxnSpPr>
        <p:spPr>
          <a:xfrm rot="5400000" flipH="1" flipV="1">
            <a:off x="464315" y="5965049"/>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0800000">
            <a:off x="8215338" y="4714884"/>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flipH="1" flipV="1">
            <a:off x="5357818" y="5572140"/>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5400000" flipH="1" flipV="1">
            <a:off x="5500694" y="6572272"/>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2844" y="1214422"/>
            <a:ext cx="8543956" cy="4805378"/>
          </a:xfrm>
        </p:spPr>
        <p:txBody>
          <a:bodyPr/>
          <a:lstStyle/>
          <a:p>
            <a:r>
              <a:rPr lang="id-ID" sz="2400" dirty="0" smtClean="0">
                <a:latin typeface="Berlin Sans FB" pitchFamily="34" charset="0"/>
              </a:rPr>
              <a:t>Dari Hasil Penelitian Menunjukkan bahwa Tingkat Kepuasan Kerja Berkorelasi Dg Pemikiran Utk Resign dan Niat Resign berkorelasi dg Actual Resign</a:t>
            </a:r>
          </a:p>
          <a:p>
            <a:r>
              <a:rPr lang="id-ID" sz="2400" dirty="0" smtClean="0">
                <a:latin typeface="Berlin Sans FB" pitchFamily="34" charset="0"/>
              </a:rPr>
              <a:t>Proses Keputusan Utk Resign</a:t>
            </a:r>
          </a:p>
          <a:p>
            <a:endParaRPr lang="en-US" dirty="0"/>
          </a:p>
        </p:txBody>
      </p:sp>
      <p:sp>
        <p:nvSpPr>
          <p:cNvPr id="4" name="Rectangle 3"/>
          <p:cNvSpPr/>
          <p:nvPr/>
        </p:nvSpPr>
        <p:spPr>
          <a:xfrm>
            <a:off x="1857356" y="3071810"/>
            <a:ext cx="1714512" cy="50006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JOB SATISFACTION</a:t>
            </a:r>
            <a:endParaRPr lang="en-US" sz="1600" dirty="0"/>
          </a:p>
        </p:txBody>
      </p:sp>
      <p:sp>
        <p:nvSpPr>
          <p:cNvPr id="5" name="Rectangle 4"/>
          <p:cNvSpPr/>
          <p:nvPr/>
        </p:nvSpPr>
        <p:spPr>
          <a:xfrm>
            <a:off x="214282" y="4000504"/>
            <a:ext cx="1571636" cy="5715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AGE/TENURE</a:t>
            </a:r>
            <a:endParaRPr lang="en-US" dirty="0"/>
          </a:p>
        </p:txBody>
      </p:sp>
      <p:sp>
        <p:nvSpPr>
          <p:cNvPr id="6" name="Rectangle 5"/>
          <p:cNvSpPr/>
          <p:nvPr/>
        </p:nvSpPr>
        <p:spPr>
          <a:xfrm>
            <a:off x="3143240" y="4000504"/>
            <a:ext cx="1785950" cy="5715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THINKING OF QUITTING</a:t>
            </a:r>
            <a:endParaRPr lang="en-US" dirty="0"/>
          </a:p>
        </p:txBody>
      </p:sp>
      <p:sp>
        <p:nvSpPr>
          <p:cNvPr id="7" name="Rectangle 6"/>
          <p:cNvSpPr/>
          <p:nvPr/>
        </p:nvSpPr>
        <p:spPr>
          <a:xfrm>
            <a:off x="1500166" y="5500702"/>
            <a:ext cx="3000396" cy="71438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PROBABILITY OF FINDING AN ACCEPTABLE ALTERNATIVE</a:t>
            </a:r>
            <a:endParaRPr lang="en-US" dirty="0"/>
          </a:p>
        </p:txBody>
      </p:sp>
      <p:sp>
        <p:nvSpPr>
          <p:cNvPr id="8" name="Rectangle 7"/>
          <p:cNvSpPr/>
          <p:nvPr/>
        </p:nvSpPr>
        <p:spPr>
          <a:xfrm>
            <a:off x="5429256" y="4214818"/>
            <a:ext cx="1500198" cy="71438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INTENTION TO SEARCH</a:t>
            </a:r>
            <a:endParaRPr lang="en-US" dirty="0"/>
          </a:p>
        </p:txBody>
      </p:sp>
      <p:sp>
        <p:nvSpPr>
          <p:cNvPr id="9" name="Rectangle 8"/>
          <p:cNvSpPr/>
          <p:nvPr/>
        </p:nvSpPr>
        <p:spPr>
          <a:xfrm>
            <a:off x="7572396" y="4143380"/>
            <a:ext cx="1357322" cy="92869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INTENTION TO QUIT/ STAY</a:t>
            </a:r>
            <a:endParaRPr lang="en-US" dirty="0"/>
          </a:p>
        </p:txBody>
      </p:sp>
      <p:sp>
        <p:nvSpPr>
          <p:cNvPr id="10" name="Flowchart: Punched Tape 9"/>
          <p:cNvSpPr/>
          <p:nvPr/>
        </p:nvSpPr>
        <p:spPr>
          <a:xfrm>
            <a:off x="7500958" y="5643578"/>
            <a:ext cx="1428760" cy="785818"/>
          </a:xfrm>
          <a:prstGeom prst="flowChartPunchedTap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QUIT / STAY</a:t>
            </a:r>
            <a:endParaRPr lang="en-US" dirty="0"/>
          </a:p>
        </p:txBody>
      </p:sp>
      <p:cxnSp>
        <p:nvCxnSpPr>
          <p:cNvPr id="14" name="Straight Connector 13"/>
          <p:cNvCxnSpPr>
            <a:stCxn id="4" idx="3"/>
          </p:cNvCxnSpPr>
          <p:nvPr/>
        </p:nvCxnSpPr>
        <p:spPr>
          <a:xfrm>
            <a:off x="3571868" y="3321843"/>
            <a:ext cx="4572032"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5" idx="0"/>
          </p:cNvCxnSpPr>
          <p:nvPr/>
        </p:nvCxnSpPr>
        <p:spPr>
          <a:xfrm rot="5400000" flipH="1" flipV="1">
            <a:off x="714348" y="371475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5" idx="2"/>
          </p:cNvCxnSpPr>
          <p:nvPr/>
        </p:nvCxnSpPr>
        <p:spPr>
          <a:xfrm rot="5400000">
            <a:off x="464315" y="5107793"/>
            <a:ext cx="10715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000100" y="3429000"/>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000100" y="5643578"/>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4" idx="2"/>
          </p:cNvCxnSpPr>
          <p:nvPr/>
        </p:nvCxnSpPr>
        <p:spPr>
          <a:xfrm rot="5400000">
            <a:off x="2357422" y="3929066"/>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6" idx="1"/>
          </p:cNvCxnSpPr>
          <p:nvPr/>
        </p:nvCxnSpPr>
        <p:spPr>
          <a:xfrm>
            <a:off x="2714612" y="4286256"/>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7786710" y="3714752"/>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571868" y="3500438"/>
            <a:ext cx="264320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5929322" y="3786190"/>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500562" y="5715016"/>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flipH="1" flipV="1">
            <a:off x="5786446" y="5357826"/>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p:nvPr/>
        </p:nvCxnSpPr>
        <p:spPr>
          <a:xfrm flipV="1">
            <a:off x="4572000" y="5429264"/>
            <a:ext cx="3500462" cy="57150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flipH="1" flipV="1">
            <a:off x="7822429" y="525066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9" idx="2"/>
            <a:endCxn id="10" idx="0"/>
          </p:cNvCxnSpPr>
          <p:nvPr/>
        </p:nvCxnSpPr>
        <p:spPr>
          <a:xfrm rot="5400000">
            <a:off x="7908155" y="5379258"/>
            <a:ext cx="650086"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6" idx="3"/>
          </p:cNvCxnSpPr>
          <p:nvPr/>
        </p:nvCxnSpPr>
        <p:spPr>
          <a:xfrm>
            <a:off x="4929190" y="428625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6908"/>
          </a:xfrm>
        </p:spPr>
        <p:txBody>
          <a:bodyPr>
            <a:normAutofit/>
          </a:bodyPr>
          <a:lstStyle/>
          <a:p>
            <a:r>
              <a:rPr lang="id-ID" sz="3200" dirty="0" smtClean="0">
                <a:solidFill>
                  <a:srgbClr val="FF0000"/>
                </a:solidFill>
                <a:latin typeface="Berlin Sans FB" pitchFamily="34" charset="0"/>
              </a:rPr>
              <a:t>Lanjutan....</a:t>
            </a:r>
            <a:endParaRPr lang="en-US" sz="3200" dirty="0">
              <a:solidFill>
                <a:srgbClr val="FF0000"/>
              </a:solidFill>
              <a:latin typeface="Berlin Sans FB" pitchFamily="34" charset="0"/>
            </a:endParaRPr>
          </a:p>
        </p:txBody>
      </p:sp>
      <p:sp>
        <p:nvSpPr>
          <p:cNvPr id="3" name="Content Placeholder 2"/>
          <p:cNvSpPr>
            <a:spLocks noGrp="1"/>
          </p:cNvSpPr>
          <p:nvPr>
            <p:ph sz="quarter" idx="1"/>
          </p:nvPr>
        </p:nvSpPr>
        <p:spPr/>
        <p:txBody>
          <a:bodyPr>
            <a:normAutofit/>
          </a:bodyPr>
          <a:lstStyle/>
          <a:p>
            <a:pPr>
              <a:buNone/>
            </a:pPr>
            <a:r>
              <a:rPr lang="id-ID" sz="2400" b="1" dirty="0" smtClean="0">
                <a:solidFill>
                  <a:srgbClr val="FF0000"/>
                </a:solidFill>
                <a:latin typeface="Berlin Sans FB" pitchFamily="34" charset="0"/>
              </a:rPr>
              <a:t>3. Dampak Terhadap Kesehatan</a:t>
            </a:r>
          </a:p>
          <a:p>
            <a:r>
              <a:rPr lang="id-ID" sz="2400" dirty="0" smtClean="0">
                <a:latin typeface="Berlin Sans FB" pitchFamily="34" charset="0"/>
              </a:rPr>
              <a:t>Penelitian Longitudinal  “Kepuasan Kerja merupakan alat prediksi yg baik bagi longevity (panjang umur)</a:t>
            </a:r>
          </a:p>
          <a:p>
            <a:r>
              <a:rPr lang="id-ID" sz="2400" dirty="0" smtClean="0">
                <a:latin typeface="Berlin Sans FB" pitchFamily="34" charset="0"/>
              </a:rPr>
              <a:t>Kornhauser : Ada korelasi antara Kepuasan Kerja &amp; Kesehatan Mental</a:t>
            </a:r>
          </a:p>
          <a:p>
            <a:r>
              <a:rPr lang="id-ID" sz="2400" dirty="0" smtClean="0">
                <a:latin typeface="Berlin Sans FB" pitchFamily="34" charset="0"/>
              </a:rPr>
              <a:t>Diduga kepuasan Kerja menunjang tingkat dari fungsi fisik dan mental. Kepuasan merupakan tanda dari Kesehatan</a:t>
            </a:r>
          </a:p>
          <a:p>
            <a:r>
              <a:rPr lang="id-ID" sz="2400" dirty="0" smtClean="0">
                <a:latin typeface="Berlin Sans FB" pitchFamily="34" charset="0"/>
              </a:rPr>
              <a:t>Mereka yg tidak puas terhadap pekerjaannya akan frustrasi &amp; dpt menimbulkan T.L agresif (misal : sabotase, mogok kerja, ogah-ogahan)</a:t>
            </a:r>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42918"/>
            <a:ext cx="7772400" cy="571504"/>
          </a:xfrm>
        </p:spPr>
        <p:txBody>
          <a:bodyPr>
            <a:noAutofit/>
          </a:bodyPr>
          <a:lstStyle/>
          <a:p>
            <a:pPr algn="ctr"/>
            <a:r>
              <a:rPr lang="id-ID" sz="2800" dirty="0" smtClean="0">
                <a:solidFill>
                  <a:srgbClr val="FF0000"/>
                </a:solidFill>
                <a:latin typeface="Berlin Sans FB" pitchFamily="34" charset="0"/>
              </a:rPr>
              <a:t>JOB SATISFACTION</a:t>
            </a:r>
            <a:endParaRPr lang="id-ID" sz="2800" dirty="0">
              <a:solidFill>
                <a:srgbClr val="FF0000"/>
              </a:solidFill>
              <a:latin typeface="Berlin Sans FB" pitchFamily="34" charset="0"/>
            </a:endParaRPr>
          </a:p>
        </p:txBody>
      </p:sp>
      <p:sp>
        <p:nvSpPr>
          <p:cNvPr id="3" name="Content Placeholder 2"/>
          <p:cNvSpPr>
            <a:spLocks noGrp="1"/>
          </p:cNvSpPr>
          <p:nvPr>
            <p:ph sz="quarter" idx="1"/>
          </p:nvPr>
        </p:nvSpPr>
        <p:spPr/>
        <p:txBody>
          <a:bodyPr>
            <a:normAutofit/>
          </a:bodyPr>
          <a:lstStyle/>
          <a:p>
            <a:pPr>
              <a:buNone/>
            </a:pPr>
            <a:r>
              <a:rPr lang="id-ID" sz="2000" dirty="0" smtClean="0">
                <a:latin typeface="Berlin Sans FB" pitchFamily="34" charset="0"/>
              </a:rPr>
              <a:t>	A.Menurut Blum (dlm Munandar, 2001): </a:t>
            </a:r>
            <a:r>
              <a:rPr lang="id-ID" sz="2000" dirty="0" smtClean="0">
                <a:solidFill>
                  <a:srgbClr val="FF0000"/>
                </a:solidFill>
                <a:latin typeface="Berlin Sans FB" pitchFamily="34" charset="0"/>
              </a:rPr>
              <a:t>Job Satisfaction is</a:t>
            </a:r>
          </a:p>
          <a:p>
            <a:pPr>
              <a:buNone/>
            </a:pPr>
            <a:r>
              <a:rPr lang="id-ID" sz="2000" i="1" dirty="0" smtClean="0">
                <a:latin typeface="Berlin Sans FB" pitchFamily="34" charset="0"/>
              </a:rPr>
              <a:t>	</a:t>
            </a:r>
            <a:r>
              <a:rPr lang="id-ID" sz="2000" dirty="0" smtClean="0">
                <a:solidFill>
                  <a:srgbClr val="FF0000"/>
                </a:solidFill>
                <a:latin typeface="Berlin Sans FB" pitchFamily="34" charset="0"/>
              </a:rPr>
              <a:t>general attitude </a:t>
            </a:r>
            <a:r>
              <a:rPr lang="id-ID" sz="2000" dirty="0" smtClean="0">
                <a:latin typeface="Berlin Sans FB" pitchFamily="34" charset="0"/>
              </a:rPr>
              <a:t>which is the result of many specific attitudes in three areas namely, </a:t>
            </a:r>
            <a:r>
              <a:rPr lang="id-ID" sz="2000" dirty="0" smtClean="0">
                <a:solidFill>
                  <a:srgbClr val="FF0000"/>
                </a:solidFill>
                <a:latin typeface="Berlin Sans FB" pitchFamily="34" charset="0"/>
              </a:rPr>
              <a:t>specific job factors</a:t>
            </a:r>
            <a:r>
              <a:rPr lang="id-ID" sz="2000" dirty="0" smtClean="0">
                <a:latin typeface="Berlin Sans FB" pitchFamily="34" charset="0"/>
              </a:rPr>
              <a:t>, </a:t>
            </a:r>
            <a:r>
              <a:rPr lang="id-ID" sz="2000" dirty="0" smtClean="0">
                <a:solidFill>
                  <a:srgbClr val="FF0000"/>
                </a:solidFill>
                <a:latin typeface="Berlin Sans FB" pitchFamily="34" charset="0"/>
              </a:rPr>
              <a:t>individual characteristic</a:t>
            </a:r>
            <a:r>
              <a:rPr lang="id-ID" sz="2000" dirty="0" smtClean="0">
                <a:latin typeface="Berlin Sans FB" pitchFamily="34" charset="0"/>
              </a:rPr>
              <a:t>, and </a:t>
            </a:r>
            <a:r>
              <a:rPr lang="id-ID" sz="2000" dirty="0" smtClean="0">
                <a:solidFill>
                  <a:srgbClr val="FF0000"/>
                </a:solidFill>
                <a:latin typeface="Berlin Sans FB" pitchFamily="34" charset="0"/>
              </a:rPr>
              <a:t>group relationship outside the job</a:t>
            </a:r>
          </a:p>
          <a:p>
            <a:pPr>
              <a:buNone/>
            </a:pPr>
            <a:endParaRPr lang="id-ID" sz="2000" i="1" dirty="0" smtClean="0">
              <a:solidFill>
                <a:srgbClr val="FF0000"/>
              </a:solidFill>
              <a:latin typeface="Berlin Sans FB" pitchFamily="34" charset="0"/>
            </a:endParaRPr>
          </a:p>
          <a:p>
            <a:pPr>
              <a:buNone/>
            </a:pPr>
            <a:r>
              <a:rPr lang="id-ID" sz="2000" dirty="0" smtClean="0">
                <a:latin typeface="Berlin Sans FB" pitchFamily="34" charset="0"/>
              </a:rPr>
              <a:t>	1.Faktor </a:t>
            </a:r>
            <a:r>
              <a:rPr lang="id-ID" sz="2000" dirty="0" smtClean="0">
                <a:solidFill>
                  <a:srgbClr val="FF0000"/>
                </a:solidFill>
                <a:latin typeface="Berlin Sans FB" pitchFamily="34" charset="0"/>
              </a:rPr>
              <a:t>pekerjaan yg spesifik </a:t>
            </a:r>
            <a:r>
              <a:rPr lang="id-ID" sz="2000" dirty="0" smtClean="0">
                <a:latin typeface="Berlin Sans FB" pitchFamily="34" charset="0"/>
              </a:rPr>
              <a:t>antara lain :</a:t>
            </a:r>
          </a:p>
          <a:p>
            <a:pPr>
              <a:buNone/>
            </a:pPr>
            <a:r>
              <a:rPr lang="id-ID" sz="2000" dirty="0" smtClean="0">
                <a:latin typeface="Berlin Sans FB" pitchFamily="34" charset="0"/>
              </a:rPr>
              <a:t>	Kondisi kerja, upah, kesempatan utk maju, penilaian prestasi &amp; supervisory</a:t>
            </a:r>
          </a:p>
          <a:p>
            <a:pPr>
              <a:buNone/>
            </a:pPr>
            <a:r>
              <a:rPr lang="id-ID" sz="2000" dirty="0" smtClean="0">
                <a:latin typeface="Berlin Sans FB" pitchFamily="34" charset="0"/>
              </a:rPr>
              <a:t>	2.Faktor </a:t>
            </a:r>
            <a:r>
              <a:rPr lang="id-ID" sz="2000" dirty="0" smtClean="0">
                <a:solidFill>
                  <a:srgbClr val="FF0000"/>
                </a:solidFill>
                <a:latin typeface="Berlin Sans FB" pitchFamily="34" charset="0"/>
              </a:rPr>
              <a:t>karakteristik individu </a:t>
            </a:r>
            <a:r>
              <a:rPr lang="id-ID" sz="2000" dirty="0" smtClean="0">
                <a:latin typeface="Berlin Sans FB" pitchFamily="34" charset="0"/>
              </a:rPr>
              <a:t>(internal):</a:t>
            </a:r>
          </a:p>
          <a:p>
            <a:pPr>
              <a:buNone/>
            </a:pPr>
            <a:r>
              <a:rPr lang="id-ID" sz="2000" dirty="0" smtClean="0">
                <a:latin typeface="Berlin Sans FB" pitchFamily="34" charset="0"/>
              </a:rPr>
              <a:t>	Needs, motivasi, tingkat aspirasi</a:t>
            </a:r>
          </a:p>
          <a:p>
            <a:pPr>
              <a:buNone/>
            </a:pPr>
            <a:r>
              <a:rPr lang="id-ID" sz="2000" dirty="0" smtClean="0">
                <a:latin typeface="Berlin Sans FB" pitchFamily="34" charset="0"/>
              </a:rPr>
              <a:t>	3.Faktor </a:t>
            </a:r>
            <a:r>
              <a:rPr lang="id-ID" sz="2000" dirty="0" smtClean="0">
                <a:solidFill>
                  <a:srgbClr val="FF0000"/>
                </a:solidFill>
                <a:latin typeface="Berlin Sans FB" pitchFamily="34" charset="0"/>
              </a:rPr>
              <a:t>di luar pekerjaan </a:t>
            </a:r>
            <a:r>
              <a:rPr lang="id-ID" sz="2000" dirty="0" smtClean="0">
                <a:latin typeface="Berlin Sans FB" pitchFamily="34" charset="0"/>
              </a:rPr>
              <a:t>(external)</a:t>
            </a:r>
          </a:p>
          <a:p>
            <a:pPr>
              <a:buNone/>
            </a:pPr>
            <a:r>
              <a:rPr lang="id-ID" sz="2000" dirty="0" smtClean="0">
                <a:latin typeface="Berlin Sans FB" pitchFamily="34" charset="0"/>
              </a:rPr>
              <a:t>	Kesempatan beraktivitas di organisasi atau politik</a:t>
            </a:r>
            <a:endParaRPr lang="id-ID" sz="2000" dirty="0">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480"/>
            <a:ext cx="7772400" cy="571504"/>
          </a:xfrm>
        </p:spPr>
        <p:txBody>
          <a:bodyPr>
            <a:normAutofit/>
          </a:bodyPr>
          <a:lstStyle/>
          <a:p>
            <a:r>
              <a:rPr lang="id-ID" sz="2800" dirty="0" smtClean="0">
                <a:solidFill>
                  <a:srgbClr val="FF0000"/>
                </a:solidFill>
                <a:latin typeface="Berlin Sans FB" pitchFamily="34" charset="0"/>
              </a:rPr>
              <a:t>Lanjutan...</a:t>
            </a:r>
            <a:endParaRPr lang="id-ID"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85860"/>
            <a:ext cx="7772400" cy="4733940"/>
          </a:xfrm>
        </p:spPr>
        <p:txBody>
          <a:bodyPr>
            <a:normAutofit/>
          </a:bodyPr>
          <a:lstStyle/>
          <a:p>
            <a:pPr>
              <a:buNone/>
            </a:pPr>
            <a:r>
              <a:rPr lang="id-ID" sz="2000" dirty="0" smtClean="0">
                <a:latin typeface="Berlin Sans FB" pitchFamily="34" charset="0"/>
              </a:rPr>
              <a:t>	B. Menurut Wexley &amp; Yukl (1977) </a:t>
            </a:r>
            <a:r>
              <a:rPr lang="id-ID" sz="2000" dirty="0" smtClean="0">
                <a:solidFill>
                  <a:srgbClr val="FF0000"/>
                </a:solidFill>
                <a:latin typeface="Berlin Sans FB" pitchFamily="34" charset="0"/>
              </a:rPr>
              <a:t>Job satisfaction is </a:t>
            </a:r>
            <a:r>
              <a:rPr lang="id-ID" sz="2000" dirty="0" smtClean="0">
                <a:latin typeface="Berlin Sans FB" pitchFamily="34" charset="0"/>
              </a:rPr>
              <a:t>the way an </a:t>
            </a:r>
            <a:r>
              <a:rPr lang="id-ID" sz="2000" dirty="0" smtClean="0">
                <a:solidFill>
                  <a:srgbClr val="FF0000"/>
                </a:solidFill>
                <a:latin typeface="Berlin Sans FB" pitchFamily="34" charset="0"/>
              </a:rPr>
              <a:t>employee feels </a:t>
            </a:r>
            <a:r>
              <a:rPr lang="id-ID" sz="2000" dirty="0" smtClean="0">
                <a:latin typeface="Berlin Sans FB" pitchFamily="34" charset="0"/>
              </a:rPr>
              <a:t>about her job. </a:t>
            </a:r>
          </a:p>
          <a:p>
            <a:pPr>
              <a:buFont typeface="Wingdings" pitchFamily="2" charset="2"/>
              <a:buChar char="q"/>
            </a:pPr>
            <a:r>
              <a:rPr lang="id-ID" sz="2000" dirty="0" smtClean="0">
                <a:latin typeface="Berlin Sans FB" pitchFamily="34" charset="0"/>
              </a:rPr>
              <a:t>Kepuasan kerja = perasaan sso thd pekerjaannya</a:t>
            </a:r>
          </a:p>
          <a:p>
            <a:endParaRPr lang="id-ID" sz="2000" dirty="0" smtClean="0">
              <a:latin typeface="Berlin Sans FB" pitchFamily="34" charset="0"/>
            </a:endParaRPr>
          </a:p>
          <a:p>
            <a:pPr>
              <a:buNone/>
            </a:pPr>
            <a:endParaRPr lang="id-ID" sz="2000" dirty="0" smtClean="0">
              <a:latin typeface="Berlin Sans FB" pitchFamily="34" charset="0"/>
            </a:endParaRPr>
          </a:p>
          <a:p>
            <a:pPr>
              <a:buNone/>
            </a:pPr>
            <a:r>
              <a:rPr lang="id-ID" sz="2000" dirty="0" smtClean="0">
                <a:latin typeface="Berlin Sans FB" pitchFamily="34" charset="0"/>
              </a:rPr>
              <a:t>	C. Menurut Davis (dlm Munandar, 2001) </a:t>
            </a:r>
            <a:r>
              <a:rPr lang="id-ID" sz="2000" dirty="0" smtClean="0">
                <a:solidFill>
                  <a:srgbClr val="FF0000"/>
                </a:solidFill>
                <a:latin typeface="Berlin Sans FB" pitchFamily="34" charset="0"/>
              </a:rPr>
              <a:t>Job satisfaction is </a:t>
            </a:r>
            <a:r>
              <a:rPr lang="id-ID" sz="2000" dirty="0" smtClean="0">
                <a:latin typeface="Berlin Sans FB" pitchFamily="34" charset="0"/>
              </a:rPr>
              <a:t>the </a:t>
            </a:r>
            <a:r>
              <a:rPr lang="id-ID" sz="2000" dirty="0" smtClean="0">
                <a:solidFill>
                  <a:srgbClr val="FF0000"/>
                </a:solidFill>
                <a:latin typeface="Berlin Sans FB" pitchFamily="34" charset="0"/>
              </a:rPr>
              <a:t>favorableness or un favorablenees </a:t>
            </a:r>
            <a:r>
              <a:rPr lang="id-ID" sz="2000" dirty="0" smtClean="0">
                <a:latin typeface="Berlin Sans FB" pitchFamily="34" charset="0"/>
              </a:rPr>
              <a:t>with wich employee view their work</a:t>
            </a:r>
          </a:p>
          <a:p>
            <a:pPr>
              <a:buFont typeface="Wingdings" pitchFamily="2" charset="2"/>
              <a:buChar char="q"/>
            </a:pPr>
            <a:r>
              <a:rPr lang="id-ID" sz="2000" dirty="0" smtClean="0">
                <a:latin typeface="Berlin Sans FB" pitchFamily="34" charset="0"/>
              </a:rPr>
              <a:t>Kepuasan kerja = bila ada </a:t>
            </a:r>
            <a:r>
              <a:rPr lang="id-ID" sz="2000" dirty="0" smtClean="0">
                <a:solidFill>
                  <a:srgbClr val="FF0000"/>
                </a:solidFill>
                <a:latin typeface="Berlin Sans FB" pitchFamily="34" charset="0"/>
              </a:rPr>
              <a:t>kesesuaian</a:t>
            </a:r>
            <a:r>
              <a:rPr lang="id-ID" sz="2000" dirty="0" smtClean="0">
                <a:latin typeface="Berlin Sans FB" pitchFamily="34" charset="0"/>
              </a:rPr>
              <a:t> antara job characteristic dengan keinginan pekerja</a:t>
            </a:r>
          </a:p>
          <a:p>
            <a:pPr>
              <a:buFont typeface="Wingdings" pitchFamily="2" charset="2"/>
              <a:buChar char="q"/>
            </a:pPr>
            <a:r>
              <a:rPr lang="id-ID" sz="2000" dirty="0" smtClean="0">
                <a:solidFill>
                  <a:srgbClr val="FF0000"/>
                </a:solidFill>
                <a:latin typeface="Berlin Sans FB" pitchFamily="34" charset="0"/>
              </a:rPr>
              <a:t>Job characteristic </a:t>
            </a:r>
            <a:r>
              <a:rPr lang="id-ID" sz="2000" dirty="0" smtClean="0">
                <a:latin typeface="Berlin Sans FB" pitchFamily="34" charset="0"/>
              </a:rPr>
              <a:t>antara lain otonomi, kejelasan tugas, umpan balik, keberartian tugas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42918"/>
            <a:ext cx="7772400" cy="428628"/>
          </a:xfrm>
          <a:ln>
            <a:noFill/>
          </a:ln>
        </p:spPr>
        <p:txBody>
          <a:bodyPr>
            <a:normAutofit fontScale="90000"/>
          </a:bodyPr>
          <a:lstStyle/>
          <a:p>
            <a:r>
              <a:rPr lang="id-ID" sz="2800" dirty="0"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p:txBody>
          <a:bodyPr>
            <a:normAutofit/>
          </a:bodyPr>
          <a:lstStyle/>
          <a:p>
            <a:pPr>
              <a:buNone/>
            </a:pPr>
            <a:r>
              <a:rPr lang="id-ID" sz="2400" dirty="0" smtClean="0">
                <a:latin typeface="Berlin Sans FB" pitchFamily="34" charset="0"/>
              </a:rPr>
              <a:t>D. Menurut Miner (1992)</a:t>
            </a:r>
            <a:r>
              <a:rPr lang="id-ID" sz="2400" dirty="0" smtClean="0">
                <a:solidFill>
                  <a:srgbClr val="FF0000"/>
                </a:solidFill>
                <a:latin typeface="Berlin Sans FB" pitchFamily="34" charset="0"/>
              </a:rPr>
              <a:t> Job Satisfaction </a:t>
            </a:r>
          </a:p>
          <a:p>
            <a:pPr>
              <a:buNone/>
            </a:pPr>
            <a:r>
              <a:rPr lang="id-ID" sz="2400" dirty="0" smtClean="0">
                <a:latin typeface="Berlin Sans FB" pitchFamily="34" charset="0"/>
              </a:rPr>
              <a:t>	merupakan variable sikap yg menyatakan bagaimana seseorang merasakan pekerjaannya secara keseluruhan maupun berdasarkan aspek-aspek dari pekerjaannya</a:t>
            </a:r>
          </a:p>
          <a:p>
            <a:pPr lvl="1">
              <a:buFont typeface="Wingdings" pitchFamily="2" charset="2"/>
              <a:buChar char="q"/>
            </a:pPr>
            <a:r>
              <a:rPr lang="id-ID" sz="2200" dirty="0" smtClean="0">
                <a:latin typeface="Berlin Sans FB" pitchFamily="34" charset="0"/>
              </a:rPr>
              <a:t>SATISFACTION : menyukai pekerjaannya</a:t>
            </a:r>
          </a:p>
          <a:p>
            <a:pPr lvl="1">
              <a:buFont typeface="Wingdings" pitchFamily="2" charset="2"/>
              <a:buChar char="q"/>
            </a:pPr>
            <a:r>
              <a:rPr lang="id-ID" sz="2200" dirty="0" smtClean="0">
                <a:latin typeface="Berlin Sans FB" pitchFamily="34" charset="0"/>
              </a:rPr>
              <a:t>DISSATISFACTION : Tidak menyukai pekerjaannya</a:t>
            </a:r>
          </a:p>
          <a:p>
            <a:pPr>
              <a:buNone/>
            </a:pPr>
            <a:endParaRPr lang="id-ID" sz="2400" dirty="0" smtClean="0">
              <a:latin typeface="Berlin Sans FB" pitchFamily="34" charset="0"/>
            </a:endParaRPr>
          </a:p>
          <a:p>
            <a:pPr>
              <a:buNone/>
            </a:pPr>
            <a:r>
              <a:rPr lang="id-ID" sz="2400" dirty="0" smtClean="0">
                <a:solidFill>
                  <a:srgbClr val="FF0000"/>
                </a:solidFill>
                <a:latin typeface="Berlin Sans FB" pitchFamily="34" charset="0"/>
              </a:rPr>
              <a:t>2 Pendekatan Job Satisfaction :</a:t>
            </a:r>
          </a:p>
          <a:p>
            <a:pPr>
              <a:buNone/>
            </a:pPr>
            <a:r>
              <a:rPr lang="id-ID" sz="2400" dirty="0" smtClean="0">
                <a:latin typeface="Berlin Sans FB" pitchFamily="34" charset="0"/>
              </a:rPr>
              <a:t>	1. Global Approach (perasaan thd pekerjaan scr umum)</a:t>
            </a:r>
          </a:p>
          <a:p>
            <a:pPr>
              <a:buNone/>
            </a:pPr>
            <a:r>
              <a:rPr lang="id-ID" sz="2400" dirty="0" smtClean="0">
                <a:latin typeface="Berlin Sans FB" pitchFamily="34" charset="0"/>
              </a:rPr>
              <a:t>	2. Job Facet Approach (evaluasi per bidang)</a:t>
            </a:r>
            <a:endParaRPr lang="en-US" sz="2400" dirty="0">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42918"/>
            <a:ext cx="7772400" cy="428628"/>
          </a:xfrm>
          <a:ln>
            <a:noFill/>
          </a:ln>
        </p:spPr>
        <p:txBody>
          <a:bodyPr>
            <a:normAutofit fontScale="90000"/>
          </a:bodyPr>
          <a:lstStyle/>
          <a:p>
            <a:r>
              <a:rPr lang="id-ID" sz="3200" dirty="0" smtClean="0">
                <a:solidFill>
                  <a:srgbClr val="FF0000"/>
                </a:solidFill>
                <a:latin typeface="Berlin Sans FB" pitchFamily="34" charset="0"/>
              </a:rPr>
              <a:t>Lanjutan</a:t>
            </a:r>
            <a:endParaRPr lang="en-US" sz="3200" dirty="0">
              <a:solidFill>
                <a:srgbClr val="FF0000"/>
              </a:solidFill>
              <a:latin typeface="Berlin Sans FB" pitchFamily="34" charset="0"/>
            </a:endParaRPr>
          </a:p>
        </p:txBody>
      </p:sp>
      <p:sp>
        <p:nvSpPr>
          <p:cNvPr id="3" name="Content Placeholder 2"/>
          <p:cNvSpPr>
            <a:spLocks noGrp="1"/>
          </p:cNvSpPr>
          <p:nvPr>
            <p:ph sz="quarter" idx="1"/>
          </p:nvPr>
        </p:nvSpPr>
        <p:spPr/>
        <p:txBody>
          <a:bodyPr/>
          <a:lstStyle/>
          <a:p>
            <a:pPr>
              <a:buNone/>
            </a:pPr>
            <a:r>
              <a:rPr lang="id-ID" dirty="0" smtClean="0"/>
              <a:t>	                    </a:t>
            </a:r>
            <a:r>
              <a:rPr lang="id-ID" sz="2400" dirty="0" smtClean="0">
                <a:latin typeface="Berlin Sans FB" pitchFamily="34" charset="0"/>
              </a:rPr>
              <a:t>Job Satisfaction Facets</a:t>
            </a:r>
          </a:p>
          <a:p>
            <a:pPr>
              <a:buNone/>
            </a:pPr>
            <a:endParaRPr lang="en-US" sz="2400" dirty="0">
              <a:latin typeface="Berlin Sans FB" pitchFamily="34" charset="0"/>
            </a:endParaRPr>
          </a:p>
        </p:txBody>
      </p:sp>
      <p:graphicFrame>
        <p:nvGraphicFramePr>
          <p:cNvPr id="4" name="Table 3"/>
          <p:cNvGraphicFramePr>
            <a:graphicFrameLocks noGrp="1"/>
          </p:cNvGraphicFramePr>
          <p:nvPr/>
        </p:nvGraphicFramePr>
        <p:xfrm>
          <a:off x="1524000" y="2000240"/>
          <a:ext cx="6096000" cy="3286150"/>
        </p:xfrm>
        <a:graphic>
          <a:graphicData uri="http://schemas.openxmlformats.org/drawingml/2006/table">
            <a:tbl>
              <a:tblPr firstRow="1" bandRow="1">
                <a:tableStyleId>{5C22544A-7EE6-4342-B048-85BDC9FD1C3A}</a:tableStyleId>
              </a:tblPr>
              <a:tblGrid>
                <a:gridCol w="3048000"/>
                <a:gridCol w="3048000"/>
              </a:tblGrid>
              <a:tr h="657230">
                <a:tc>
                  <a:txBody>
                    <a:bodyPr/>
                    <a:lstStyle/>
                    <a:p>
                      <a:r>
                        <a:rPr lang="id-ID" b="0" dirty="0" smtClean="0">
                          <a:solidFill>
                            <a:schemeClr val="tx1"/>
                          </a:solidFill>
                          <a:latin typeface="Berlin Sans FB" pitchFamily="34" charset="0"/>
                        </a:rPr>
                        <a:t>1. Pay</a:t>
                      </a:r>
                      <a:endParaRPr lang="en-US" b="0" dirty="0">
                        <a:solidFill>
                          <a:schemeClr val="tx1"/>
                        </a:solidFill>
                        <a:latin typeface="Berlin Sans FB" pitchFamily="34" charset="0"/>
                      </a:endParaRPr>
                    </a:p>
                  </a:txBody>
                  <a:tcPr>
                    <a:solidFill>
                      <a:srgbClr val="00B0F0"/>
                    </a:solidFill>
                  </a:tcPr>
                </a:tc>
                <a:tc>
                  <a:txBody>
                    <a:bodyPr/>
                    <a:lstStyle/>
                    <a:p>
                      <a:r>
                        <a:rPr lang="id-ID" b="0" dirty="0" smtClean="0">
                          <a:solidFill>
                            <a:schemeClr val="tx1"/>
                          </a:solidFill>
                          <a:latin typeface="Berlin Sans FB" pitchFamily="34" charset="0"/>
                        </a:rPr>
                        <a:t>6. Job Conditions</a:t>
                      </a:r>
                      <a:endParaRPr lang="en-US" b="0" dirty="0">
                        <a:solidFill>
                          <a:schemeClr val="tx1"/>
                        </a:solidFill>
                        <a:latin typeface="Berlin Sans FB" pitchFamily="34" charset="0"/>
                      </a:endParaRPr>
                    </a:p>
                  </a:txBody>
                  <a:tcPr>
                    <a:solidFill>
                      <a:srgbClr val="00B0F0"/>
                    </a:solidFill>
                  </a:tcPr>
                </a:tc>
              </a:tr>
              <a:tr h="657230">
                <a:tc>
                  <a:txBody>
                    <a:bodyPr/>
                    <a:lstStyle/>
                    <a:p>
                      <a:r>
                        <a:rPr lang="id-ID" dirty="0" smtClean="0">
                          <a:latin typeface="Berlin Sans FB" pitchFamily="34" charset="0"/>
                        </a:rPr>
                        <a:t>2. Promotion Opportunities</a:t>
                      </a:r>
                      <a:endParaRPr lang="en-US" dirty="0">
                        <a:latin typeface="Berlin Sans FB" pitchFamily="34" charset="0"/>
                      </a:endParaRPr>
                    </a:p>
                  </a:txBody>
                  <a:tcPr>
                    <a:solidFill>
                      <a:srgbClr val="00B0F0"/>
                    </a:solidFill>
                  </a:tcPr>
                </a:tc>
                <a:tc>
                  <a:txBody>
                    <a:bodyPr/>
                    <a:lstStyle/>
                    <a:p>
                      <a:r>
                        <a:rPr lang="id-ID" dirty="0" smtClean="0">
                          <a:latin typeface="Berlin Sans FB" pitchFamily="34" charset="0"/>
                        </a:rPr>
                        <a:t>7.Nature of the work itself</a:t>
                      </a:r>
                      <a:endParaRPr lang="en-US" dirty="0">
                        <a:latin typeface="Berlin Sans FB" pitchFamily="34" charset="0"/>
                      </a:endParaRPr>
                    </a:p>
                  </a:txBody>
                  <a:tcPr>
                    <a:solidFill>
                      <a:srgbClr val="00B0F0"/>
                    </a:solidFill>
                  </a:tcPr>
                </a:tc>
              </a:tr>
              <a:tr h="657230">
                <a:tc>
                  <a:txBody>
                    <a:bodyPr/>
                    <a:lstStyle/>
                    <a:p>
                      <a:r>
                        <a:rPr lang="id-ID" dirty="0" smtClean="0">
                          <a:latin typeface="Berlin Sans FB" pitchFamily="34" charset="0"/>
                        </a:rPr>
                        <a:t>3. Fringe Benefits</a:t>
                      </a:r>
                      <a:endParaRPr lang="en-US" dirty="0">
                        <a:latin typeface="Berlin Sans FB" pitchFamily="34" charset="0"/>
                      </a:endParaRPr>
                    </a:p>
                  </a:txBody>
                  <a:tcPr>
                    <a:solidFill>
                      <a:srgbClr val="00B0F0"/>
                    </a:solidFill>
                  </a:tcPr>
                </a:tc>
                <a:tc>
                  <a:txBody>
                    <a:bodyPr/>
                    <a:lstStyle/>
                    <a:p>
                      <a:r>
                        <a:rPr lang="id-ID" dirty="0" smtClean="0">
                          <a:latin typeface="Berlin Sans FB" pitchFamily="34" charset="0"/>
                        </a:rPr>
                        <a:t>8. Communication</a:t>
                      </a:r>
                      <a:endParaRPr lang="en-US" dirty="0">
                        <a:latin typeface="Berlin Sans FB" pitchFamily="34" charset="0"/>
                      </a:endParaRPr>
                    </a:p>
                  </a:txBody>
                  <a:tcPr>
                    <a:solidFill>
                      <a:srgbClr val="00B0F0"/>
                    </a:solidFill>
                  </a:tcPr>
                </a:tc>
              </a:tr>
              <a:tr h="657230">
                <a:tc>
                  <a:txBody>
                    <a:bodyPr/>
                    <a:lstStyle/>
                    <a:p>
                      <a:r>
                        <a:rPr lang="id-ID" dirty="0" smtClean="0">
                          <a:latin typeface="Berlin Sans FB" pitchFamily="34" charset="0"/>
                        </a:rPr>
                        <a:t>4. Supervision</a:t>
                      </a:r>
                      <a:endParaRPr lang="en-US" dirty="0">
                        <a:latin typeface="Berlin Sans FB" pitchFamily="34" charset="0"/>
                      </a:endParaRPr>
                    </a:p>
                  </a:txBody>
                  <a:tcPr>
                    <a:solidFill>
                      <a:srgbClr val="00B0F0"/>
                    </a:solidFill>
                  </a:tcPr>
                </a:tc>
                <a:tc>
                  <a:txBody>
                    <a:bodyPr/>
                    <a:lstStyle/>
                    <a:p>
                      <a:r>
                        <a:rPr lang="id-ID" dirty="0" smtClean="0">
                          <a:latin typeface="Berlin Sans FB" pitchFamily="34" charset="0"/>
                        </a:rPr>
                        <a:t>9. Security</a:t>
                      </a:r>
                      <a:endParaRPr lang="en-US" dirty="0">
                        <a:latin typeface="Berlin Sans FB" pitchFamily="34" charset="0"/>
                      </a:endParaRPr>
                    </a:p>
                  </a:txBody>
                  <a:tcPr>
                    <a:solidFill>
                      <a:srgbClr val="00B0F0"/>
                    </a:solidFill>
                  </a:tcPr>
                </a:tc>
              </a:tr>
              <a:tr h="657230">
                <a:tc>
                  <a:txBody>
                    <a:bodyPr/>
                    <a:lstStyle/>
                    <a:p>
                      <a:r>
                        <a:rPr lang="id-ID" dirty="0" smtClean="0">
                          <a:latin typeface="Berlin Sans FB" pitchFamily="34" charset="0"/>
                        </a:rPr>
                        <a:t>5. Co-Workers</a:t>
                      </a:r>
                      <a:endParaRPr lang="en-US" dirty="0">
                        <a:latin typeface="Berlin Sans FB" pitchFamily="34" charset="0"/>
                      </a:endParaRPr>
                    </a:p>
                  </a:txBody>
                  <a:tcPr>
                    <a:solidFill>
                      <a:srgbClr val="00B0F0"/>
                    </a:solidFill>
                  </a:tcPr>
                </a:tc>
                <a:tc>
                  <a:txBody>
                    <a:bodyPr/>
                    <a:lstStyle/>
                    <a:p>
                      <a:endParaRPr lang="en-US" dirty="0">
                        <a:latin typeface="Berlin Sans FB" pitchFamily="34" charset="0"/>
                      </a:endParaRPr>
                    </a:p>
                  </a:txBody>
                  <a:tcPr>
                    <a:solidFill>
                      <a:srgbClr val="00B0F0"/>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42918"/>
            <a:ext cx="7772400" cy="500066"/>
          </a:xfrm>
          <a:ln>
            <a:noFill/>
          </a:ln>
        </p:spPr>
        <p:txBody>
          <a:bodyPr>
            <a:normAutofit fontScale="90000"/>
          </a:bodyPr>
          <a:lstStyle/>
          <a:p>
            <a:r>
              <a:rPr lang="id-ID" sz="2800" dirty="0"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142984"/>
            <a:ext cx="7772400" cy="4876816"/>
          </a:xfrm>
        </p:spPr>
        <p:txBody>
          <a:bodyPr>
            <a:normAutofit/>
          </a:bodyPr>
          <a:lstStyle/>
          <a:p>
            <a:pPr>
              <a:buFont typeface="Wingdings" pitchFamily="2" charset="2"/>
              <a:buChar char="q"/>
            </a:pPr>
            <a:r>
              <a:rPr lang="id-ID" sz="2000" dirty="0" smtClean="0">
                <a:latin typeface="Berlin Sans FB" pitchFamily="34" charset="0"/>
              </a:rPr>
              <a:t>Beberapa penelitian menyatakan bahwa setiap individu dari suatu negara/daerah/ budaya memiliki (value)/ nilai-nilai yg berbeda,  juga memiliki perbedaan perbedaan </a:t>
            </a:r>
            <a:r>
              <a:rPr lang="id-ID" sz="2000" dirty="0" smtClean="0">
                <a:solidFill>
                  <a:srgbClr val="FF0000"/>
                </a:solidFill>
                <a:latin typeface="Berlin Sans FB" pitchFamily="34" charset="0"/>
              </a:rPr>
              <a:t>“feeling”</a:t>
            </a:r>
            <a:r>
              <a:rPr lang="id-ID" sz="2000" dirty="0" smtClean="0">
                <a:latin typeface="Berlin Sans FB" pitchFamily="34" charset="0"/>
              </a:rPr>
              <a:t> tentang pekerjaannya. </a:t>
            </a:r>
          </a:p>
          <a:p>
            <a:pPr>
              <a:buNone/>
            </a:pPr>
            <a:endParaRPr lang="id-ID" sz="2000" dirty="0" smtClean="0">
              <a:latin typeface="Berlin Sans FB" pitchFamily="34" charset="0"/>
            </a:endParaRPr>
          </a:p>
          <a:p>
            <a:pPr>
              <a:buFont typeface="Wingdings" pitchFamily="2" charset="2"/>
              <a:buChar char="q"/>
            </a:pPr>
            <a:r>
              <a:rPr lang="id-ID" sz="2000" dirty="0" smtClean="0">
                <a:latin typeface="Berlin Sans FB" pitchFamily="34" charset="0"/>
              </a:rPr>
              <a:t>Dg nilai yg berbeda, </a:t>
            </a:r>
            <a:r>
              <a:rPr lang="id-ID" sz="2000" dirty="0" smtClean="0">
                <a:solidFill>
                  <a:srgbClr val="FF0000"/>
                </a:solidFill>
                <a:latin typeface="Berlin Sans FB" pitchFamily="34" charset="0"/>
              </a:rPr>
              <a:t>feeling yg berbeda </a:t>
            </a:r>
            <a:r>
              <a:rPr lang="id-ID" sz="2000" dirty="0" smtClean="0">
                <a:latin typeface="Berlin Sans FB" pitchFamily="34" charset="0"/>
              </a:rPr>
              <a:t>ttg pekerjaannya, maka </a:t>
            </a:r>
            <a:r>
              <a:rPr lang="id-ID" sz="2000" dirty="0" smtClean="0">
                <a:solidFill>
                  <a:srgbClr val="FF0000"/>
                </a:solidFill>
                <a:latin typeface="Berlin Sans FB" pitchFamily="34" charset="0"/>
              </a:rPr>
              <a:t>Job Satisfaction juga berbeda</a:t>
            </a:r>
            <a:r>
              <a:rPr lang="id-ID" sz="2000" dirty="0" smtClean="0">
                <a:latin typeface="Berlin Sans FB" pitchFamily="34" charset="0"/>
              </a:rPr>
              <a:t>. Nilai Budaya itu antara lain :</a:t>
            </a:r>
          </a:p>
          <a:p>
            <a:pPr marL="514350" indent="-514350">
              <a:buFont typeface="+mj-lt"/>
              <a:buAutoNum type="arabicPeriod"/>
            </a:pPr>
            <a:r>
              <a:rPr lang="id-ID" sz="2000" dirty="0" smtClean="0">
                <a:latin typeface="Berlin Sans FB" pitchFamily="34" charset="0"/>
              </a:rPr>
              <a:t>Individualism/ Collectivism</a:t>
            </a:r>
          </a:p>
          <a:p>
            <a:pPr marL="514350" indent="-514350">
              <a:buFont typeface="+mj-lt"/>
              <a:buAutoNum type="arabicPeriod"/>
            </a:pPr>
            <a:r>
              <a:rPr lang="id-ID" sz="2000" dirty="0" smtClean="0">
                <a:latin typeface="Berlin Sans FB" pitchFamily="34" charset="0"/>
              </a:rPr>
              <a:t>Maskculinity</a:t>
            </a:r>
          </a:p>
          <a:p>
            <a:pPr marL="514350" indent="-514350">
              <a:buFont typeface="+mj-lt"/>
              <a:buAutoNum type="arabicPeriod"/>
            </a:pPr>
            <a:r>
              <a:rPr lang="id-ID" sz="2000" dirty="0" smtClean="0">
                <a:latin typeface="Berlin Sans FB" pitchFamily="34" charset="0"/>
              </a:rPr>
              <a:t>Power Distances</a:t>
            </a:r>
          </a:p>
          <a:p>
            <a:pPr marL="514350" indent="-514350">
              <a:buFont typeface="+mj-lt"/>
              <a:buAutoNum type="arabicPeriod"/>
            </a:pPr>
            <a:r>
              <a:rPr lang="id-ID" sz="2000" dirty="0" smtClean="0">
                <a:latin typeface="Berlin Sans FB" pitchFamily="34" charset="0"/>
              </a:rPr>
              <a:t>Uncertainty Avoidance</a:t>
            </a:r>
            <a:endParaRPr lang="en-US" sz="2000" dirty="0">
              <a:latin typeface="Berlin Sans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71480"/>
            <a:ext cx="7772400" cy="571504"/>
          </a:xfrm>
          <a:ln>
            <a:noFill/>
          </a:ln>
        </p:spPr>
        <p:txBody>
          <a:bodyPr>
            <a:noAutofit/>
          </a:bodyPr>
          <a:lstStyle/>
          <a:p>
            <a:pPr algn="ctr"/>
            <a:r>
              <a:rPr lang="id-ID" sz="2400" dirty="0" smtClean="0">
                <a:solidFill>
                  <a:srgbClr val="FF0000"/>
                </a:solidFill>
                <a:latin typeface="Berlin Sans FB" pitchFamily="34" charset="0"/>
              </a:rPr>
              <a:t>THE ASESSMENT OF JOB SATISFACTION</a:t>
            </a:r>
            <a:endParaRPr lang="en-US" sz="24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14422"/>
            <a:ext cx="7772400" cy="5286412"/>
          </a:xfrm>
        </p:spPr>
        <p:txBody>
          <a:bodyPr>
            <a:normAutofit/>
          </a:bodyPr>
          <a:lstStyle/>
          <a:p>
            <a:pPr>
              <a:buFont typeface="Wingdings" pitchFamily="2" charset="2"/>
              <a:buChar char="q"/>
            </a:pPr>
            <a:r>
              <a:rPr lang="id-ID" sz="2000" dirty="0" smtClean="0">
                <a:solidFill>
                  <a:srgbClr val="FF0000"/>
                </a:solidFill>
                <a:latin typeface="Berlin Sans FB" pitchFamily="34" charset="0"/>
              </a:rPr>
              <a:t>JOB DISCRIPTIVE INDEX (JDI)</a:t>
            </a:r>
          </a:p>
          <a:p>
            <a:pPr>
              <a:buNone/>
            </a:pPr>
            <a:r>
              <a:rPr lang="id-ID" sz="2000" dirty="0" smtClean="0">
                <a:latin typeface="Berlin Sans FB" pitchFamily="34" charset="0"/>
              </a:rPr>
              <a:t>	Skala Pengukuran Kepuasan Kerja yg meliputi 5 aspek yaitu:</a:t>
            </a:r>
          </a:p>
          <a:p>
            <a:pPr marL="514350" indent="-514350">
              <a:buFont typeface="+mj-lt"/>
              <a:buAutoNum type="arabicPeriod"/>
            </a:pPr>
            <a:r>
              <a:rPr lang="id-ID" sz="2000" dirty="0" smtClean="0">
                <a:latin typeface="Berlin Sans FB" pitchFamily="34" charset="0"/>
              </a:rPr>
              <a:t>Work</a:t>
            </a:r>
          </a:p>
          <a:p>
            <a:pPr marL="514350" indent="-514350">
              <a:buFont typeface="+mj-lt"/>
              <a:buAutoNum type="arabicPeriod"/>
            </a:pPr>
            <a:r>
              <a:rPr lang="id-ID" sz="2000" dirty="0" smtClean="0">
                <a:latin typeface="Berlin Sans FB" pitchFamily="34" charset="0"/>
              </a:rPr>
              <a:t>Pay</a:t>
            </a:r>
          </a:p>
          <a:p>
            <a:pPr marL="514350" indent="-514350">
              <a:buFont typeface="+mj-lt"/>
              <a:buAutoNum type="arabicPeriod"/>
            </a:pPr>
            <a:r>
              <a:rPr lang="id-ID" sz="2000" dirty="0" smtClean="0">
                <a:latin typeface="Berlin Sans FB" pitchFamily="34" charset="0"/>
              </a:rPr>
              <a:t>Promotion Opportunities</a:t>
            </a:r>
          </a:p>
          <a:p>
            <a:pPr marL="514350" indent="-514350">
              <a:buFont typeface="+mj-lt"/>
              <a:buAutoNum type="arabicPeriod"/>
            </a:pPr>
            <a:r>
              <a:rPr lang="id-ID" sz="2000" dirty="0" smtClean="0">
                <a:latin typeface="Berlin Sans FB" pitchFamily="34" charset="0"/>
              </a:rPr>
              <a:t>Supervision</a:t>
            </a:r>
          </a:p>
          <a:p>
            <a:pPr marL="514350" indent="-514350">
              <a:buFont typeface="+mj-lt"/>
              <a:buAutoNum type="arabicPeriod"/>
            </a:pPr>
            <a:r>
              <a:rPr lang="id-ID" sz="2000" dirty="0" smtClean="0">
                <a:latin typeface="Berlin Sans FB" pitchFamily="34" charset="0"/>
              </a:rPr>
              <a:t>Co- Workers</a:t>
            </a:r>
          </a:p>
          <a:p>
            <a:pPr marL="514350" indent="-514350">
              <a:buNone/>
            </a:pPr>
            <a:r>
              <a:rPr lang="id-ID" sz="2000" dirty="0" smtClean="0">
                <a:latin typeface="Berlin Sans FB" pitchFamily="34" charset="0"/>
              </a:rPr>
              <a:t>Contoh : Bagaimanakah Pekerjaan Anda Saat ini ?</a:t>
            </a:r>
          </a:p>
          <a:p>
            <a:pPr marL="514350" indent="-514350">
              <a:buNone/>
            </a:pPr>
            <a:r>
              <a:rPr lang="id-ID" sz="2000" dirty="0" smtClean="0">
                <a:solidFill>
                  <a:srgbClr val="FF0000"/>
                </a:solidFill>
                <a:latin typeface="Berlin Sans FB" pitchFamily="34" charset="0"/>
              </a:rPr>
              <a:t>Work on Present Job</a:t>
            </a:r>
          </a:p>
          <a:p>
            <a:pPr marL="514350" indent="-514350">
              <a:buNone/>
            </a:pPr>
            <a:r>
              <a:rPr lang="id-ID" sz="2000" dirty="0" smtClean="0">
                <a:latin typeface="Berlin Sans FB" pitchFamily="34" charset="0"/>
              </a:rPr>
              <a:t>Routine	....................	</a:t>
            </a:r>
          </a:p>
          <a:p>
            <a:pPr marL="514350" indent="-514350">
              <a:buNone/>
            </a:pPr>
            <a:r>
              <a:rPr lang="id-ID" sz="2000" dirty="0" smtClean="0">
                <a:latin typeface="Berlin Sans FB" pitchFamily="34" charset="0"/>
              </a:rPr>
              <a:t>Satisfying ..................</a:t>
            </a:r>
          </a:p>
          <a:p>
            <a:pPr marL="514350" indent="-514350">
              <a:buNone/>
            </a:pPr>
            <a:r>
              <a:rPr lang="id-ID" sz="2000" dirty="0" smtClean="0">
                <a:latin typeface="Berlin Sans FB" pitchFamily="34" charset="0"/>
              </a:rPr>
              <a:t>Good  ........................</a:t>
            </a:r>
          </a:p>
          <a:p>
            <a:pPr marL="514350" indent="-51435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42918"/>
            <a:ext cx="7772400" cy="428628"/>
          </a:xfrm>
          <a:ln>
            <a:noFill/>
          </a:ln>
        </p:spPr>
        <p:txBody>
          <a:bodyPr>
            <a:noAutofit/>
          </a:bodyPr>
          <a:lstStyle/>
          <a:p>
            <a:r>
              <a:rPr lang="id-ID" sz="2800" dirty="0"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071546"/>
            <a:ext cx="7772400" cy="4948254"/>
          </a:xfrm>
        </p:spPr>
        <p:txBody>
          <a:bodyPr>
            <a:normAutofit/>
          </a:bodyPr>
          <a:lstStyle/>
          <a:p>
            <a:pPr>
              <a:buFont typeface="Wingdings" pitchFamily="2" charset="2"/>
              <a:buChar char="q"/>
            </a:pPr>
            <a:r>
              <a:rPr lang="id-ID" sz="2400" dirty="0" smtClean="0">
                <a:latin typeface="Berlin Sans FB" pitchFamily="34" charset="0"/>
              </a:rPr>
              <a:t>Minnesota Satisfaction Questionnaire (MSQ)</a:t>
            </a:r>
            <a:endParaRPr lang="en-US" sz="2400" dirty="0">
              <a:latin typeface="Berlin Sans FB" pitchFamily="34" charset="0"/>
            </a:endParaRPr>
          </a:p>
        </p:txBody>
      </p:sp>
      <p:graphicFrame>
        <p:nvGraphicFramePr>
          <p:cNvPr id="4" name="Table 3"/>
          <p:cNvGraphicFramePr>
            <a:graphicFrameLocks noGrp="1"/>
          </p:cNvGraphicFramePr>
          <p:nvPr/>
        </p:nvGraphicFramePr>
        <p:xfrm>
          <a:off x="1524000" y="1785928"/>
          <a:ext cx="6096000" cy="4321999"/>
        </p:xfrm>
        <a:graphic>
          <a:graphicData uri="http://schemas.openxmlformats.org/drawingml/2006/table">
            <a:tbl>
              <a:tblPr firstRow="1" bandRow="1">
                <a:tableStyleId>{5C22544A-7EE6-4342-B048-85BDC9FD1C3A}</a:tableStyleId>
              </a:tblPr>
              <a:tblGrid>
                <a:gridCol w="3048000"/>
                <a:gridCol w="3048000"/>
              </a:tblGrid>
              <a:tr h="392909">
                <a:tc>
                  <a:txBody>
                    <a:bodyPr/>
                    <a:lstStyle/>
                    <a:p>
                      <a:pPr algn="ctr"/>
                      <a:r>
                        <a:rPr lang="id-ID" sz="1600" dirty="0" smtClean="0">
                          <a:latin typeface="Berlin Sans FB" pitchFamily="34" charset="0"/>
                        </a:rPr>
                        <a:t>DIMENSION FROM MSQ</a:t>
                      </a:r>
                      <a:endParaRPr lang="en-US" sz="1600" dirty="0">
                        <a:latin typeface="Berlin Sans FB" pitchFamily="34" charset="0"/>
                      </a:endParaRPr>
                    </a:p>
                  </a:txBody>
                  <a:tcPr>
                    <a:solidFill>
                      <a:srgbClr val="FF0000"/>
                    </a:solidFill>
                  </a:tcPr>
                </a:tc>
                <a:tc>
                  <a:txBody>
                    <a:bodyPr/>
                    <a:lstStyle/>
                    <a:p>
                      <a:pPr algn="ctr"/>
                      <a:endParaRPr lang="en-US" sz="1600" dirty="0">
                        <a:latin typeface="Berlin Sans FB" pitchFamily="34" charset="0"/>
                      </a:endParaRPr>
                    </a:p>
                  </a:txBody>
                  <a:tcPr>
                    <a:solidFill>
                      <a:srgbClr val="FF0000"/>
                    </a:solidFill>
                  </a:tcPr>
                </a:tc>
              </a:tr>
              <a:tr h="392909">
                <a:tc>
                  <a:txBody>
                    <a:bodyPr/>
                    <a:lstStyle/>
                    <a:p>
                      <a:r>
                        <a:rPr lang="id-ID" sz="1600" dirty="0" smtClean="0">
                          <a:latin typeface="Berlin Sans FB" pitchFamily="34" charset="0"/>
                        </a:rPr>
                        <a:t>Activity</a:t>
                      </a:r>
                      <a:endParaRPr lang="en-US" sz="1600" dirty="0">
                        <a:latin typeface="Berlin Sans FB" pitchFamily="34" charset="0"/>
                      </a:endParaRPr>
                    </a:p>
                  </a:txBody>
                  <a:tcPr>
                    <a:solidFill>
                      <a:schemeClr val="accent1">
                        <a:lumMod val="40000"/>
                        <a:lumOff val="60000"/>
                      </a:schemeClr>
                    </a:solidFill>
                  </a:tcPr>
                </a:tc>
                <a:tc>
                  <a:txBody>
                    <a:bodyPr/>
                    <a:lstStyle/>
                    <a:p>
                      <a:r>
                        <a:rPr lang="id-ID" sz="1600" dirty="0" smtClean="0">
                          <a:latin typeface="Berlin Sans FB" pitchFamily="34" charset="0"/>
                        </a:rPr>
                        <a:t>Ability Utilization</a:t>
                      </a:r>
                      <a:endParaRPr lang="en-US" sz="1600" dirty="0">
                        <a:latin typeface="Berlin Sans FB" pitchFamily="34" charset="0"/>
                      </a:endParaRPr>
                    </a:p>
                  </a:txBody>
                  <a:tcPr>
                    <a:solidFill>
                      <a:schemeClr val="accent1">
                        <a:lumMod val="40000"/>
                        <a:lumOff val="60000"/>
                      </a:schemeClr>
                    </a:solidFill>
                  </a:tcPr>
                </a:tc>
              </a:tr>
              <a:tr h="392909">
                <a:tc>
                  <a:txBody>
                    <a:bodyPr/>
                    <a:lstStyle/>
                    <a:p>
                      <a:r>
                        <a:rPr lang="id-ID" sz="1600" dirty="0" smtClean="0">
                          <a:latin typeface="Berlin Sans FB" pitchFamily="34" charset="0"/>
                        </a:rPr>
                        <a:t>Independence</a:t>
                      </a:r>
                      <a:endParaRPr lang="en-US" sz="1600" dirty="0">
                        <a:latin typeface="Berlin Sans FB" pitchFamily="34" charset="0"/>
                      </a:endParaRPr>
                    </a:p>
                  </a:txBody>
                  <a:tcPr>
                    <a:solidFill>
                      <a:schemeClr val="accent1">
                        <a:lumMod val="40000"/>
                        <a:lumOff val="60000"/>
                      </a:schemeClr>
                    </a:solidFill>
                  </a:tcPr>
                </a:tc>
                <a:tc>
                  <a:txBody>
                    <a:bodyPr/>
                    <a:lstStyle/>
                    <a:p>
                      <a:r>
                        <a:rPr lang="id-ID" sz="1600" dirty="0" smtClean="0">
                          <a:latin typeface="Berlin Sans FB" pitchFamily="34" charset="0"/>
                        </a:rPr>
                        <a:t>Company Policies</a:t>
                      </a:r>
                      <a:r>
                        <a:rPr lang="id-ID" sz="1600" baseline="0" dirty="0" smtClean="0">
                          <a:latin typeface="Berlin Sans FB" pitchFamily="34" charset="0"/>
                        </a:rPr>
                        <a:t>  &amp; Practices</a:t>
                      </a:r>
                      <a:endParaRPr lang="en-US" sz="1600" dirty="0">
                        <a:latin typeface="Berlin Sans FB" pitchFamily="34" charset="0"/>
                      </a:endParaRPr>
                    </a:p>
                  </a:txBody>
                  <a:tcPr>
                    <a:solidFill>
                      <a:schemeClr val="accent1">
                        <a:lumMod val="40000"/>
                        <a:lumOff val="60000"/>
                      </a:schemeClr>
                    </a:solidFill>
                  </a:tcPr>
                </a:tc>
              </a:tr>
              <a:tr h="392909">
                <a:tc>
                  <a:txBody>
                    <a:bodyPr/>
                    <a:lstStyle/>
                    <a:p>
                      <a:r>
                        <a:rPr lang="id-ID" sz="1600" dirty="0" smtClean="0">
                          <a:latin typeface="Berlin Sans FB" pitchFamily="34" charset="0"/>
                        </a:rPr>
                        <a:t>Variety</a:t>
                      </a:r>
                      <a:endParaRPr lang="en-US" sz="1600" dirty="0">
                        <a:latin typeface="Berlin Sans FB" pitchFamily="34" charset="0"/>
                      </a:endParaRPr>
                    </a:p>
                  </a:txBody>
                  <a:tcPr>
                    <a:solidFill>
                      <a:schemeClr val="accent1">
                        <a:lumMod val="40000"/>
                        <a:lumOff val="60000"/>
                      </a:schemeClr>
                    </a:solidFill>
                  </a:tcPr>
                </a:tc>
                <a:tc>
                  <a:txBody>
                    <a:bodyPr/>
                    <a:lstStyle/>
                    <a:p>
                      <a:r>
                        <a:rPr lang="id-ID" sz="1600" dirty="0" smtClean="0">
                          <a:latin typeface="Berlin Sans FB" pitchFamily="34" charset="0"/>
                        </a:rPr>
                        <a:t>Compensation</a:t>
                      </a:r>
                      <a:endParaRPr lang="en-US" sz="1600" dirty="0">
                        <a:latin typeface="Berlin Sans FB" pitchFamily="34" charset="0"/>
                      </a:endParaRPr>
                    </a:p>
                  </a:txBody>
                  <a:tcPr>
                    <a:solidFill>
                      <a:schemeClr val="accent1">
                        <a:lumMod val="40000"/>
                        <a:lumOff val="60000"/>
                      </a:schemeClr>
                    </a:solidFill>
                  </a:tcPr>
                </a:tc>
              </a:tr>
              <a:tr h="392909">
                <a:tc>
                  <a:txBody>
                    <a:bodyPr/>
                    <a:lstStyle/>
                    <a:p>
                      <a:r>
                        <a:rPr lang="id-ID" sz="1600" dirty="0" smtClean="0">
                          <a:latin typeface="Berlin Sans FB" pitchFamily="34" charset="0"/>
                        </a:rPr>
                        <a:t>Social Status</a:t>
                      </a:r>
                      <a:endParaRPr lang="en-US" sz="1600" dirty="0">
                        <a:latin typeface="Berlin Sans FB" pitchFamily="34" charset="0"/>
                      </a:endParaRPr>
                    </a:p>
                  </a:txBody>
                  <a:tcPr>
                    <a:solidFill>
                      <a:schemeClr val="accent1">
                        <a:lumMod val="40000"/>
                        <a:lumOff val="60000"/>
                      </a:schemeClr>
                    </a:solidFill>
                  </a:tcPr>
                </a:tc>
                <a:tc>
                  <a:txBody>
                    <a:bodyPr/>
                    <a:lstStyle/>
                    <a:p>
                      <a:r>
                        <a:rPr lang="id-ID" sz="1600" dirty="0" smtClean="0">
                          <a:latin typeface="Berlin Sans FB" pitchFamily="34" charset="0"/>
                        </a:rPr>
                        <a:t>Advancement</a:t>
                      </a:r>
                      <a:endParaRPr lang="en-US" sz="1600" dirty="0">
                        <a:latin typeface="Berlin Sans FB" pitchFamily="34" charset="0"/>
                      </a:endParaRPr>
                    </a:p>
                  </a:txBody>
                  <a:tcPr>
                    <a:solidFill>
                      <a:schemeClr val="accent1">
                        <a:lumMod val="40000"/>
                        <a:lumOff val="60000"/>
                      </a:schemeClr>
                    </a:solidFill>
                  </a:tcPr>
                </a:tc>
              </a:tr>
              <a:tr h="392909">
                <a:tc>
                  <a:txBody>
                    <a:bodyPr/>
                    <a:lstStyle/>
                    <a:p>
                      <a:r>
                        <a:rPr lang="id-ID" sz="1600" dirty="0" smtClean="0">
                          <a:latin typeface="Berlin Sans FB" pitchFamily="34" charset="0"/>
                        </a:rPr>
                        <a:t>Supervision (Human Relations)</a:t>
                      </a:r>
                      <a:endParaRPr lang="en-US" sz="1600" dirty="0">
                        <a:latin typeface="Berlin Sans FB" pitchFamily="34" charset="0"/>
                      </a:endParaRPr>
                    </a:p>
                  </a:txBody>
                  <a:tcPr>
                    <a:solidFill>
                      <a:schemeClr val="accent1">
                        <a:lumMod val="40000"/>
                        <a:lumOff val="60000"/>
                      </a:schemeClr>
                    </a:solidFill>
                  </a:tcPr>
                </a:tc>
                <a:tc>
                  <a:txBody>
                    <a:bodyPr/>
                    <a:lstStyle/>
                    <a:p>
                      <a:r>
                        <a:rPr lang="id-ID" sz="1600" dirty="0" smtClean="0">
                          <a:latin typeface="Berlin Sans FB" pitchFamily="34" charset="0"/>
                        </a:rPr>
                        <a:t>Responsility</a:t>
                      </a:r>
                      <a:endParaRPr lang="en-US" sz="1600" dirty="0">
                        <a:latin typeface="Berlin Sans FB" pitchFamily="34" charset="0"/>
                      </a:endParaRPr>
                    </a:p>
                  </a:txBody>
                  <a:tcPr>
                    <a:solidFill>
                      <a:schemeClr val="accent1">
                        <a:lumMod val="40000"/>
                        <a:lumOff val="60000"/>
                      </a:schemeClr>
                    </a:solidFill>
                  </a:tcPr>
                </a:tc>
              </a:tr>
              <a:tr h="392909">
                <a:tc>
                  <a:txBody>
                    <a:bodyPr/>
                    <a:lstStyle/>
                    <a:p>
                      <a:r>
                        <a:rPr lang="id-ID" sz="1600" dirty="0" smtClean="0">
                          <a:latin typeface="Berlin Sans FB" pitchFamily="34" charset="0"/>
                        </a:rPr>
                        <a:t>Supervision ( Technical)</a:t>
                      </a:r>
                      <a:endParaRPr lang="en-US" sz="1600" dirty="0">
                        <a:latin typeface="Berlin Sans FB" pitchFamily="34" charset="0"/>
                      </a:endParaRPr>
                    </a:p>
                  </a:txBody>
                  <a:tcPr>
                    <a:solidFill>
                      <a:schemeClr val="accent1">
                        <a:lumMod val="40000"/>
                        <a:lumOff val="60000"/>
                      </a:schemeClr>
                    </a:solidFill>
                  </a:tcPr>
                </a:tc>
                <a:tc>
                  <a:txBody>
                    <a:bodyPr/>
                    <a:lstStyle/>
                    <a:p>
                      <a:r>
                        <a:rPr lang="id-ID" sz="1600" dirty="0" smtClean="0">
                          <a:latin typeface="Berlin Sans FB" pitchFamily="34" charset="0"/>
                        </a:rPr>
                        <a:t>Creativity</a:t>
                      </a:r>
                      <a:endParaRPr lang="en-US" sz="1600" dirty="0">
                        <a:latin typeface="Berlin Sans FB" pitchFamily="34" charset="0"/>
                      </a:endParaRPr>
                    </a:p>
                  </a:txBody>
                  <a:tcPr>
                    <a:solidFill>
                      <a:schemeClr val="accent1">
                        <a:lumMod val="40000"/>
                        <a:lumOff val="60000"/>
                      </a:schemeClr>
                    </a:solidFill>
                  </a:tcPr>
                </a:tc>
              </a:tr>
              <a:tr h="392909">
                <a:tc>
                  <a:txBody>
                    <a:bodyPr/>
                    <a:lstStyle/>
                    <a:p>
                      <a:r>
                        <a:rPr lang="id-ID" sz="1600" dirty="0" smtClean="0">
                          <a:latin typeface="Berlin Sans FB" pitchFamily="34" charset="0"/>
                        </a:rPr>
                        <a:t>Moral Values</a:t>
                      </a:r>
                      <a:endParaRPr lang="en-US" sz="1600" dirty="0">
                        <a:latin typeface="Berlin Sans FB" pitchFamily="34" charset="0"/>
                      </a:endParaRPr>
                    </a:p>
                  </a:txBody>
                  <a:tcPr>
                    <a:solidFill>
                      <a:schemeClr val="accent1">
                        <a:lumMod val="40000"/>
                        <a:lumOff val="60000"/>
                      </a:schemeClr>
                    </a:solidFill>
                  </a:tcPr>
                </a:tc>
                <a:tc>
                  <a:txBody>
                    <a:bodyPr/>
                    <a:lstStyle/>
                    <a:p>
                      <a:r>
                        <a:rPr lang="id-ID" sz="1600" dirty="0" smtClean="0">
                          <a:latin typeface="Berlin Sans FB" pitchFamily="34" charset="0"/>
                        </a:rPr>
                        <a:t>Working Condition</a:t>
                      </a:r>
                      <a:endParaRPr lang="en-US" sz="1600" dirty="0">
                        <a:latin typeface="Berlin Sans FB" pitchFamily="34" charset="0"/>
                      </a:endParaRPr>
                    </a:p>
                  </a:txBody>
                  <a:tcPr>
                    <a:solidFill>
                      <a:schemeClr val="accent1">
                        <a:lumMod val="40000"/>
                        <a:lumOff val="60000"/>
                      </a:schemeClr>
                    </a:solidFill>
                  </a:tcPr>
                </a:tc>
              </a:tr>
              <a:tr h="392909">
                <a:tc>
                  <a:txBody>
                    <a:bodyPr/>
                    <a:lstStyle/>
                    <a:p>
                      <a:r>
                        <a:rPr lang="id-ID" sz="1600" dirty="0" smtClean="0">
                          <a:latin typeface="Berlin Sans FB" pitchFamily="34" charset="0"/>
                        </a:rPr>
                        <a:t>Security</a:t>
                      </a:r>
                      <a:endParaRPr lang="en-US" sz="1600" dirty="0">
                        <a:latin typeface="Berlin Sans FB" pitchFamily="34" charset="0"/>
                      </a:endParaRPr>
                    </a:p>
                  </a:txBody>
                  <a:tcPr>
                    <a:solidFill>
                      <a:schemeClr val="accent1">
                        <a:lumMod val="40000"/>
                        <a:lumOff val="60000"/>
                      </a:schemeClr>
                    </a:solidFill>
                  </a:tcPr>
                </a:tc>
                <a:tc>
                  <a:txBody>
                    <a:bodyPr/>
                    <a:lstStyle/>
                    <a:p>
                      <a:r>
                        <a:rPr lang="id-ID" sz="1600" dirty="0" smtClean="0">
                          <a:latin typeface="Berlin Sans FB" pitchFamily="34" charset="0"/>
                        </a:rPr>
                        <a:t>Co</a:t>
                      </a:r>
                      <a:r>
                        <a:rPr lang="id-ID" sz="1600" baseline="0" dirty="0" smtClean="0">
                          <a:latin typeface="Berlin Sans FB" pitchFamily="34" charset="0"/>
                        </a:rPr>
                        <a:t> - Workers</a:t>
                      </a:r>
                      <a:endParaRPr lang="en-US" sz="1600" dirty="0">
                        <a:latin typeface="Berlin Sans FB" pitchFamily="34" charset="0"/>
                      </a:endParaRPr>
                    </a:p>
                  </a:txBody>
                  <a:tcPr>
                    <a:solidFill>
                      <a:schemeClr val="accent1">
                        <a:lumMod val="40000"/>
                        <a:lumOff val="60000"/>
                      </a:schemeClr>
                    </a:solidFill>
                  </a:tcPr>
                </a:tc>
              </a:tr>
              <a:tr h="392909">
                <a:tc>
                  <a:txBody>
                    <a:bodyPr/>
                    <a:lstStyle/>
                    <a:p>
                      <a:r>
                        <a:rPr lang="id-ID" sz="1600" dirty="0" smtClean="0">
                          <a:latin typeface="Berlin Sans FB" pitchFamily="34" charset="0"/>
                        </a:rPr>
                        <a:t>Social Service</a:t>
                      </a:r>
                      <a:endParaRPr lang="en-US" sz="1600" dirty="0">
                        <a:latin typeface="Berlin Sans FB" pitchFamily="34" charset="0"/>
                      </a:endParaRPr>
                    </a:p>
                  </a:txBody>
                  <a:tcPr>
                    <a:solidFill>
                      <a:schemeClr val="accent1">
                        <a:lumMod val="40000"/>
                        <a:lumOff val="60000"/>
                      </a:schemeClr>
                    </a:solidFill>
                  </a:tcPr>
                </a:tc>
                <a:tc>
                  <a:txBody>
                    <a:bodyPr/>
                    <a:lstStyle/>
                    <a:p>
                      <a:r>
                        <a:rPr lang="id-ID" sz="1600" dirty="0" smtClean="0">
                          <a:latin typeface="Berlin Sans FB" pitchFamily="34" charset="0"/>
                        </a:rPr>
                        <a:t>Recognition</a:t>
                      </a:r>
                      <a:endParaRPr lang="en-US" sz="1600" dirty="0">
                        <a:latin typeface="Berlin Sans FB" pitchFamily="34" charset="0"/>
                      </a:endParaRPr>
                    </a:p>
                  </a:txBody>
                  <a:tcPr>
                    <a:solidFill>
                      <a:schemeClr val="accent1">
                        <a:lumMod val="40000"/>
                        <a:lumOff val="60000"/>
                      </a:schemeClr>
                    </a:solidFill>
                  </a:tcPr>
                </a:tc>
              </a:tr>
              <a:tr h="392909">
                <a:tc>
                  <a:txBody>
                    <a:bodyPr/>
                    <a:lstStyle/>
                    <a:p>
                      <a:r>
                        <a:rPr lang="id-ID" sz="1600" dirty="0" smtClean="0">
                          <a:latin typeface="Berlin Sans FB" pitchFamily="34" charset="0"/>
                        </a:rPr>
                        <a:t>Authority</a:t>
                      </a:r>
                      <a:endParaRPr lang="en-US" sz="1600" dirty="0">
                        <a:latin typeface="Berlin Sans FB" pitchFamily="34" charset="0"/>
                      </a:endParaRPr>
                    </a:p>
                  </a:txBody>
                  <a:tcPr>
                    <a:solidFill>
                      <a:schemeClr val="accent1">
                        <a:lumMod val="40000"/>
                        <a:lumOff val="60000"/>
                      </a:schemeClr>
                    </a:solidFill>
                  </a:tcPr>
                </a:tc>
                <a:tc>
                  <a:txBody>
                    <a:bodyPr/>
                    <a:lstStyle/>
                    <a:p>
                      <a:r>
                        <a:rPr lang="id-ID" sz="1600" dirty="0" smtClean="0">
                          <a:latin typeface="Berlin Sans FB" pitchFamily="34" charset="0"/>
                        </a:rPr>
                        <a:t>Achievement</a:t>
                      </a:r>
                      <a:endParaRPr lang="en-US" sz="1600" dirty="0">
                        <a:latin typeface="Berlin Sans FB" pitchFamily="34" charset="0"/>
                      </a:endParaRPr>
                    </a:p>
                  </a:txBody>
                  <a:tcPr>
                    <a:solidFill>
                      <a:schemeClr val="accent1">
                        <a:lumMod val="40000"/>
                        <a:lumOff val="60000"/>
                      </a:schemeClr>
                    </a:solidFill>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941</TotalTime>
  <Words>1028</Words>
  <Application>Microsoft Office PowerPoint</Application>
  <PresentationFormat>On-screen Show (4:3)</PresentationFormat>
  <Paragraphs>259</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Equity</vt:lpstr>
      <vt:lpstr>Slide 1</vt:lpstr>
      <vt:lpstr>KEMAMPUAN AKHIR YANG DIHARAPKAN</vt:lpstr>
      <vt:lpstr>JOB SATISFACTION</vt:lpstr>
      <vt:lpstr>Lanjutan...</vt:lpstr>
      <vt:lpstr>Lanjutan.....</vt:lpstr>
      <vt:lpstr>Lanjutan</vt:lpstr>
      <vt:lpstr>Lanjutan.....</vt:lpstr>
      <vt:lpstr>THE ASESSMENT OF JOB SATISFACTION</vt:lpstr>
      <vt:lpstr>Lanjutan.....</vt:lpstr>
      <vt:lpstr>TEORI KEPUASAN KERJA</vt:lpstr>
      <vt:lpstr>Lanjutan.............</vt:lpstr>
      <vt:lpstr>Lanjutan....</vt:lpstr>
      <vt:lpstr>FACET SATISFACTION MODEL</vt:lpstr>
      <vt:lpstr>Lanjutan....</vt:lpstr>
      <vt:lpstr>Lanjutan...</vt:lpstr>
      <vt:lpstr>Lanjutan.....</vt:lpstr>
      <vt:lpstr>Lanjutan....</vt:lpstr>
      <vt:lpstr>FAKTOR PENENTU KEPUASAN KERJA</vt:lpstr>
      <vt:lpstr>Lanjutan........</vt:lpstr>
      <vt:lpstr>Lanjutan....</vt:lpstr>
      <vt:lpstr>Lanjutan......</vt:lpstr>
      <vt:lpstr>DAMPAK KEPUASAN &amp; KETIDAKPUASAN</vt:lpstr>
      <vt:lpstr>Lanjutan..........</vt:lpstr>
      <vt:lpstr>Lanjutan......</vt:lpstr>
      <vt:lpstr>Lanjutan......</vt:lpstr>
      <vt:lpstr>Slide 26</vt:lpstr>
      <vt:lpstr>Lanjutan....</vt:lpstr>
    </vt:vector>
  </TitlesOfParts>
  <Company>UNIVERSITAS INDONUSA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TEORI-TEORI KEPUASAN KERJA Oleh : Sulis Mariyanti</dc:title>
  <dc:creator>sulis</dc:creator>
  <cp:lastModifiedBy>psikologi</cp:lastModifiedBy>
  <cp:revision>77</cp:revision>
  <dcterms:created xsi:type="dcterms:W3CDTF">2012-12-03T04:51:24Z</dcterms:created>
  <dcterms:modified xsi:type="dcterms:W3CDTF">2017-11-06T02:47:50Z</dcterms:modified>
</cp:coreProperties>
</file>