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0" r:id="rId4"/>
    <p:sldId id="258" r:id="rId5"/>
    <p:sldId id="261" r:id="rId6"/>
    <p:sldId id="285" r:id="rId7"/>
    <p:sldId id="286" r:id="rId8"/>
    <p:sldId id="262" r:id="rId9"/>
    <p:sldId id="263" r:id="rId10"/>
    <p:sldId id="264" r:id="rId11"/>
    <p:sldId id="265" r:id="rId12"/>
    <p:sldId id="266" r:id="rId13"/>
    <p:sldId id="287" r:id="rId14"/>
    <p:sldId id="288" r:id="rId15"/>
    <p:sldId id="289" r:id="rId16"/>
    <p:sldId id="267" r:id="rId17"/>
    <p:sldId id="268" r:id="rId18"/>
    <p:sldId id="290" r:id="rId19"/>
    <p:sldId id="291" r:id="rId20"/>
    <p:sldId id="269" r:id="rId21"/>
    <p:sldId id="270" r:id="rId22"/>
    <p:sldId id="271" r:id="rId23"/>
    <p:sldId id="272" r:id="rId24"/>
    <p:sldId id="273" r:id="rId25"/>
    <p:sldId id="282" r:id="rId26"/>
    <p:sldId id="283" r:id="rId27"/>
    <p:sldId id="284" r:id="rId28"/>
    <p:sldId id="274" r:id="rId29"/>
    <p:sldId id="275" r:id="rId30"/>
    <p:sldId id="276" r:id="rId31"/>
    <p:sldId id="277" r:id="rId32"/>
    <p:sldId id="278" r:id="rId33"/>
    <p:sldId id="279" r:id="rId34"/>
    <p:sldId id="280" r:id="rId35"/>
    <p:sldId id="281"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id-ID"/>
          </a:p>
        </p:txBody>
      </p:sp>
      <p:sp>
        <p:nvSpPr>
          <p:cNvPr id="6" name="Rectangle 5"/>
          <p:cNvSpPr>
            <a:spLocks noGrp="1" noChangeArrowheads="1"/>
          </p:cNvSpPr>
          <p:nvPr>
            <p:ph type="ftr" sz="quarter" idx="11"/>
          </p:nvPr>
        </p:nvSpPr>
        <p:spPr>
          <a:ln/>
        </p:spPr>
        <p:txBody>
          <a:bodyPr/>
          <a:lstStyle>
            <a:lvl1pPr>
              <a:defRPr/>
            </a:lvl1pPr>
          </a:lstStyle>
          <a:p>
            <a:endParaRPr lang="id-ID"/>
          </a:p>
        </p:txBody>
      </p:sp>
      <p:sp>
        <p:nvSpPr>
          <p:cNvPr id="7" name="Rectangle 6"/>
          <p:cNvSpPr>
            <a:spLocks noGrp="1" noChangeArrowheads="1"/>
          </p:cNvSpPr>
          <p:nvPr>
            <p:ph type="sldNum" sz="quarter" idx="12"/>
          </p:nvPr>
        </p:nvSpPr>
        <p:spPr>
          <a:ln/>
        </p:spPr>
        <p:txBody>
          <a:bodyPr/>
          <a:lstStyle>
            <a:lvl1pPr>
              <a:defRPr/>
            </a:lvl1pPr>
          </a:lstStyle>
          <a:p>
            <a:fld id="{6637F645-7067-4F70-A8CD-3866472007B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A59714B-9490-4266-9FCC-86CF7950B9A7}" type="datetimeFigureOut">
              <a:rPr lang="id-ID" smtClean="0"/>
              <a:pPr/>
              <a:t>23/09/2013</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07FAAC0-9294-415F-9647-BD91F9B80CC9}"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A59714B-9490-4266-9FCC-86CF7950B9A7}" type="datetimeFigureOut">
              <a:rPr lang="id-ID" smtClean="0"/>
              <a:pPr/>
              <a:t>23/09/2013</a:t>
            </a:fld>
            <a:endParaRPr lang="id-ID"/>
          </a:p>
        </p:txBody>
      </p:sp>
      <p:sp>
        <p:nvSpPr>
          <p:cNvPr id="27" name="Slide Number Placeholder 26"/>
          <p:cNvSpPr>
            <a:spLocks noGrp="1"/>
          </p:cNvSpPr>
          <p:nvPr>
            <p:ph type="sldNum" sz="quarter" idx="11"/>
          </p:nvPr>
        </p:nvSpPr>
        <p:spPr/>
        <p:txBody>
          <a:bodyPr rtlCol="0"/>
          <a:lstStyle/>
          <a:p>
            <a:fld id="{207FAAC0-9294-415F-9647-BD91F9B80CC9}"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A59714B-9490-4266-9FCC-86CF7950B9A7}" type="datetimeFigureOut">
              <a:rPr lang="id-ID" smtClean="0"/>
              <a:pPr/>
              <a:t>23/09/2013</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207FAAC0-9294-415F-9647-BD91F9B80CC9}"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59714B-9490-4266-9FCC-86CF7950B9A7}" type="datetimeFigureOut">
              <a:rPr lang="id-ID" smtClean="0"/>
              <a:pPr/>
              <a:t>23/09/2013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7FAAC0-9294-415F-9647-BD91F9B80CC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9714B-9490-4266-9FCC-86CF7950B9A7}" type="datetimeFigureOut">
              <a:rPr lang="id-ID" smtClean="0"/>
              <a:pPr/>
              <a:t>23/09/2013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FAAC0-9294-415F-9647-BD91F9B80CC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A59714B-9490-4266-9FCC-86CF7950B9A7}" type="datetimeFigureOut">
              <a:rPr lang="id-ID" smtClean="0"/>
              <a:pPr/>
              <a:t>23/09/2013</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07FAAC0-9294-415F-9647-BD91F9B80CC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www.siop.org/" TargetMode="External"/><Relationship Id="rId3" Type="http://schemas.openxmlformats.org/officeDocument/2006/relationships/hyperlink" Target="http://www.aom.pace.edu/" TargetMode="External"/><Relationship Id="rId7" Type="http://schemas.openxmlformats.org/officeDocument/2006/relationships/hyperlink" Target="http://www.hfes.org/" TargetMode="External"/><Relationship Id="rId2" Type="http://schemas.openxmlformats.org/officeDocument/2006/relationships/hyperlink" Target="http://chuma.cas.usf.edu/~spector" TargetMode="External"/><Relationship Id="rId1" Type="http://schemas.openxmlformats.org/officeDocument/2006/relationships/slideLayout" Target="../slideLayouts/slideLayout2.xml"/><Relationship Id="rId6" Type="http://schemas.openxmlformats.org/officeDocument/2006/relationships/hyperlink" Target="http://www.acd.ccac.edu/hr/EmploymentStatistics" TargetMode="External"/><Relationship Id="rId5" Type="http://schemas.openxmlformats.org/officeDocument/2006/relationships/hyperlink" Target="http://psych.hanover.edu/APS/exponnet.html" TargetMode="External"/><Relationship Id="rId10" Type="http://schemas.openxmlformats.org/officeDocument/2006/relationships/hyperlink" Target="http://allserv.rug.ac.be/~pcoets/div/home.htm" TargetMode="External"/><Relationship Id="rId4" Type="http://schemas.openxmlformats.org/officeDocument/2006/relationships/hyperlink" Target="http://www.apa.com/" TargetMode="External"/><Relationship Id="rId9" Type="http://schemas.openxmlformats.org/officeDocument/2006/relationships/hyperlink" Target="http://www.doleta.gov/programs/onet"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95536" y="4005064"/>
            <a:ext cx="5040560" cy="576064"/>
          </a:xfrm>
        </p:spPr>
        <p:txBody>
          <a:bodyPr>
            <a:noAutofit/>
          </a:bodyPr>
          <a:lstStyle/>
          <a:p>
            <a:pPr algn="ctr"/>
            <a:r>
              <a:rPr lang="id-ID" sz="3600" dirty="0" smtClean="0">
                <a:solidFill>
                  <a:schemeClr val="accent3">
                    <a:lumMod val="50000"/>
                  </a:schemeClr>
                </a:solidFill>
              </a:rPr>
              <a:t>Pertemuan 1</a:t>
            </a:r>
            <a:endParaRPr lang="id-ID" sz="3600" dirty="0">
              <a:solidFill>
                <a:schemeClr val="accent3">
                  <a:lumMod val="50000"/>
                </a:schemeClr>
              </a:solidFill>
            </a:endParaRPr>
          </a:p>
        </p:txBody>
      </p:sp>
      <p:sp>
        <p:nvSpPr>
          <p:cNvPr id="4" name="Rectangle 3"/>
          <p:cNvSpPr/>
          <p:nvPr/>
        </p:nvSpPr>
        <p:spPr>
          <a:xfrm>
            <a:off x="489067" y="908720"/>
            <a:ext cx="8654933" cy="1754326"/>
          </a:xfrm>
          <a:prstGeom prst="rect">
            <a:avLst/>
          </a:prstGeom>
          <a:noFill/>
        </p:spPr>
        <p:txBody>
          <a:bodyPr wrap="none" lIns="91440" tIns="45720" rIns="91440" bIns="45720">
            <a:spAutoFit/>
          </a:bodyPr>
          <a:lstStyle/>
          <a:p>
            <a:pPr algn="ctr"/>
            <a:r>
              <a:rPr lang="id-ID" sz="5400" b="1" cap="none" spc="0" dirty="0" smtClean="0">
                <a:ln w="1905"/>
                <a:solidFill>
                  <a:schemeClr val="accent3">
                    <a:lumMod val="40000"/>
                    <a:lumOff val="60000"/>
                  </a:schemeClr>
                </a:solidFill>
                <a:effectLst>
                  <a:innerShdw blurRad="69850" dist="43180" dir="5400000">
                    <a:srgbClr val="000000">
                      <a:alpha val="65000"/>
                    </a:srgbClr>
                  </a:innerShdw>
                </a:effectLst>
              </a:rPr>
              <a:t>PSIKOLOGI INDUSTRI </a:t>
            </a:r>
          </a:p>
          <a:p>
            <a:pPr algn="ctr"/>
            <a:r>
              <a:rPr lang="id-ID" sz="5400" b="1" cap="none" spc="0" dirty="0" smtClean="0">
                <a:ln w="1905"/>
                <a:solidFill>
                  <a:schemeClr val="accent3">
                    <a:lumMod val="40000"/>
                    <a:lumOff val="60000"/>
                  </a:schemeClr>
                </a:solidFill>
                <a:effectLst>
                  <a:innerShdw blurRad="69850" dist="43180" dir="5400000">
                    <a:srgbClr val="000000">
                      <a:alpha val="65000"/>
                    </a:srgbClr>
                  </a:innerShdw>
                </a:effectLst>
              </a:rPr>
              <a:t>DAN ORGANISASI</a:t>
            </a:r>
            <a:endParaRPr lang="id-ID" sz="5400" b="1" cap="none" spc="0" dirty="0">
              <a:ln w="1905"/>
              <a:solidFill>
                <a:schemeClr val="accent3">
                  <a:lumMod val="40000"/>
                  <a:lumOff val="60000"/>
                </a:schemeClr>
              </a:solidFill>
              <a:effectLst>
                <a:innerShdw blurRad="69850" dist="43180" dir="5400000">
                  <a:srgbClr val="000000">
                    <a:alpha val="65000"/>
                  </a:srgbClr>
                </a:innerShdw>
              </a:effectLst>
            </a:endParaRPr>
          </a:p>
        </p:txBody>
      </p:sp>
      <p:sp>
        <p:nvSpPr>
          <p:cNvPr id="5" name="TextBox 4"/>
          <p:cNvSpPr txBox="1"/>
          <p:nvPr/>
        </p:nvSpPr>
        <p:spPr>
          <a:xfrm>
            <a:off x="539552" y="5374957"/>
            <a:ext cx="6840760" cy="646331"/>
          </a:xfrm>
          <a:prstGeom prst="rect">
            <a:avLst/>
          </a:prstGeom>
          <a:noFill/>
        </p:spPr>
        <p:txBody>
          <a:bodyPr wrap="square" rtlCol="0">
            <a:spAutoFit/>
          </a:bodyPr>
          <a:lstStyle/>
          <a:p>
            <a:r>
              <a:rPr lang="id-ID" sz="3600" dirty="0" smtClean="0">
                <a:solidFill>
                  <a:schemeClr val="accent3">
                    <a:lumMod val="50000"/>
                  </a:schemeClr>
                </a:solidFill>
                <a:latin typeface="+mj-lt"/>
              </a:rPr>
              <a:t>Sri Hastuti Handayani, M.si, Psi</a:t>
            </a:r>
            <a:endParaRPr lang="id-ID" sz="36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normAutofit fontScale="85000" lnSpcReduction="20000"/>
          </a:bodyPr>
          <a:lstStyle/>
          <a:p>
            <a:pPr>
              <a:buNone/>
            </a:pPr>
            <a:r>
              <a:rPr lang="en-US" dirty="0" err="1" smtClean="0"/>
              <a:t>Psikologi</a:t>
            </a:r>
            <a:r>
              <a:rPr lang="en-US" dirty="0" smtClean="0"/>
              <a:t> </a:t>
            </a:r>
            <a:r>
              <a:rPr lang="en-US" dirty="0" err="1" smtClean="0"/>
              <a:t>Industri</a:t>
            </a:r>
            <a:r>
              <a:rPr lang="en-US" dirty="0" smtClean="0"/>
              <a:t> &amp; </a:t>
            </a:r>
            <a:r>
              <a:rPr lang="en-US" dirty="0" err="1" smtClean="0"/>
              <a:t>Organisasi</a:t>
            </a:r>
            <a:r>
              <a:rPr lang="en-US" dirty="0" smtClean="0"/>
              <a:t> </a:t>
            </a:r>
          </a:p>
          <a:p>
            <a:pPr>
              <a:buFont typeface="Wingdings" pitchFamily="2" charset="2"/>
              <a:buChar char="§"/>
            </a:pPr>
            <a:r>
              <a:rPr lang="en-US" dirty="0" smtClean="0">
                <a:solidFill>
                  <a:schemeClr val="accent2"/>
                </a:solidFill>
              </a:rPr>
              <a:t>Industrial (Personnel)</a:t>
            </a:r>
          </a:p>
          <a:p>
            <a:pPr>
              <a:buFont typeface="Wingdings" pitchFamily="2" charset="2"/>
              <a:buChar char="§"/>
            </a:pPr>
            <a:r>
              <a:rPr lang="en-US" dirty="0" smtClean="0">
                <a:solidFill>
                  <a:schemeClr val="accent2"/>
                </a:solidFill>
              </a:rPr>
              <a:t>Organizational</a:t>
            </a:r>
          </a:p>
          <a:p>
            <a:pPr>
              <a:buNone/>
            </a:pPr>
            <a:r>
              <a:rPr lang="en-US" dirty="0" smtClean="0"/>
              <a:t>  (</a:t>
            </a:r>
            <a:r>
              <a:rPr lang="en-US" dirty="0" err="1" smtClean="0"/>
              <a:t>sering</a:t>
            </a:r>
            <a:r>
              <a:rPr lang="en-US" dirty="0" smtClean="0"/>
              <a:t> overlap &amp; </a:t>
            </a:r>
            <a:r>
              <a:rPr lang="en-US" dirty="0" err="1" smtClean="0"/>
              <a:t>agak</a:t>
            </a:r>
            <a:r>
              <a:rPr lang="en-US" dirty="0" smtClean="0"/>
              <a:t> </a:t>
            </a:r>
            <a:r>
              <a:rPr lang="en-US" dirty="0" err="1" smtClean="0"/>
              <a:t>sulit</a:t>
            </a:r>
            <a:r>
              <a:rPr lang="en-US" dirty="0" smtClean="0"/>
              <a:t> </a:t>
            </a:r>
            <a:r>
              <a:rPr lang="en-US" dirty="0" err="1" smtClean="0"/>
              <a:t>dipisahkan</a:t>
            </a:r>
            <a:r>
              <a:rPr lang="en-US" dirty="0" smtClean="0"/>
              <a:t>)</a:t>
            </a:r>
          </a:p>
          <a:p>
            <a:pPr>
              <a:buNone/>
            </a:pPr>
            <a:endParaRPr lang="en-US" dirty="0" smtClean="0"/>
          </a:p>
          <a:p>
            <a:pPr>
              <a:buNone/>
            </a:pPr>
            <a:r>
              <a:rPr lang="en-US" b="1" dirty="0" smtClean="0">
                <a:solidFill>
                  <a:schemeClr val="accent2"/>
                </a:solidFill>
              </a:rPr>
              <a:t>Industrial Psychology :</a:t>
            </a:r>
          </a:p>
          <a:p>
            <a:pPr>
              <a:buFont typeface="Wingdings" pitchFamily="2" charset="2"/>
              <a:buChar char="q"/>
            </a:pPr>
            <a:r>
              <a:rPr lang="en-US" dirty="0" err="1" smtClean="0"/>
              <a:t>Perspektif</a:t>
            </a:r>
            <a:r>
              <a:rPr lang="en-US" dirty="0" smtClean="0"/>
              <a:t> management </a:t>
            </a:r>
            <a:r>
              <a:rPr lang="en-US" dirty="0" err="1" smtClean="0"/>
              <a:t>dalam</a:t>
            </a:r>
            <a:r>
              <a:rPr lang="en-US" dirty="0" smtClean="0"/>
              <a:t> </a:t>
            </a:r>
            <a:r>
              <a:rPr lang="en-US" dirty="0" err="1" smtClean="0"/>
              <a:t>rangka</a:t>
            </a:r>
            <a:r>
              <a:rPr lang="en-US" dirty="0" smtClean="0"/>
              <a:t> </a:t>
            </a:r>
            <a:r>
              <a:rPr lang="en-US" dirty="0" err="1" smtClean="0"/>
              <a:t>efisiensi</a:t>
            </a:r>
            <a:r>
              <a:rPr lang="en-US" dirty="0" smtClean="0"/>
              <a:t> </a:t>
            </a:r>
            <a:r>
              <a:rPr lang="en-US" dirty="0" err="1" smtClean="0"/>
              <a:t>organisasi</a:t>
            </a:r>
            <a:r>
              <a:rPr lang="en-US" dirty="0" smtClean="0"/>
              <a:t> </a:t>
            </a:r>
            <a:r>
              <a:rPr lang="en-US" dirty="0" err="1" smtClean="0"/>
              <a:t>melalui</a:t>
            </a:r>
            <a:r>
              <a:rPr lang="en-US" dirty="0" smtClean="0"/>
              <a:t> </a:t>
            </a:r>
            <a:r>
              <a:rPr lang="en-US" dirty="0" err="1" smtClean="0"/>
              <a:t>pemanfaatan</a:t>
            </a:r>
            <a:r>
              <a:rPr lang="en-US" dirty="0" smtClean="0"/>
              <a:t> human resources yang </a:t>
            </a:r>
            <a:r>
              <a:rPr lang="en-US" dirty="0" err="1" smtClean="0"/>
              <a:t>sesuai</a:t>
            </a:r>
            <a:r>
              <a:rPr lang="en-US" dirty="0" smtClean="0"/>
              <a:t>.</a:t>
            </a:r>
          </a:p>
          <a:p>
            <a:pPr>
              <a:buFont typeface="Wingdings" pitchFamily="2" charset="2"/>
              <a:buChar char="q"/>
            </a:pPr>
            <a:r>
              <a:rPr lang="en-US" dirty="0" smtClean="0"/>
              <a:t>Concerned with : efficient job design, employee selection, employee training &amp; performance appraisal</a:t>
            </a:r>
            <a:endParaRPr lang="en-US" dirty="0"/>
          </a:p>
        </p:txBody>
      </p:sp>
      <p:sp>
        <p:nvSpPr>
          <p:cNvPr id="3" name="Title 2"/>
          <p:cNvSpPr>
            <a:spLocks noGrp="1"/>
          </p:cNvSpPr>
          <p:nvPr>
            <p:ph type="title"/>
          </p:nvPr>
        </p:nvSpPr>
        <p:spPr>
          <a:xfrm>
            <a:off x="457200" y="274638"/>
            <a:ext cx="8229600" cy="850106"/>
          </a:xfrm>
          <a:ln>
            <a:solidFill>
              <a:schemeClr val="accent1"/>
            </a:solidFill>
          </a:ln>
        </p:spPr>
        <p:txBody>
          <a:bodyPr>
            <a:noAutofit/>
          </a:bodyPr>
          <a:lstStyle/>
          <a:p>
            <a:pPr algn="ctr"/>
            <a:r>
              <a:rPr lang="en-US" sz="3600" b="1" dirty="0" err="1" smtClean="0">
                <a:solidFill>
                  <a:srgbClr val="FF0000"/>
                </a:solidFill>
              </a:rPr>
              <a:t>Bidang</a:t>
            </a:r>
            <a:r>
              <a:rPr lang="en-US" sz="3600" b="1" dirty="0" smtClean="0">
                <a:solidFill>
                  <a:srgbClr val="FF0000"/>
                </a:solidFill>
              </a:rPr>
              <a:t> </a:t>
            </a:r>
            <a:r>
              <a:rPr lang="en-US" sz="3600" b="1" dirty="0" err="1" smtClean="0">
                <a:solidFill>
                  <a:srgbClr val="FF0000"/>
                </a:solidFill>
              </a:rPr>
              <a:t>Psikologi</a:t>
            </a:r>
            <a:r>
              <a:rPr lang="en-US" sz="3600" b="1" dirty="0" smtClean="0">
                <a:solidFill>
                  <a:srgbClr val="FF0000"/>
                </a:solidFill>
              </a:rPr>
              <a:t> </a:t>
            </a:r>
            <a:r>
              <a:rPr lang="en-US" sz="3600" b="1" dirty="0" err="1" smtClean="0">
                <a:solidFill>
                  <a:srgbClr val="FF0000"/>
                </a:solidFill>
              </a:rPr>
              <a:t>Industri</a:t>
            </a:r>
            <a:r>
              <a:rPr lang="en-US" sz="3600" b="1" dirty="0" smtClean="0">
                <a:solidFill>
                  <a:srgbClr val="FF0000"/>
                </a:solidFill>
              </a:rPr>
              <a:t> &amp; </a:t>
            </a:r>
            <a:r>
              <a:rPr lang="en-US" sz="3600" b="1" dirty="0" err="1" smtClean="0">
                <a:solidFill>
                  <a:srgbClr val="FF0000"/>
                </a:solidFill>
              </a:rPr>
              <a:t>Organisasi</a:t>
            </a:r>
            <a:endParaRPr lang="en-US" sz="3600"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a:ln>
            <a:solidFill>
              <a:schemeClr val="accent1"/>
            </a:solidFill>
          </a:ln>
        </p:spPr>
        <p:txBody>
          <a:bodyPr>
            <a:normAutofit/>
          </a:bodyPr>
          <a:lstStyle/>
          <a:p>
            <a:pPr>
              <a:buNone/>
            </a:pPr>
            <a:r>
              <a:rPr lang="en-US" sz="2400" b="1" dirty="0" smtClean="0">
                <a:solidFill>
                  <a:schemeClr val="accent2"/>
                </a:solidFill>
              </a:rPr>
              <a:t>Organizational Psychology</a:t>
            </a:r>
          </a:p>
          <a:p>
            <a:pPr>
              <a:buFont typeface="Wingdings" pitchFamily="2" charset="2"/>
              <a:buChar char="q"/>
            </a:pPr>
            <a:r>
              <a:rPr lang="en-US" sz="2400" dirty="0" err="1" smtClean="0"/>
              <a:t>Dikembangkan</a:t>
            </a:r>
            <a:r>
              <a:rPr lang="en-US" sz="2400" dirty="0" smtClean="0"/>
              <a:t> </a:t>
            </a:r>
            <a:r>
              <a:rPr lang="en-US" sz="2400" dirty="0" err="1" smtClean="0"/>
              <a:t>dari</a:t>
            </a:r>
            <a:r>
              <a:rPr lang="en-US" sz="2400" dirty="0" smtClean="0"/>
              <a:t> human relations movement </a:t>
            </a:r>
            <a:r>
              <a:rPr lang="en-US" sz="2400" dirty="0" err="1" smtClean="0"/>
              <a:t>di</a:t>
            </a:r>
            <a:r>
              <a:rPr lang="en-US" sz="2400" dirty="0" smtClean="0"/>
              <a:t> </a:t>
            </a:r>
            <a:r>
              <a:rPr lang="en-US" sz="2400" dirty="0" err="1" smtClean="0"/>
              <a:t>organisasi</a:t>
            </a:r>
            <a:endParaRPr lang="en-US" sz="2400" dirty="0" smtClean="0"/>
          </a:p>
          <a:p>
            <a:pPr>
              <a:buFont typeface="Wingdings" pitchFamily="2" charset="2"/>
              <a:buChar char="q"/>
            </a:pPr>
            <a:r>
              <a:rPr lang="en-US" sz="2400" dirty="0" err="1" smtClean="0"/>
              <a:t>Fokus</a:t>
            </a:r>
            <a:r>
              <a:rPr lang="en-US" sz="2400" dirty="0" smtClean="0"/>
              <a:t> </a:t>
            </a:r>
            <a:r>
              <a:rPr lang="en-US" sz="2400" dirty="0" err="1" smtClean="0"/>
              <a:t>pada</a:t>
            </a:r>
            <a:r>
              <a:rPr lang="en-US" sz="2400" dirty="0" smtClean="0"/>
              <a:t> </a:t>
            </a:r>
            <a:r>
              <a:rPr lang="en-US" sz="2400" dirty="0" err="1" smtClean="0"/>
              <a:t>pemahaman</a:t>
            </a:r>
            <a:r>
              <a:rPr lang="en-US" sz="2400" dirty="0" smtClean="0"/>
              <a:t> </a:t>
            </a:r>
            <a:r>
              <a:rPr lang="en-US" sz="2400" dirty="0" err="1" smtClean="0"/>
              <a:t>tingkah</a:t>
            </a:r>
            <a:r>
              <a:rPr lang="en-US" sz="2400" dirty="0" smtClean="0"/>
              <a:t> </a:t>
            </a:r>
            <a:r>
              <a:rPr lang="en-US" sz="2400" dirty="0" err="1" smtClean="0"/>
              <a:t>laku</a:t>
            </a:r>
            <a:r>
              <a:rPr lang="en-US" sz="2400" dirty="0" smtClean="0"/>
              <a:t> &amp; </a:t>
            </a:r>
            <a:r>
              <a:rPr lang="en-US" sz="2400" dirty="0" err="1" smtClean="0"/>
              <a:t>peningkatan</a:t>
            </a:r>
            <a:r>
              <a:rPr lang="en-US" sz="2400" dirty="0" smtClean="0"/>
              <a:t> </a:t>
            </a:r>
            <a:r>
              <a:rPr lang="en-US" sz="2400" dirty="0" smtClean="0"/>
              <a:t>well-being </a:t>
            </a:r>
            <a:r>
              <a:rPr lang="en-US" sz="2400" dirty="0" err="1" smtClean="0"/>
              <a:t>karyawan</a:t>
            </a:r>
            <a:r>
              <a:rPr lang="en-US" sz="2400" dirty="0" smtClean="0"/>
              <a:t> </a:t>
            </a:r>
            <a:r>
              <a:rPr lang="en-US" sz="2400" dirty="0" err="1" smtClean="0"/>
              <a:t>di</a:t>
            </a:r>
            <a:r>
              <a:rPr lang="en-US" sz="2400" dirty="0" smtClean="0"/>
              <a:t> </a:t>
            </a:r>
            <a:r>
              <a:rPr lang="en-US" sz="2400" dirty="0" err="1" smtClean="0"/>
              <a:t>tempat</a:t>
            </a:r>
            <a:r>
              <a:rPr lang="en-US" sz="2400" dirty="0" smtClean="0"/>
              <a:t> </a:t>
            </a:r>
            <a:r>
              <a:rPr lang="en-US" sz="2400" dirty="0" err="1" smtClean="0"/>
              <a:t>kerja</a:t>
            </a:r>
            <a:endParaRPr lang="en-US" sz="2400" dirty="0" smtClean="0"/>
          </a:p>
          <a:p>
            <a:pPr>
              <a:buFont typeface="Wingdings" pitchFamily="2" charset="2"/>
              <a:buChar char="q"/>
            </a:pPr>
            <a:r>
              <a:rPr lang="en-US" sz="2400" dirty="0" err="1" smtClean="0"/>
              <a:t>Topik</a:t>
            </a:r>
            <a:r>
              <a:rPr lang="en-US" sz="2400" dirty="0" smtClean="0"/>
              <a:t> organizational : employee attitude, employee behavior, job stress </a:t>
            </a:r>
            <a:r>
              <a:rPr lang="en-US" sz="2400" dirty="0" err="1" smtClean="0"/>
              <a:t>dan</a:t>
            </a:r>
            <a:r>
              <a:rPr lang="en-US" sz="2400" dirty="0" smtClean="0"/>
              <a:t> supervisory practices</a:t>
            </a:r>
          </a:p>
          <a:p>
            <a:pPr>
              <a:buNone/>
            </a:pPr>
            <a:endParaRPr lang="en-US" sz="2400" dirty="0" smtClean="0"/>
          </a:p>
          <a:p>
            <a:pPr marL="0" indent="0">
              <a:buNone/>
            </a:pPr>
            <a:r>
              <a:rPr lang="en-US" sz="2400" b="1" dirty="0" smtClean="0">
                <a:solidFill>
                  <a:schemeClr val="accent2"/>
                </a:solidFill>
              </a:rPr>
              <a:t>JADI </a:t>
            </a:r>
            <a:r>
              <a:rPr lang="en-US" sz="2400" b="1" dirty="0" err="1" smtClean="0">
                <a:solidFill>
                  <a:schemeClr val="accent2"/>
                </a:solidFill>
              </a:rPr>
              <a:t>tidak</a:t>
            </a:r>
            <a:r>
              <a:rPr lang="en-US" sz="2400" b="1" dirty="0" smtClean="0">
                <a:solidFill>
                  <a:schemeClr val="accent2"/>
                </a:solidFill>
              </a:rPr>
              <a:t> </a:t>
            </a:r>
            <a:r>
              <a:rPr lang="en-US" sz="2400" b="1" dirty="0" err="1" smtClean="0">
                <a:solidFill>
                  <a:schemeClr val="accent2"/>
                </a:solidFill>
              </a:rPr>
              <a:t>mudah</a:t>
            </a:r>
            <a:r>
              <a:rPr lang="en-US" sz="2400" b="1" dirty="0" smtClean="0">
                <a:solidFill>
                  <a:schemeClr val="accent2"/>
                </a:solidFill>
              </a:rPr>
              <a:t> </a:t>
            </a:r>
            <a:r>
              <a:rPr lang="en-US" sz="2400" b="1" dirty="0" err="1" smtClean="0">
                <a:solidFill>
                  <a:schemeClr val="accent2"/>
                </a:solidFill>
              </a:rPr>
              <a:t>membedakan</a:t>
            </a:r>
            <a:r>
              <a:rPr lang="en-US" sz="2400" dirty="0" smtClean="0"/>
              <a:t> </a:t>
            </a:r>
            <a:r>
              <a:rPr lang="en-US" sz="2400" dirty="0" err="1" smtClean="0"/>
              <a:t>secara</a:t>
            </a:r>
            <a:r>
              <a:rPr lang="en-US" sz="2400" dirty="0" smtClean="0"/>
              <a:t> </a:t>
            </a:r>
            <a:r>
              <a:rPr lang="en-US" sz="2400" dirty="0" err="1" smtClean="0"/>
              <a:t>ketat</a:t>
            </a:r>
            <a:r>
              <a:rPr lang="en-US" sz="2400" dirty="0" smtClean="0"/>
              <a:t> </a:t>
            </a:r>
            <a:r>
              <a:rPr lang="en-US" sz="2400" dirty="0" err="1" smtClean="0"/>
              <a:t>antara</a:t>
            </a:r>
            <a:r>
              <a:rPr lang="en-US" sz="2400" dirty="0" smtClean="0"/>
              <a:t> </a:t>
            </a:r>
            <a:r>
              <a:rPr lang="en-US" sz="2400" dirty="0" err="1" smtClean="0"/>
              <a:t>bidang</a:t>
            </a:r>
            <a:r>
              <a:rPr lang="en-US" sz="2400" dirty="0" smtClean="0"/>
              <a:t> industrial &amp; organizational, </a:t>
            </a:r>
            <a:r>
              <a:rPr lang="en-US" sz="2400" dirty="0" err="1" smtClean="0"/>
              <a:t>Misal</a:t>
            </a:r>
            <a:r>
              <a:rPr lang="en-US" sz="2400" dirty="0" smtClean="0"/>
              <a:t> : </a:t>
            </a:r>
            <a:r>
              <a:rPr lang="en-US" sz="2400" dirty="0" err="1" smtClean="0"/>
              <a:t>Motivasi</a:t>
            </a:r>
            <a:r>
              <a:rPr lang="en-US" sz="2400" dirty="0" smtClean="0"/>
              <a:t>, </a:t>
            </a:r>
            <a:r>
              <a:rPr lang="en-US" sz="2400" dirty="0" err="1" smtClean="0"/>
              <a:t>relevan</a:t>
            </a:r>
            <a:r>
              <a:rPr lang="en-US" sz="2400" dirty="0" smtClean="0"/>
              <a:t> </a:t>
            </a:r>
            <a:r>
              <a:rPr lang="en-US" sz="2400" dirty="0" err="1" smtClean="0"/>
              <a:t>untuk</a:t>
            </a:r>
            <a:r>
              <a:rPr lang="en-US" sz="2400" dirty="0" smtClean="0"/>
              <a:t> </a:t>
            </a:r>
            <a:r>
              <a:rPr lang="en-US" sz="2400" dirty="0" err="1" smtClean="0"/>
              <a:t>pembahasan</a:t>
            </a:r>
            <a:r>
              <a:rPr lang="en-US" sz="2400" dirty="0" smtClean="0"/>
              <a:t> Industrial </a:t>
            </a:r>
            <a:r>
              <a:rPr lang="en-US" sz="2400" dirty="0" smtClean="0"/>
              <a:t>(employee </a:t>
            </a:r>
            <a:r>
              <a:rPr lang="en-US" sz="2400" dirty="0" smtClean="0"/>
              <a:t>efficiency &amp; performance) </a:t>
            </a:r>
            <a:r>
              <a:rPr lang="en-US" sz="2400" dirty="0" err="1" smtClean="0"/>
              <a:t>namun</a:t>
            </a:r>
            <a:r>
              <a:rPr lang="en-US" sz="2400" dirty="0" smtClean="0"/>
              <a:t> </a:t>
            </a:r>
            <a:r>
              <a:rPr lang="en-US" sz="2400" dirty="0" err="1" smtClean="0"/>
              <a:t>juga</a:t>
            </a:r>
            <a:r>
              <a:rPr lang="en-US" sz="2400" dirty="0" smtClean="0"/>
              <a:t> </a:t>
            </a:r>
            <a:r>
              <a:rPr lang="en-US" sz="2400" dirty="0" err="1" smtClean="0"/>
              <a:t>relevan</a:t>
            </a:r>
            <a:r>
              <a:rPr lang="en-US" sz="2400" dirty="0" smtClean="0"/>
              <a:t> </a:t>
            </a:r>
            <a:r>
              <a:rPr lang="en-US" sz="2400" dirty="0" err="1" smtClean="0"/>
              <a:t>untuk</a:t>
            </a:r>
            <a:r>
              <a:rPr lang="en-US" sz="2400" dirty="0" smtClean="0"/>
              <a:t> </a:t>
            </a:r>
            <a:r>
              <a:rPr lang="en-US" sz="2400" dirty="0" err="1" smtClean="0"/>
              <a:t>pembahasan</a:t>
            </a:r>
            <a:r>
              <a:rPr lang="en-US" sz="2400" dirty="0" smtClean="0"/>
              <a:t> </a:t>
            </a:r>
            <a:r>
              <a:rPr lang="en-US" sz="2400" dirty="0" err="1" smtClean="0"/>
              <a:t>organisasi</a:t>
            </a:r>
            <a:r>
              <a:rPr lang="en-US" sz="2400" dirty="0" smtClean="0"/>
              <a:t> </a:t>
            </a:r>
            <a:r>
              <a:rPr lang="en-US" sz="2400" dirty="0" smtClean="0"/>
              <a:t>(happiness </a:t>
            </a:r>
            <a:r>
              <a:rPr lang="en-US" sz="2400" dirty="0" smtClean="0"/>
              <a:t>&amp; well being employee)</a:t>
            </a:r>
          </a:p>
          <a:p>
            <a:endParaRPr lang="en-US" sz="2400" dirty="0"/>
          </a:p>
        </p:txBody>
      </p:sp>
      <p:sp>
        <p:nvSpPr>
          <p:cNvPr id="3" name="Title 2"/>
          <p:cNvSpPr>
            <a:spLocks noGrp="1"/>
          </p:cNvSpPr>
          <p:nvPr>
            <p:ph type="title"/>
          </p:nvPr>
        </p:nvSpPr>
        <p:spPr>
          <a:xfrm>
            <a:off x="457200" y="274638"/>
            <a:ext cx="8229600" cy="792162"/>
          </a:xfrm>
          <a:ln>
            <a:solidFill>
              <a:schemeClr val="accent1"/>
            </a:solidFill>
          </a:ln>
        </p:spPr>
        <p:txBody>
          <a:bodyPr>
            <a:normAutofit/>
          </a:bodyPr>
          <a:lstStyle/>
          <a:p>
            <a:pPr algn="l"/>
            <a:r>
              <a:rPr lang="en-US" sz="3200" dirty="0" err="1" smtClean="0">
                <a:solidFill>
                  <a:srgbClr val="FF0000"/>
                </a:solidFill>
              </a:rPr>
              <a:t>Lanjutan</a:t>
            </a:r>
            <a:r>
              <a:rPr lang="en-US" sz="3200" dirty="0" smtClean="0">
                <a:solidFill>
                  <a:srgbClr val="FF0000"/>
                </a:solidFill>
              </a:rPr>
              <a:t>……</a:t>
            </a:r>
            <a:endParaRPr lang="en-US" sz="32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ln w="3175">
            <a:solidFill>
              <a:schemeClr val="tx1"/>
            </a:solidFill>
          </a:ln>
        </p:spPr>
        <p:txBody>
          <a:bodyPr>
            <a:normAutofit/>
          </a:bodyPr>
          <a:lstStyle/>
          <a:p>
            <a:pPr eaLnBrk="1" hangingPunct="1"/>
            <a:r>
              <a:rPr lang="id-ID" sz="5400" b="1" dirty="0" smtClean="0">
                <a:solidFill>
                  <a:srgbClr val="FF0000"/>
                </a:solidFill>
              </a:rPr>
              <a:t>Perilaku </a:t>
            </a:r>
            <a:r>
              <a:rPr lang="id-ID" sz="5400" b="1" dirty="0" smtClean="0">
                <a:solidFill>
                  <a:srgbClr val="FF0000"/>
                </a:solidFill>
              </a:rPr>
              <a:t>Manusia</a:t>
            </a:r>
            <a:endParaRPr lang="en-US" sz="5400" b="1" dirty="0" smtClean="0">
              <a:solidFill>
                <a:srgbClr val="FF0000"/>
              </a:solidFill>
            </a:endParaRPr>
          </a:p>
        </p:txBody>
      </p:sp>
      <p:sp>
        <p:nvSpPr>
          <p:cNvPr id="10243" name="Rectangle 3"/>
          <p:cNvSpPr>
            <a:spLocks noGrp="1" noChangeArrowheads="1"/>
          </p:cNvSpPr>
          <p:nvPr>
            <p:ph type="body" idx="1"/>
          </p:nvPr>
        </p:nvSpPr>
        <p:spPr>
          <a:ln w="3175">
            <a:solidFill>
              <a:schemeClr val="tx1"/>
            </a:solidFill>
          </a:ln>
        </p:spPr>
        <p:txBody>
          <a:bodyPr/>
          <a:lstStyle/>
          <a:p>
            <a:pPr algn="ctr" eaLnBrk="1" hangingPunct="1">
              <a:buNone/>
            </a:pPr>
            <a:r>
              <a:rPr lang="id-ID" sz="2800" dirty="0" smtClean="0"/>
              <a:t>	</a:t>
            </a:r>
            <a:r>
              <a:rPr lang="id-ID" sz="4000" dirty="0" smtClean="0"/>
              <a:t>Perilaku </a:t>
            </a:r>
            <a:r>
              <a:rPr lang="id-ID" sz="4000" dirty="0" smtClean="0"/>
              <a:t>manusia adalah semua aktivitas yg dilakukan manusia, baik yg teramati langsung (overt) maupun yang tidak dapat diamati langsung (covert)</a:t>
            </a:r>
            <a:endParaRPr lang="en-US" sz="4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w="3175">
            <a:solidFill>
              <a:schemeClr val="tx1"/>
            </a:solidFill>
          </a:ln>
        </p:spPr>
        <p:txBody>
          <a:bodyPr>
            <a:normAutofit/>
          </a:bodyPr>
          <a:lstStyle/>
          <a:p>
            <a:pPr eaLnBrk="1" hangingPunct="1"/>
            <a:r>
              <a:rPr lang="id-ID" sz="4000" b="1" dirty="0" smtClean="0">
                <a:solidFill>
                  <a:srgbClr val="FF0000"/>
                </a:solidFill>
              </a:rPr>
              <a:t>Perilaku manusia yang covert</a:t>
            </a:r>
            <a:r>
              <a:rPr lang="id-ID" sz="4000" b="1" dirty="0" smtClean="0">
                <a:solidFill>
                  <a:srgbClr val="FF0000"/>
                </a:solidFill>
              </a:rPr>
              <a:t>..</a:t>
            </a:r>
            <a:endParaRPr lang="en-US" sz="4000" b="1" dirty="0" smtClean="0">
              <a:solidFill>
                <a:srgbClr val="FF0000"/>
              </a:solidFill>
            </a:endParaRPr>
          </a:p>
        </p:txBody>
      </p:sp>
      <p:sp>
        <p:nvSpPr>
          <p:cNvPr id="11267" name="Rectangle 3"/>
          <p:cNvSpPr>
            <a:spLocks noGrp="1" noChangeArrowheads="1"/>
          </p:cNvSpPr>
          <p:nvPr>
            <p:ph type="body" idx="1"/>
          </p:nvPr>
        </p:nvSpPr>
        <p:spPr>
          <a:ln w="3175">
            <a:solidFill>
              <a:schemeClr val="tx1"/>
            </a:solidFill>
          </a:ln>
        </p:spPr>
        <p:txBody>
          <a:bodyPr/>
          <a:lstStyle/>
          <a:p>
            <a:pPr eaLnBrk="1" hangingPunct="1">
              <a:buFont typeface="Wingdings" pitchFamily="2" charset="2"/>
              <a:buNone/>
            </a:pPr>
            <a:r>
              <a:rPr lang="id-ID" sz="2400" dirty="0" smtClean="0"/>
              <a:t>	</a:t>
            </a:r>
            <a:r>
              <a:rPr lang="id-ID" dirty="0" smtClean="0"/>
              <a:t>Bagaimana Psikolog dapat mengetahui perilaku covert?</a:t>
            </a:r>
          </a:p>
          <a:p>
            <a:pPr lvl="1">
              <a:buFont typeface="Wingdings" pitchFamily="2" charset="2"/>
              <a:buChar char="§"/>
            </a:pPr>
            <a:r>
              <a:rPr lang="id-ID" dirty="0" smtClean="0"/>
              <a:t>Disimpulkan </a:t>
            </a:r>
            <a:r>
              <a:rPr lang="id-ID" dirty="0" smtClean="0"/>
              <a:t>melalui ekspresi yg tampil dlm perilaku ybs yang terbuka (overt)</a:t>
            </a:r>
          </a:p>
          <a:p>
            <a:pPr lvl="1">
              <a:buFont typeface="Wingdings" pitchFamily="2" charset="2"/>
              <a:buChar char="§"/>
            </a:pPr>
            <a:r>
              <a:rPr lang="id-ID" dirty="0" smtClean="0"/>
              <a:t>Melalui observasi langsung &amp; tdk langsung</a:t>
            </a:r>
          </a:p>
          <a:p>
            <a:pPr lvl="1">
              <a:buFont typeface="Wingdings" pitchFamily="2" charset="2"/>
              <a:buChar char="§"/>
            </a:pPr>
            <a:r>
              <a:rPr lang="id-ID" dirty="0" smtClean="0"/>
              <a:t>Kesalahan interpretasi dapat terjadi</a:t>
            </a:r>
            <a:r>
              <a:rPr lang="id-ID" dirty="0" smtClean="0">
                <a:sym typeface="Wingdings" pitchFamily="2" charset="2"/>
              </a:rPr>
              <a:t> bergantung pada kemahiran psikolog menggunakan metode observasi &amp; berbagi metode pengukuran lainnya</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ln w="3175">
            <a:solidFill>
              <a:schemeClr val="tx1"/>
            </a:solidFill>
          </a:ln>
        </p:spPr>
        <p:txBody>
          <a:bodyPr>
            <a:normAutofit/>
          </a:bodyPr>
          <a:lstStyle/>
          <a:p>
            <a:pPr eaLnBrk="1" hangingPunct="1"/>
            <a:r>
              <a:rPr lang="id-ID" sz="3600" b="1" dirty="0" smtClean="0">
                <a:solidFill>
                  <a:srgbClr val="FF0000"/>
                </a:solidFill>
              </a:rPr>
              <a:t>Organisasi Industri </a:t>
            </a:r>
            <a:br>
              <a:rPr lang="id-ID" sz="3600" b="1" dirty="0" smtClean="0">
                <a:solidFill>
                  <a:srgbClr val="FF0000"/>
                </a:solidFill>
              </a:rPr>
            </a:br>
            <a:r>
              <a:rPr lang="id-ID" sz="3600" b="1" dirty="0" smtClean="0">
                <a:solidFill>
                  <a:srgbClr val="FF0000"/>
                </a:solidFill>
              </a:rPr>
              <a:t>merupakan sistem terbuka</a:t>
            </a:r>
            <a:endParaRPr lang="en-US" sz="3600" b="1" dirty="0" smtClean="0">
              <a:solidFill>
                <a:srgbClr val="FF0000"/>
              </a:solidFill>
            </a:endParaRPr>
          </a:p>
        </p:txBody>
      </p:sp>
      <p:sp>
        <p:nvSpPr>
          <p:cNvPr id="12291" name="Rectangle 3"/>
          <p:cNvSpPr>
            <a:spLocks noGrp="1" noChangeArrowheads="1"/>
          </p:cNvSpPr>
          <p:nvPr>
            <p:ph type="body" sz="half" idx="1"/>
          </p:nvPr>
        </p:nvSpPr>
        <p:spPr>
          <a:xfrm>
            <a:off x="457200" y="1981200"/>
            <a:ext cx="8219256" cy="1447800"/>
          </a:xfrm>
        </p:spPr>
        <p:txBody>
          <a:bodyPr>
            <a:normAutofit lnSpcReduction="10000"/>
          </a:bodyPr>
          <a:lstStyle/>
          <a:p>
            <a:pPr marL="0" indent="0">
              <a:buNone/>
            </a:pPr>
            <a:r>
              <a:rPr lang="id-ID" sz="2800" dirty="0" smtClean="0"/>
              <a:t>Artinya </a:t>
            </a:r>
            <a:r>
              <a:rPr lang="id-ID" sz="2800" dirty="0" smtClean="0"/>
              <a:t>menerima &amp; melepaskan sesuatu dari dan kepada sistem lainnya</a:t>
            </a:r>
          </a:p>
          <a:p>
            <a:pPr>
              <a:buNone/>
            </a:pPr>
            <a:r>
              <a:rPr lang="id-ID" sz="2800" dirty="0" smtClean="0"/>
              <a:t>Contoh:</a:t>
            </a:r>
          </a:p>
          <a:p>
            <a:pPr eaLnBrk="1" hangingPunct="1">
              <a:buFont typeface="Wingdings" pitchFamily="2" charset="2"/>
              <a:buNone/>
            </a:pPr>
            <a:endParaRPr lang="en-US" sz="2000" dirty="0" smtClean="0"/>
          </a:p>
        </p:txBody>
      </p:sp>
      <p:graphicFrame>
        <p:nvGraphicFramePr>
          <p:cNvPr id="12366" name="Group 78"/>
          <p:cNvGraphicFramePr>
            <a:graphicFrameLocks noGrp="1"/>
          </p:cNvGraphicFramePr>
          <p:nvPr>
            <p:ph sz="half" idx="2"/>
          </p:nvPr>
        </p:nvGraphicFramePr>
        <p:xfrm>
          <a:off x="311150" y="3429000"/>
          <a:ext cx="8437314" cy="2690495"/>
        </p:xfrm>
        <a:graphic>
          <a:graphicData uri="http://schemas.openxmlformats.org/drawingml/2006/table">
            <a:tbl>
              <a:tblPr/>
              <a:tblGrid>
                <a:gridCol w="2100610"/>
                <a:gridCol w="2501123"/>
                <a:gridCol w="2035381"/>
                <a:gridCol w="1800200"/>
              </a:tblGrid>
              <a:tr h="5048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Masukan</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Proses</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Output</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Ke sistem lain</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9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Bahan: Material, mesin, manusia, modal, info</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Mengolah RM dg mesin, oleh manusianya</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Produk: jasa,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Barang dll</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Produk: jasa,</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Barang, dll</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Seleksi &amp; penem- patan NAKER</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Tr &amp; Dev, kondisi kerja, kerekayasaan, organisasi</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Kinerja &amp; PA, motivasi, ke- puasan kerja, stres</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Penelitian &amp;</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id-ID"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Perilaku konsumen</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25144"/>
          </a:xfrm>
          <a:ln>
            <a:solidFill>
              <a:schemeClr val="accent1"/>
            </a:solidFill>
          </a:ln>
        </p:spPr>
        <p:txBody>
          <a:bodyPr>
            <a:normAutofit fontScale="92500" lnSpcReduction="10000"/>
          </a:bodyPr>
          <a:lstStyle/>
          <a:p>
            <a:pPr marL="0" lvl="1" indent="0">
              <a:buNone/>
            </a:pPr>
            <a:r>
              <a:rPr lang="en-US" dirty="0" smtClean="0"/>
              <a:t>Industrial &amp; Org setting : </a:t>
            </a:r>
          </a:p>
          <a:p>
            <a:pPr marL="0" lvl="1" indent="0">
              <a:buNone/>
            </a:pPr>
            <a:r>
              <a:rPr lang="en-US" b="1" dirty="0" smtClean="0">
                <a:solidFill>
                  <a:schemeClr val="accent2"/>
                </a:solidFill>
              </a:rPr>
              <a:t>Practice</a:t>
            </a:r>
          </a:p>
          <a:p>
            <a:pPr marL="360000" lvl="1" indent="-360000">
              <a:buNone/>
            </a:pPr>
            <a:r>
              <a:rPr lang="id-ID" dirty="0" smtClean="0"/>
              <a:t>	</a:t>
            </a:r>
            <a:r>
              <a:rPr lang="en-US" dirty="0" smtClean="0"/>
              <a:t>to solve real word problem </a:t>
            </a:r>
            <a:r>
              <a:rPr lang="en-US" dirty="0" err="1" smtClean="0"/>
              <a:t>seperti</a:t>
            </a:r>
            <a:r>
              <a:rPr lang="en-US" dirty="0" smtClean="0"/>
              <a:t> job stress, poor job performance Why?</a:t>
            </a:r>
          </a:p>
          <a:p>
            <a:pPr marL="0" lvl="1" indent="0">
              <a:buNone/>
            </a:pPr>
            <a:r>
              <a:rPr lang="en-US" b="1" dirty="0" smtClean="0">
                <a:solidFill>
                  <a:schemeClr val="accent2"/>
                </a:solidFill>
              </a:rPr>
              <a:t>Research</a:t>
            </a:r>
            <a:r>
              <a:rPr lang="en-US" dirty="0" smtClean="0"/>
              <a:t> </a:t>
            </a:r>
          </a:p>
          <a:p>
            <a:pPr marL="360000" lvl="1" indent="-360000">
              <a:buNone/>
            </a:pPr>
            <a:r>
              <a:rPr lang="id-ID" dirty="0" smtClean="0"/>
              <a:t>	</a:t>
            </a:r>
            <a:r>
              <a:rPr lang="en-US" dirty="0" err="1" smtClean="0"/>
              <a:t>menghasilkan</a:t>
            </a:r>
            <a:r>
              <a:rPr lang="en-US" dirty="0" smtClean="0"/>
              <a:t> temuan2 yang </a:t>
            </a:r>
            <a:r>
              <a:rPr lang="en-US" dirty="0" err="1" smtClean="0"/>
              <a:t>dapat</a:t>
            </a:r>
            <a:r>
              <a:rPr lang="en-US" dirty="0" smtClean="0"/>
              <a:t> </a:t>
            </a:r>
            <a:r>
              <a:rPr lang="en-US" dirty="0" err="1" smtClean="0"/>
              <a:t>diterapkan</a:t>
            </a:r>
            <a:r>
              <a:rPr lang="en-US" dirty="0" smtClean="0"/>
              <a:t> </a:t>
            </a:r>
            <a:r>
              <a:rPr lang="en-US" dirty="0" err="1" smtClean="0"/>
              <a:t>di</a:t>
            </a:r>
            <a:r>
              <a:rPr lang="en-US" dirty="0" smtClean="0"/>
              <a:t> </a:t>
            </a:r>
            <a:r>
              <a:rPr lang="en-US" dirty="0" err="1" smtClean="0"/>
              <a:t>tempat</a:t>
            </a:r>
            <a:r>
              <a:rPr lang="en-US" dirty="0" smtClean="0"/>
              <a:t> </a:t>
            </a:r>
            <a:r>
              <a:rPr lang="en-US" dirty="0" err="1" smtClean="0"/>
              <a:t>kerja</a:t>
            </a:r>
            <a:r>
              <a:rPr lang="en-US" dirty="0" smtClean="0"/>
              <a:t>.</a:t>
            </a:r>
          </a:p>
          <a:p>
            <a:pPr marL="0" lvl="1" indent="0">
              <a:buNone/>
            </a:pPr>
            <a:endParaRPr lang="en-US" sz="1500" dirty="0" smtClean="0"/>
          </a:p>
          <a:p>
            <a:pPr marL="0" lvl="1" indent="0">
              <a:buNone/>
            </a:pPr>
            <a:r>
              <a:rPr lang="en-US" dirty="0" err="1" smtClean="0"/>
              <a:t>Keduanya</a:t>
            </a:r>
            <a:r>
              <a:rPr lang="en-US" dirty="0" smtClean="0"/>
              <a:t> </a:t>
            </a:r>
            <a:r>
              <a:rPr lang="en-US" dirty="0" err="1" smtClean="0"/>
              <a:t>penting</a:t>
            </a:r>
            <a:r>
              <a:rPr lang="en-US" dirty="0" smtClean="0"/>
              <a:t> </a:t>
            </a:r>
            <a:r>
              <a:rPr lang="en-US" dirty="0" err="1" smtClean="0"/>
              <a:t>utk</a:t>
            </a:r>
            <a:r>
              <a:rPr lang="en-US" dirty="0" smtClean="0"/>
              <a:t> </a:t>
            </a:r>
            <a:r>
              <a:rPr lang="en-US" dirty="0" err="1" smtClean="0"/>
              <a:t>membantu</a:t>
            </a:r>
            <a:r>
              <a:rPr lang="en-US" dirty="0" smtClean="0"/>
              <a:t> </a:t>
            </a:r>
            <a:r>
              <a:rPr lang="en-US" dirty="0" err="1" smtClean="0"/>
              <a:t>fungsi</a:t>
            </a:r>
            <a:r>
              <a:rPr lang="en-US" dirty="0" smtClean="0"/>
              <a:t> </a:t>
            </a:r>
            <a:r>
              <a:rPr lang="en-US" dirty="0" err="1" smtClean="0"/>
              <a:t>organisasi</a:t>
            </a:r>
            <a:r>
              <a:rPr lang="en-US" dirty="0" smtClean="0"/>
              <a:t> </a:t>
            </a:r>
            <a:r>
              <a:rPr lang="en-US" dirty="0" err="1" smtClean="0"/>
              <a:t>yg</a:t>
            </a:r>
            <a:r>
              <a:rPr lang="en-US" dirty="0" smtClean="0"/>
              <a:t> </a:t>
            </a:r>
            <a:r>
              <a:rPr lang="en-US" dirty="0" err="1" smtClean="0"/>
              <a:t>lbh</a:t>
            </a:r>
            <a:r>
              <a:rPr lang="en-US" dirty="0" smtClean="0"/>
              <a:t> </a:t>
            </a:r>
            <a:r>
              <a:rPr lang="en-US" dirty="0" err="1" smtClean="0"/>
              <a:t>efektif</a:t>
            </a:r>
            <a:r>
              <a:rPr lang="en-US" dirty="0" smtClean="0"/>
              <a:t>. </a:t>
            </a:r>
            <a:r>
              <a:rPr lang="en-US" dirty="0" err="1" smtClean="0"/>
              <a:t>Psikolog</a:t>
            </a:r>
            <a:r>
              <a:rPr lang="en-US" dirty="0" smtClean="0"/>
              <a:t> I/O </a:t>
            </a:r>
            <a:r>
              <a:rPr lang="en-US" dirty="0" err="1" smtClean="0"/>
              <a:t>dlm</a:t>
            </a:r>
            <a:r>
              <a:rPr lang="en-US" dirty="0" smtClean="0"/>
              <a:t> setting </a:t>
            </a:r>
            <a:r>
              <a:rPr lang="en-US" dirty="0" err="1" smtClean="0"/>
              <a:t>riset</a:t>
            </a:r>
            <a:r>
              <a:rPr lang="en-US" dirty="0" smtClean="0"/>
              <a:t> </a:t>
            </a:r>
            <a:r>
              <a:rPr lang="en-US" dirty="0" err="1" smtClean="0"/>
              <a:t>menghasilkan</a:t>
            </a:r>
            <a:r>
              <a:rPr lang="en-US" dirty="0" smtClean="0"/>
              <a:t> </a:t>
            </a:r>
            <a:r>
              <a:rPr lang="en-US" dirty="0" err="1" smtClean="0"/>
              <a:t>temuan</a:t>
            </a:r>
            <a:r>
              <a:rPr lang="en-US" dirty="0" smtClean="0"/>
              <a:t> </a:t>
            </a:r>
            <a:r>
              <a:rPr lang="en-US" dirty="0" err="1" smtClean="0"/>
              <a:t>praktis</a:t>
            </a:r>
            <a:r>
              <a:rPr lang="en-US" dirty="0" smtClean="0"/>
              <a:t> </a:t>
            </a:r>
            <a:r>
              <a:rPr lang="en-US" dirty="0" err="1" smtClean="0"/>
              <a:t>dan</a:t>
            </a:r>
            <a:r>
              <a:rPr lang="en-US" dirty="0" smtClean="0"/>
              <a:t> </a:t>
            </a:r>
            <a:r>
              <a:rPr lang="en-US" dirty="0" err="1" smtClean="0"/>
              <a:t>Psikolog</a:t>
            </a:r>
            <a:r>
              <a:rPr lang="en-US" dirty="0" smtClean="0"/>
              <a:t> I/O </a:t>
            </a:r>
            <a:r>
              <a:rPr lang="en-US" dirty="0" err="1" smtClean="0"/>
              <a:t>dlm</a:t>
            </a:r>
            <a:r>
              <a:rPr lang="en-US" dirty="0" smtClean="0"/>
              <a:t> setting </a:t>
            </a:r>
            <a:r>
              <a:rPr lang="en-US" dirty="0" err="1" smtClean="0"/>
              <a:t>praktis</a:t>
            </a:r>
            <a:r>
              <a:rPr lang="en-US" dirty="0" smtClean="0"/>
              <a:t> </a:t>
            </a:r>
            <a:r>
              <a:rPr lang="en-US" dirty="0" err="1" smtClean="0"/>
              <a:t>terkadang</a:t>
            </a:r>
            <a:r>
              <a:rPr lang="en-US" dirty="0" smtClean="0"/>
              <a:t> </a:t>
            </a:r>
            <a:r>
              <a:rPr lang="en-US" dirty="0" err="1" smtClean="0"/>
              <a:t>melakukan</a:t>
            </a:r>
            <a:r>
              <a:rPr lang="en-US" dirty="0" smtClean="0"/>
              <a:t> </a:t>
            </a:r>
            <a:r>
              <a:rPr lang="en-US" dirty="0" err="1" smtClean="0"/>
              <a:t>riset</a:t>
            </a:r>
            <a:r>
              <a:rPr lang="en-US" dirty="0" smtClean="0"/>
              <a:t> </a:t>
            </a:r>
            <a:r>
              <a:rPr lang="en-US" dirty="0" err="1" smtClean="0"/>
              <a:t>utk</a:t>
            </a:r>
            <a:r>
              <a:rPr lang="en-US" dirty="0" smtClean="0"/>
              <a:t> </a:t>
            </a:r>
            <a:r>
              <a:rPr lang="en-US" dirty="0" err="1" smtClean="0"/>
              <a:t>memperoleh</a:t>
            </a:r>
            <a:r>
              <a:rPr lang="en-US" dirty="0" smtClean="0"/>
              <a:t> </a:t>
            </a:r>
            <a:r>
              <a:rPr lang="en-US" dirty="0" err="1" smtClean="0"/>
              <a:t>temuan</a:t>
            </a:r>
            <a:r>
              <a:rPr lang="en-US" dirty="0" smtClean="0"/>
              <a:t> </a:t>
            </a:r>
            <a:r>
              <a:rPr lang="en-US" dirty="0" err="1" smtClean="0"/>
              <a:t>baru</a:t>
            </a:r>
            <a:r>
              <a:rPr lang="en-US" dirty="0" smtClean="0"/>
              <a:t>.   </a:t>
            </a:r>
          </a:p>
          <a:p>
            <a:pPr lvl="1">
              <a:buNone/>
            </a:pPr>
            <a:endParaRPr lang="en-US" dirty="0"/>
          </a:p>
        </p:txBody>
      </p:sp>
      <p:sp>
        <p:nvSpPr>
          <p:cNvPr id="3" name="Title 2"/>
          <p:cNvSpPr>
            <a:spLocks noGrp="1"/>
          </p:cNvSpPr>
          <p:nvPr>
            <p:ph type="title"/>
          </p:nvPr>
        </p:nvSpPr>
        <p:spPr>
          <a:xfrm>
            <a:off x="457200" y="274638"/>
            <a:ext cx="8229600" cy="792162"/>
          </a:xfrm>
          <a:ln>
            <a:solidFill>
              <a:schemeClr val="accent1"/>
            </a:solidFill>
          </a:ln>
        </p:spPr>
        <p:txBody>
          <a:bodyPr>
            <a:normAutofit/>
          </a:bodyPr>
          <a:lstStyle/>
          <a:p>
            <a:pPr algn="ctr"/>
            <a:r>
              <a:rPr lang="en-US" sz="3600" b="1" dirty="0" smtClean="0">
                <a:solidFill>
                  <a:srgbClr val="FF0000"/>
                </a:solidFill>
              </a:rPr>
              <a:t>SETTINGS OF  I/O </a:t>
            </a:r>
            <a:r>
              <a:rPr lang="en-US" sz="3600" b="1" dirty="0" smtClean="0">
                <a:solidFill>
                  <a:srgbClr val="FF0000"/>
                </a:solidFill>
              </a:rPr>
              <a:t>PSYCHOLOGIST</a:t>
            </a:r>
            <a:endParaRPr lang="en-US" sz="3600"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53136"/>
          </a:xfrm>
          <a:ln>
            <a:solidFill>
              <a:schemeClr val="accent1"/>
            </a:solidFill>
          </a:ln>
        </p:spPr>
        <p:txBody>
          <a:bodyPr>
            <a:normAutofit fontScale="77500" lnSpcReduction="20000"/>
          </a:bodyPr>
          <a:lstStyle/>
          <a:p>
            <a:pPr marL="0" indent="0">
              <a:buNone/>
            </a:pPr>
            <a:r>
              <a:rPr lang="en-US" dirty="0" smtClean="0">
                <a:solidFill>
                  <a:srgbClr val="FF0000"/>
                </a:solidFill>
              </a:rPr>
              <a:t>PRACTICE  SETTING </a:t>
            </a:r>
            <a:r>
              <a:rPr lang="en-US" dirty="0" smtClean="0"/>
              <a:t> </a:t>
            </a:r>
            <a:r>
              <a:rPr lang="en-US" dirty="0" err="1" smtClean="0"/>
              <a:t>meliputi</a:t>
            </a:r>
            <a:r>
              <a:rPr lang="en-US" dirty="0" smtClean="0"/>
              <a:t> : Consulting firms, Government , Military &amp; Private Corporations.</a:t>
            </a:r>
          </a:p>
          <a:p>
            <a:endParaRPr lang="en-US" dirty="0" smtClean="0"/>
          </a:p>
          <a:p>
            <a:pPr>
              <a:buNone/>
            </a:pPr>
            <a:r>
              <a:rPr lang="en-US" dirty="0" smtClean="0">
                <a:solidFill>
                  <a:srgbClr val="FF0000"/>
                </a:solidFill>
              </a:rPr>
              <a:t>APA YANG DILAKUKAN</a:t>
            </a:r>
            <a:r>
              <a:rPr lang="en-US" dirty="0" smtClean="0"/>
              <a:t> ?</a:t>
            </a:r>
          </a:p>
          <a:p>
            <a:pPr lvl="1">
              <a:buFont typeface="Wingdings" pitchFamily="2" charset="2"/>
              <a:buChar char="q"/>
            </a:pPr>
            <a:r>
              <a:rPr lang="en-US" dirty="0" smtClean="0"/>
              <a:t>Job analysis</a:t>
            </a:r>
          </a:p>
          <a:p>
            <a:pPr lvl="1">
              <a:buFont typeface="Wingdings" pitchFamily="2" charset="2"/>
              <a:buChar char="q"/>
            </a:pPr>
            <a:r>
              <a:rPr lang="en-US" dirty="0" smtClean="0"/>
              <a:t>Analysis to determine the solution to an organizational problem</a:t>
            </a:r>
          </a:p>
          <a:p>
            <a:pPr lvl="1">
              <a:buFont typeface="Wingdings" pitchFamily="2" charset="2"/>
              <a:buChar char="q"/>
            </a:pPr>
            <a:r>
              <a:rPr lang="en-US" dirty="0" smtClean="0"/>
              <a:t>Survey of employee feeling &amp; opinion</a:t>
            </a:r>
          </a:p>
          <a:p>
            <a:pPr lvl="1">
              <a:buFont typeface="Wingdings" pitchFamily="2" charset="2"/>
              <a:buChar char="q"/>
            </a:pPr>
            <a:r>
              <a:rPr lang="en-US" dirty="0" smtClean="0"/>
              <a:t>Design Performance Appraisal system</a:t>
            </a:r>
          </a:p>
          <a:p>
            <a:pPr lvl="1">
              <a:buFont typeface="Wingdings" pitchFamily="2" charset="2"/>
              <a:buChar char="q"/>
            </a:pPr>
            <a:r>
              <a:rPr lang="en-US" dirty="0" smtClean="0"/>
              <a:t>Design Employee Selection System</a:t>
            </a:r>
          </a:p>
          <a:p>
            <a:pPr lvl="1">
              <a:buFont typeface="Wingdings" pitchFamily="2" charset="2"/>
              <a:buChar char="q"/>
            </a:pPr>
            <a:r>
              <a:rPr lang="en-US" dirty="0" smtClean="0"/>
              <a:t>Design Training Program</a:t>
            </a:r>
          </a:p>
          <a:p>
            <a:pPr lvl="1">
              <a:buFont typeface="Wingdings" pitchFamily="2" charset="2"/>
              <a:buChar char="q"/>
            </a:pPr>
            <a:r>
              <a:rPr lang="en-US" dirty="0" smtClean="0"/>
              <a:t>Develop Psychological Test</a:t>
            </a:r>
          </a:p>
          <a:p>
            <a:pPr lvl="1">
              <a:buFont typeface="Wingdings" pitchFamily="2" charset="2"/>
              <a:buChar char="q"/>
            </a:pPr>
            <a:r>
              <a:rPr lang="en-US" dirty="0" smtClean="0"/>
              <a:t>Evaluate the effectiveness, </a:t>
            </a:r>
            <a:r>
              <a:rPr lang="en-US" dirty="0" err="1" smtClean="0"/>
              <a:t>misal</a:t>
            </a:r>
            <a:r>
              <a:rPr lang="en-US" dirty="0" smtClean="0"/>
              <a:t> training program</a:t>
            </a:r>
          </a:p>
          <a:p>
            <a:pPr lvl="1">
              <a:buFont typeface="Wingdings" pitchFamily="2" charset="2"/>
              <a:buChar char="q"/>
            </a:pPr>
            <a:r>
              <a:rPr lang="en-US" dirty="0" smtClean="0"/>
              <a:t>Implement New Reward System, </a:t>
            </a:r>
            <a:r>
              <a:rPr lang="en-US" dirty="0" err="1" smtClean="0"/>
              <a:t>mis</a:t>
            </a:r>
            <a:r>
              <a:rPr lang="en-US" dirty="0" smtClean="0"/>
              <a:t> </a:t>
            </a:r>
            <a:r>
              <a:rPr lang="en-US" dirty="0" err="1" smtClean="0"/>
              <a:t>karyawan</a:t>
            </a:r>
            <a:r>
              <a:rPr lang="en-US" dirty="0" smtClean="0"/>
              <a:t> </a:t>
            </a:r>
            <a:r>
              <a:rPr lang="en-US" dirty="0" err="1" smtClean="0"/>
              <a:t>berprestasi</a:t>
            </a:r>
            <a:endParaRPr lang="en-US" dirty="0"/>
          </a:p>
        </p:txBody>
      </p:sp>
      <p:sp>
        <p:nvSpPr>
          <p:cNvPr id="3" name="Title 2"/>
          <p:cNvSpPr>
            <a:spLocks noGrp="1"/>
          </p:cNvSpPr>
          <p:nvPr>
            <p:ph type="title"/>
          </p:nvPr>
        </p:nvSpPr>
        <p:spPr>
          <a:xfrm>
            <a:off x="457200" y="274638"/>
            <a:ext cx="8229600" cy="944562"/>
          </a:xfrm>
          <a:ln>
            <a:solidFill>
              <a:schemeClr val="accent1"/>
            </a:solidFill>
          </a:ln>
        </p:spPr>
        <p:txBody>
          <a:bodyPr>
            <a:normAutofit/>
          </a:bodyPr>
          <a:lstStyle/>
          <a:p>
            <a:pPr algn="ctr"/>
            <a:r>
              <a:rPr lang="en-US" sz="3600" b="1" dirty="0" smtClean="0">
                <a:solidFill>
                  <a:srgbClr val="FF0000"/>
                </a:solidFill>
              </a:rPr>
              <a:t>PRACTICE  SETTING </a:t>
            </a:r>
            <a:endParaRPr lang="en-US" sz="3600" b="1"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ln w="3175">
            <a:solidFill>
              <a:schemeClr val="tx1"/>
            </a:solidFill>
          </a:ln>
        </p:spPr>
        <p:txBody>
          <a:bodyPr>
            <a:normAutofit/>
          </a:bodyPr>
          <a:lstStyle/>
          <a:p>
            <a:pPr eaLnBrk="1" hangingPunct="1"/>
            <a:r>
              <a:rPr lang="id-ID" sz="3600" b="1" dirty="0" smtClean="0">
                <a:solidFill>
                  <a:srgbClr val="FF0000"/>
                </a:solidFill>
              </a:rPr>
              <a:t>Konsentrasi Psikologi I – O (tradisional)</a:t>
            </a:r>
            <a:endParaRPr lang="en-US" sz="3600" b="1" dirty="0" smtClean="0">
              <a:solidFill>
                <a:srgbClr val="FF0000"/>
              </a:solidFill>
            </a:endParaRPr>
          </a:p>
        </p:txBody>
      </p:sp>
      <p:sp>
        <p:nvSpPr>
          <p:cNvPr id="16387" name="Rectangle 3"/>
          <p:cNvSpPr>
            <a:spLocks noGrp="1" noChangeArrowheads="1"/>
          </p:cNvSpPr>
          <p:nvPr>
            <p:ph type="body" idx="1"/>
          </p:nvPr>
        </p:nvSpPr>
        <p:spPr>
          <a:xfrm>
            <a:off x="457200" y="1600200"/>
            <a:ext cx="8229600" cy="4853136"/>
          </a:xfrm>
          <a:ln w="3175">
            <a:solidFill>
              <a:schemeClr val="tx1"/>
            </a:solidFill>
          </a:ln>
        </p:spPr>
        <p:txBody>
          <a:bodyPr>
            <a:normAutofit lnSpcReduction="10000"/>
          </a:bodyPr>
          <a:lstStyle/>
          <a:p>
            <a:pPr eaLnBrk="1" hangingPunct="1">
              <a:buNone/>
            </a:pPr>
            <a:r>
              <a:rPr lang="id-ID" sz="2400" dirty="0" smtClean="0"/>
              <a:t>1. </a:t>
            </a:r>
            <a:r>
              <a:rPr lang="id-ID" sz="2800" dirty="0" smtClean="0"/>
              <a:t>HR/Personnel Psychology: bidang psi yg terkait dng rekruitmen, seleksi, pelatihan, penilaian karya, promosi, transfer dan terminasi.</a:t>
            </a:r>
          </a:p>
          <a:p>
            <a:pPr eaLnBrk="1" hangingPunct="1">
              <a:spcAft>
                <a:spcPts val="1800"/>
              </a:spcAft>
              <a:buFont typeface="Wingdings" pitchFamily="2" charset="2"/>
              <a:buNone/>
            </a:pPr>
            <a:r>
              <a:rPr lang="id-ID" sz="2800" dirty="0" smtClean="0"/>
              <a:t>	* HRM: menjalankan proses rekrutmen &amp; seleksi, retensi, pelatihan &amp; pengemb karyawan dlm rangka mencapai sasaran individual &amp; organisasi</a:t>
            </a:r>
          </a:p>
          <a:p>
            <a:pPr eaLnBrk="1" hangingPunct="1">
              <a:buNone/>
            </a:pPr>
            <a:r>
              <a:rPr lang="id-ID" sz="2800" dirty="0" smtClean="0"/>
              <a:t>2. Organizational Psychology: bidang psikologi yg menggabungkan hasil penelitian dlm bidang Psi sosial dan perilaku organisasi untuk diterapkan pada sisi emosional dan motivasional karyawan dlm pekerjaan.</a:t>
            </a:r>
            <a:endParaRPr lang="en-US" sz="2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ln w="3175">
            <a:solidFill>
              <a:schemeClr val="tx1"/>
            </a:solidFill>
          </a:ln>
        </p:spPr>
        <p:txBody>
          <a:bodyPr>
            <a:normAutofit/>
          </a:bodyPr>
          <a:lstStyle/>
          <a:p>
            <a:pPr algn="l" eaLnBrk="1" hangingPunct="1"/>
            <a:r>
              <a:rPr lang="id-ID" sz="2800" dirty="0" smtClean="0">
                <a:solidFill>
                  <a:srgbClr val="FF0000"/>
                </a:solidFill>
              </a:rPr>
              <a:t>Lanjutan.....</a:t>
            </a:r>
            <a:endParaRPr lang="en-US" sz="2800" dirty="0" smtClean="0">
              <a:solidFill>
                <a:srgbClr val="FF0000"/>
              </a:solidFill>
            </a:endParaRPr>
          </a:p>
        </p:txBody>
      </p:sp>
      <p:sp>
        <p:nvSpPr>
          <p:cNvPr id="17411" name="Rectangle 3"/>
          <p:cNvSpPr>
            <a:spLocks noGrp="1" noChangeArrowheads="1"/>
          </p:cNvSpPr>
          <p:nvPr>
            <p:ph type="body" idx="1"/>
          </p:nvPr>
        </p:nvSpPr>
        <p:spPr>
          <a:ln w="3175">
            <a:solidFill>
              <a:schemeClr val="tx1"/>
            </a:solidFill>
          </a:ln>
        </p:spPr>
        <p:txBody>
          <a:bodyPr>
            <a:normAutofit/>
          </a:bodyPr>
          <a:lstStyle/>
          <a:p>
            <a:pPr marL="432000" indent="-432000" eaLnBrk="1" hangingPunct="1">
              <a:buNone/>
            </a:pPr>
            <a:r>
              <a:rPr lang="id-ID" sz="3600" dirty="0" smtClean="0"/>
              <a:t>3.	Human </a:t>
            </a:r>
            <a:r>
              <a:rPr lang="id-ID" sz="3600" dirty="0" smtClean="0"/>
              <a:t>Engineering/Human Factors Psychology: bidang yang mempelajari berbagai kapasitas dan keterbatasan manusia dalam konteks lingkungan tertentu</a:t>
            </a:r>
            <a:endParaRPr lang="en-US" sz="36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ln w="3175">
            <a:solidFill>
              <a:schemeClr val="tx1"/>
            </a:solidFill>
          </a:ln>
        </p:spPr>
        <p:txBody>
          <a:bodyPr>
            <a:normAutofit/>
          </a:bodyPr>
          <a:lstStyle/>
          <a:p>
            <a:pPr algn="ctr"/>
            <a:r>
              <a:rPr lang="id-ID" sz="4000" b="1" dirty="0">
                <a:solidFill>
                  <a:srgbClr val="FF0000"/>
                </a:solidFill>
              </a:rPr>
              <a:t>Job title &amp; </a:t>
            </a:r>
            <a:r>
              <a:rPr lang="id-ID" sz="4000" b="1" dirty="0" smtClean="0">
                <a:solidFill>
                  <a:srgbClr val="FF0000"/>
                </a:solidFill>
              </a:rPr>
              <a:t>Karir </a:t>
            </a:r>
            <a:r>
              <a:rPr lang="id-ID" sz="4000" b="1" dirty="0">
                <a:solidFill>
                  <a:srgbClr val="FF0000"/>
                </a:solidFill>
              </a:rPr>
              <a:t>P</a:t>
            </a:r>
            <a:r>
              <a:rPr lang="id-ID" sz="4000" b="1" dirty="0" smtClean="0">
                <a:solidFill>
                  <a:srgbClr val="FF0000"/>
                </a:solidFill>
              </a:rPr>
              <a:t>sikolog </a:t>
            </a:r>
            <a:r>
              <a:rPr lang="id-ID" sz="4000" b="1" dirty="0">
                <a:solidFill>
                  <a:srgbClr val="FF0000"/>
                </a:solidFill>
              </a:rPr>
              <a:t>I - O</a:t>
            </a:r>
            <a:endParaRPr lang="en-US" sz="4000" b="1" dirty="0">
              <a:solidFill>
                <a:srgbClr val="FF0000"/>
              </a:solidFill>
            </a:endParaRPr>
          </a:p>
        </p:txBody>
      </p:sp>
      <p:sp>
        <p:nvSpPr>
          <p:cNvPr id="18435" name="Rectangle 3"/>
          <p:cNvSpPr>
            <a:spLocks noGrp="1" noChangeArrowheads="1"/>
          </p:cNvSpPr>
          <p:nvPr>
            <p:ph type="body" idx="1"/>
          </p:nvPr>
        </p:nvSpPr>
        <p:spPr>
          <a:xfrm>
            <a:off x="457200" y="1676400"/>
            <a:ext cx="8229600" cy="4704928"/>
          </a:xfrm>
          <a:ln w="3175">
            <a:solidFill>
              <a:schemeClr val="tx1"/>
            </a:solidFill>
          </a:ln>
        </p:spPr>
        <p:txBody>
          <a:bodyPr>
            <a:noAutofit/>
          </a:bodyPr>
          <a:lstStyle/>
          <a:p>
            <a:pPr>
              <a:buFont typeface="Wingdings" pitchFamily="2" charset="2"/>
              <a:buNone/>
            </a:pPr>
            <a:r>
              <a:rPr lang="id-ID" sz="2800" dirty="0" smtClean="0">
                <a:solidFill>
                  <a:srgbClr val="FF0000"/>
                </a:solidFill>
              </a:rPr>
              <a:t>1.Staff</a:t>
            </a:r>
            <a:r>
              <a:rPr lang="id-ID" sz="2800" dirty="0">
                <a:solidFill>
                  <a:srgbClr val="FF0000"/>
                </a:solidFill>
              </a:rPr>
              <a:t>, Manager, Direktur, VC di bidang-bidang :</a:t>
            </a:r>
          </a:p>
          <a:p>
            <a:pPr lvl="1">
              <a:buFont typeface="Wingdings" pitchFamily="2" charset="2"/>
              <a:buChar char="q"/>
            </a:pPr>
            <a:r>
              <a:rPr lang="id-ID" dirty="0"/>
              <a:t>Personalia: HR</a:t>
            </a:r>
          </a:p>
          <a:p>
            <a:pPr lvl="1">
              <a:buFont typeface="Wingdings" pitchFamily="2" charset="2"/>
              <a:buChar char="q"/>
            </a:pPr>
            <a:r>
              <a:rPr lang="id-ID" dirty="0"/>
              <a:t>Organizational Planning</a:t>
            </a:r>
          </a:p>
          <a:p>
            <a:pPr lvl="1">
              <a:buFont typeface="Wingdings" pitchFamily="2" charset="2"/>
              <a:buChar char="q"/>
            </a:pPr>
            <a:r>
              <a:rPr lang="id-ID" dirty="0"/>
              <a:t>Personnel Development</a:t>
            </a:r>
          </a:p>
          <a:p>
            <a:pPr lvl="1">
              <a:buFont typeface="Wingdings" pitchFamily="2" charset="2"/>
              <a:buChar char="q"/>
            </a:pPr>
            <a:r>
              <a:rPr lang="id-ID" dirty="0"/>
              <a:t>Organizational Development</a:t>
            </a:r>
          </a:p>
          <a:p>
            <a:pPr lvl="1">
              <a:buFont typeface="Wingdings" pitchFamily="2" charset="2"/>
              <a:buChar char="q"/>
            </a:pPr>
            <a:r>
              <a:rPr lang="id-ID" dirty="0"/>
              <a:t>Management Development</a:t>
            </a:r>
          </a:p>
          <a:p>
            <a:pPr lvl="1">
              <a:buFont typeface="Wingdings" pitchFamily="2" charset="2"/>
              <a:buChar char="q"/>
            </a:pPr>
            <a:r>
              <a:rPr lang="id-ID" dirty="0"/>
              <a:t>Personnel Research</a:t>
            </a:r>
          </a:p>
          <a:p>
            <a:pPr lvl="1">
              <a:buFont typeface="Wingdings" pitchFamily="2" charset="2"/>
              <a:buChar char="q"/>
            </a:pPr>
            <a:r>
              <a:rPr lang="id-ID" dirty="0"/>
              <a:t>Employee Relations</a:t>
            </a:r>
          </a:p>
          <a:p>
            <a:pPr lvl="1">
              <a:buFont typeface="Wingdings" pitchFamily="2" charset="2"/>
              <a:buChar char="q"/>
            </a:pPr>
            <a:r>
              <a:rPr lang="id-ID" dirty="0"/>
              <a:t>Training, dll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83975"/>
          </a:xfrm>
          <a:ln>
            <a:solidFill>
              <a:schemeClr val="accent1"/>
            </a:solidFill>
          </a:ln>
        </p:spPr>
        <p:txBody>
          <a:bodyPr>
            <a:normAutofit lnSpcReduction="10000"/>
          </a:bodyPr>
          <a:lstStyle/>
          <a:p>
            <a:pPr marL="0" indent="0">
              <a:buNone/>
            </a:pPr>
            <a:r>
              <a:rPr lang="en-US" sz="2800" dirty="0" err="1" smtClean="0"/>
              <a:t>Setelah</a:t>
            </a:r>
            <a:r>
              <a:rPr lang="en-US" sz="2800" dirty="0" smtClean="0"/>
              <a:t> </a:t>
            </a:r>
            <a:r>
              <a:rPr lang="en-US" sz="2800" dirty="0" err="1" smtClean="0"/>
              <a:t>mengikuti</a:t>
            </a:r>
            <a:r>
              <a:rPr lang="en-US" sz="2800" dirty="0" smtClean="0"/>
              <a:t> per</a:t>
            </a:r>
            <a:r>
              <a:rPr lang="id-ID" sz="2800" dirty="0" smtClean="0"/>
              <a:t>temuan</a:t>
            </a:r>
            <a:r>
              <a:rPr lang="en-US" sz="2800" dirty="0" smtClean="0"/>
              <a:t> </a:t>
            </a:r>
            <a:r>
              <a:rPr lang="id-ID" sz="2800" dirty="0" smtClean="0"/>
              <a:t>pertama </a:t>
            </a:r>
            <a:r>
              <a:rPr lang="en-US" sz="2800" dirty="0" err="1" smtClean="0"/>
              <a:t>ini</a:t>
            </a:r>
            <a:r>
              <a:rPr lang="en-US" sz="2800" dirty="0" smtClean="0"/>
              <a:t>, </a:t>
            </a:r>
            <a:r>
              <a:rPr lang="en-US" sz="2800" dirty="0" err="1" smtClean="0"/>
              <a:t>mahasiswa</a:t>
            </a:r>
            <a:r>
              <a:rPr lang="en-US" sz="2800" dirty="0" smtClean="0"/>
              <a:t> </a:t>
            </a:r>
            <a:r>
              <a:rPr lang="en-US" sz="2800" dirty="0" err="1" smtClean="0"/>
              <a:t>diharapkan</a:t>
            </a:r>
            <a:r>
              <a:rPr lang="en-US" sz="2800" dirty="0" smtClean="0"/>
              <a:t> </a:t>
            </a:r>
            <a:r>
              <a:rPr lang="en-US" sz="2800" dirty="0" err="1" smtClean="0"/>
              <a:t>mampu</a:t>
            </a:r>
            <a:r>
              <a:rPr lang="en-US" sz="2800" dirty="0" smtClean="0"/>
              <a:t> :</a:t>
            </a:r>
          </a:p>
          <a:p>
            <a:pPr marL="624078" indent="-514350">
              <a:buFont typeface="+mj-lt"/>
              <a:buAutoNum type="arabicPeriod"/>
            </a:pPr>
            <a:r>
              <a:rPr lang="id-ID" sz="2800" dirty="0" smtClean="0"/>
              <a:t>Menjelaskan pengertian dan ruang lingkup </a:t>
            </a:r>
            <a:r>
              <a:rPr lang="en-US" sz="2800" dirty="0" smtClean="0"/>
              <a:t>P</a:t>
            </a:r>
            <a:r>
              <a:rPr lang="id-ID" sz="2800" dirty="0" smtClean="0"/>
              <a:t>IO serta mengetahui penerapan konsep2 psi dlm industri &amp; organisasi.</a:t>
            </a:r>
            <a:endParaRPr lang="en-US" sz="2800" dirty="0" smtClean="0"/>
          </a:p>
          <a:p>
            <a:pPr marL="624078" indent="-514350">
              <a:buFont typeface="+mj-lt"/>
              <a:buAutoNum type="arabicPeriod"/>
            </a:pPr>
            <a:r>
              <a:rPr lang="en-US" sz="2800" dirty="0" err="1" smtClean="0"/>
              <a:t>Menjelaskan</a:t>
            </a:r>
            <a:r>
              <a:rPr lang="en-US" sz="2800" dirty="0" smtClean="0"/>
              <a:t> </a:t>
            </a:r>
            <a:r>
              <a:rPr lang="en-US" sz="2800" dirty="0" err="1" smtClean="0"/>
              <a:t>kegiatan</a:t>
            </a:r>
            <a:r>
              <a:rPr lang="id-ID" sz="2800" dirty="0"/>
              <a:t>2</a:t>
            </a:r>
            <a:r>
              <a:rPr lang="en-US" sz="2800" dirty="0" smtClean="0"/>
              <a:t> </a:t>
            </a:r>
            <a:r>
              <a:rPr lang="en-US" sz="2800" dirty="0" err="1" smtClean="0"/>
              <a:t>penting</a:t>
            </a:r>
            <a:r>
              <a:rPr lang="en-US" sz="2800" dirty="0" smtClean="0"/>
              <a:t> </a:t>
            </a:r>
            <a:r>
              <a:rPr lang="en-US" sz="2800" dirty="0" err="1" smtClean="0"/>
              <a:t>dari</a:t>
            </a:r>
            <a:r>
              <a:rPr lang="en-US" sz="2800" dirty="0" smtClean="0"/>
              <a:t> </a:t>
            </a:r>
            <a:r>
              <a:rPr lang="en-US" sz="2800" dirty="0" err="1" smtClean="0"/>
              <a:t>Psikolog</a:t>
            </a:r>
            <a:r>
              <a:rPr lang="en-US" sz="2800" dirty="0" smtClean="0"/>
              <a:t> </a:t>
            </a:r>
            <a:r>
              <a:rPr lang="id-ID" sz="2800" dirty="0" smtClean="0"/>
              <a:t>I/O</a:t>
            </a:r>
            <a:endParaRPr lang="en-US" sz="2800" dirty="0" smtClean="0"/>
          </a:p>
          <a:p>
            <a:pPr marL="624078" indent="-514350">
              <a:buFont typeface="+mj-lt"/>
              <a:buAutoNum type="arabicPeriod"/>
            </a:pPr>
            <a:r>
              <a:rPr lang="en-US" sz="2800" dirty="0" err="1" smtClean="0"/>
              <a:t>Menjelaskan</a:t>
            </a:r>
            <a:r>
              <a:rPr lang="en-US" sz="2800" dirty="0" smtClean="0"/>
              <a:t> </a:t>
            </a:r>
            <a:r>
              <a:rPr lang="en-US" sz="2800" dirty="0" err="1" smtClean="0"/>
              <a:t>pentingnya</a:t>
            </a:r>
            <a:r>
              <a:rPr lang="en-US" sz="2800" dirty="0" smtClean="0"/>
              <a:t> </a:t>
            </a:r>
            <a:r>
              <a:rPr lang="en-US" sz="2800" dirty="0" err="1" smtClean="0"/>
              <a:t>riset</a:t>
            </a:r>
            <a:r>
              <a:rPr lang="en-US" sz="2800" dirty="0" smtClean="0"/>
              <a:t> </a:t>
            </a:r>
            <a:r>
              <a:rPr lang="en-US" sz="2800" dirty="0" err="1" smtClean="0"/>
              <a:t>dan</a:t>
            </a:r>
            <a:r>
              <a:rPr lang="en-US" sz="2800" dirty="0" smtClean="0"/>
              <a:t> </a:t>
            </a:r>
            <a:r>
              <a:rPr lang="en-US" sz="2800" dirty="0" err="1" smtClean="0"/>
              <a:t>bagaimana</a:t>
            </a:r>
            <a:r>
              <a:rPr lang="en-US" sz="2800" dirty="0" smtClean="0"/>
              <a:t> </a:t>
            </a:r>
            <a:r>
              <a:rPr lang="en-US" sz="2800" dirty="0" err="1" smtClean="0"/>
              <a:t>penerapannya</a:t>
            </a:r>
            <a:r>
              <a:rPr lang="id-ID" sz="2800" dirty="0" smtClean="0"/>
              <a:t> di dunia kerja</a:t>
            </a:r>
          </a:p>
          <a:p>
            <a:pPr marL="624078" indent="-514350">
              <a:buFont typeface="+mj-lt"/>
              <a:buAutoNum type="arabicPeriod"/>
            </a:pPr>
            <a:r>
              <a:rPr lang="id-ID" sz="2800" dirty="0" smtClean="0"/>
              <a:t>Menjelaskan kaitan </a:t>
            </a:r>
            <a:r>
              <a:rPr lang="en-US" sz="2800" dirty="0" smtClean="0"/>
              <a:t>Psi </a:t>
            </a:r>
            <a:r>
              <a:rPr lang="id-ID" sz="2800" dirty="0" smtClean="0"/>
              <a:t> </a:t>
            </a:r>
            <a:r>
              <a:rPr lang="en-US" sz="2800" dirty="0" smtClean="0"/>
              <a:t>I</a:t>
            </a:r>
            <a:r>
              <a:rPr lang="id-ID" sz="2800" dirty="0" smtClean="0"/>
              <a:t>/O dg </a:t>
            </a:r>
            <a:r>
              <a:rPr lang="id-ID" sz="2800" dirty="0" smtClean="0"/>
              <a:t>perilaku organisasi dan manajemen sumber daya manusia</a:t>
            </a:r>
            <a:endParaRPr lang="en-US" sz="2800" dirty="0" smtClean="0"/>
          </a:p>
          <a:p>
            <a:endParaRPr lang="en-US" dirty="0"/>
          </a:p>
        </p:txBody>
      </p:sp>
      <p:sp>
        <p:nvSpPr>
          <p:cNvPr id="3" name="Title 2"/>
          <p:cNvSpPr>
            <a:spLocks noGrp="1"/>
          </p:cNvSpPr>
          <p:nvPr>
            <p:ph type="title"/>
          </p:nvPr>
        </p:nvSpPr>
        <p:spPr>
          <a:xfrm>
            <a:off x="457200" y="274638"/>
            <a:ext cx="8229600" cy="868362"/>
          </a:xfrm>
          <a:ln>
            <a:solidFill>
              <a:schemeClr val="accent1"/>
            </a:solidFill>
          </a:ln>
        </p:spPr>
        <p:txBody>
          <a:bodyPr>
            <a:normAutofit/>
          </a:bodyPr>
          <a:lstStyle/>
          <a:p>
            <a:pPr algn="ctr"/>
            <a:r>
              <a:rPr lang="en-US" sz="3600" b="1" dirty="0" smtClean="0">
                <a:solidFill>
                  <a:schemeClr val="accent3">
                    <a:lumMod val="50000"/>
                  </a:schemeClr>
                </a:solidFill>
              </a:rPr>
              <a:t>T</a:t>
            </a:r>
            <a:r>
              <a:rPr lang="id-ID" sz="3600" b="1" dirty="0" smtClean="0">
                <a:solidFill>
                  <a:schemeClr val="accent3">
                    <a:lumMod val="50000"/>
                  </a:schemeClr>
                </a:solidFill>
              </a:rPr>
              <a:t>arget Kompetensi</a:t>
            </a:r>
            <a:endParaRPr lang="en-US" sz="3600" b="1" dirty="0">
              <a:solidFill>
                <a:schemeClr val="accent3">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706090"/>
          </a:xfrm>
          <a:ln w="3175">
            <a:solidFill>
              <a:schemeClr val="tx1"/>
            </a:solidFill>
          </a:ln>
        </p:spPr>
        <p:txBody>
          <a:bodyPr>
            <a:normAutofit/>
          </a:bodyPr>
          <a:lstStyle/>
          <a:p>
            <a:pPr algn="l"/>
            <a:r>
              <a:rPr lang="id-ID" sz="2800" dirty="0" smtClean="0">
                <a:solidFill>
                  <a:srgbClr val="FF0000"/>
                </a:solidFill>
              </a:rPr>
              <a:t>Lanjutan.....</a:t>
            </a:r>
            <a:endParaRPr lang="en-US" sz="2800" dirty="0">
              <a:solidFill>
                <a:srgbClr val="FF0000"/>
              </a:solidFill>
            </a:endParaRPr>
          </a:p>
        </p:txBody>
      </p:sp>
      <p:sp>
        <p:nvSpPr>
          <p:cNvPr id="19459" name="Rectangle 3"/>
          <p:cNvSpPr>
            <a:spLocks noGrp="1" noChangeArrowheads="1"/>
          </p:cNvSpPr>
          <p:nvPr>
            <p:ph type="body" idx="1"/>
          </p:nvPr>
        </p:nvSpPr>
        <p:spPr>
          <a:xfrm>
            <a:off x="457200" y="1196752"/>
            <a:ext cx="8229600" cy="5256584"/>
          </a:xfrm>
          <a:ln w="3175">
            <a:solidFill>
              <a:schemeClr val="tx1"/>
            </a:solidFill>
          </a:ln>
        </p:spPr>
        <p:txBody>
          <a:bodyPr>
            <a:noAutofit/>
          </a:bodyPr>
          <a:lstStyle/>
          <a:p>
            <a:pPr>
              <a:lnSpc>
                <a:spcPct val="90000"/>
              </a:lnSpc>
              <a:buFont typeface="Wingdings" pitchFamily="2" charset="2"/>
              <a:buNone/>
            </a:pPr>
            <a:r>
              <a:rPr lang="id-ID" dirty="0">
                <a:solidFill>
                  <a:srgbClr val="FF0000"/>
                </a:solidFill>
              </a:rPr>
              <a:t>2. Asisten, Dosen, Associate, di bidang:</a:t>
            </a:r>
          </a:p>
          <a:p>
            <a:pPr marL="720000" lvl="1" indent="-432000">
              <a:lnSpc>
                <a:spcPct val="90000"/>
              </a:lnSpc>
              <a:buFont typeface="Wingdings" pitchFamily="2" charset="2"/>
              <a:buChar char="q"/>
            </a:pPr>
            <a:r>
              <a:rPr lang="id-ID" dirty="0"/>
              <a:t>Psikologi</a:t>
            </a:r>
          </a:p>
          <a:p>
            <a:pPr marL="720000" lvl="1" indent="-432000">
              <a:lnSpc>
                <a:spcPct val="90000"/>
              </a:lnSpc>
              <a:buFont typeface="Wingdings" pitchFamily="2" charset="2"/>
              <a:buChar char="q"/>
            </a:pPr>
            <a:r>
              <a:rPr lang="id-ID" dirty="0"/>
              <a:t>Manajemen</a:t>
            </a:r>
          </a:p>
          <a:p>
            <a:pPr marL="720000" lvl="1" indent="-432000">
              <a:lnSpc>
                <a:spcPct val="90000"/>
              </a:lnSpc>
              <a:buFont typeface="Wingdings" pitchFamily="2" charset="2"/>
              <a:buChar char="q"/>
            </a:pPr>
            <a:r>
              <a:rPr lang="id-ID" dirty="0"/>
              <a:t>Perilaku Industrial</a:t>
            </a:r>
          </a:p>
          <a:p>
            <a:pPr marL="720000" lvl="1" indent="-432000">
              <a:lnSpc>
                <a:spcPct val="90000"/>
              </a:lnSpc>
              <a:buFont typeface="Wingdings" pitchFamily="2" charset="2"/>
              <a:buChar char="q"/>
            </a:pPr>
            <a:r>
              <a:rPr lang="id-ID" dirty="0"/>
              <a:t>HR</a:t>
            </a:r>
          </a:p>
          <a:p>
            <a:pPr>
              <a:lnSpc>
                <a:spcPct val="90000"/>
              </a:lnSpc>
              <a:buFont typeface="Wingdings" pitchFamily="2" charset="2"/>
              <a:buNone/>
            </a:pPr>
            <a:r>
              <a:rPr lang="id-ID" dirty="0">
                <a:solidFill>
                  <a:srgbClr val="FF0000"/>
                </a:solidFill>
              </a:rPr>
              <a:t>3. Konsultan: Corporate &amp; Private</a:t>
            </a:r>
          </a:p>
          <a:p>
            <a:pPr>
              <a:lnSpc>
                <a:spcPct val="90000"/>
              </a:lnSpc>
              <a:buFont typeface="Wingdings" pitchFamily="2" charset="2"/>
              <a:buNone/>
            </a:pPr>
            <a:r>
              <a:rPr lang="id-ID" dirty="0">
                <a:solidFill>
                  <a:srgbClr val="FF0000"/>
                </a:solidFill>
              </a:rPr>
              <a:t>4. Peneliti di bidang:</a:t>
            </a:r>
          </a:p>
          <a:p>
            <a:pPr marL="720000" lvl="1" indent="-432000">
              <a:lnSpc>
                <a:spcPct val="90000"/>
              </a:lnSpc>
              <a:buFont typeface="Wingdings" pitchFamily="2" charset="2"/>
              <a:buChar char="q"/>
            </a:pPr>
            <a:r>
              <a:rPr lang="id-ID" dirty="0"/>
              <a:t>Militer</a:t>
            </a:r>
          </a:p>
          <a:p>
            <a:pPr marL="720000" lvl="1" indent="-432000">
              <a:lnSpc>
                <a:spcPct val="90000"/>
              </a:lnSpc>
              <a:buFont typeface="Wingdings" pitchFamily="2" charset="2"/>
              <a:buChar char="q"/>
            </a:pPr>
            <a:r>
              <a:rPr lang="id-ID" dirty="0"/>
              <a:t>Test Publisher</a:t>
            </a:r>
          </a:p>
          <a:p>
            <a:pPr marL="720000" lvl="1" indent="-432000">
              <a:lnSpc>
                <a:spcPct val="90000"/>
              </a:lnSpc>
              <a:buFont typeface="Wingdings" pitchFamily="2" charset="2"/>
              <a:buChar char="q"/>
            </a:pPr>
            <a:r>
              <a:rPr lang="id-ID" dirty="0"/>
              <a:t>Swasta, dll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ln w="3175">
            <a:solidFill>
              <a:schemeClr val="tx1"/>
            </a:solidFill>
          </a:ln>
        </p:spPr>
        <p:txBody>
          <a:bodyPr>
            <a:normAutofit/>
          </a:bodyPr>
          <a:lstStyle/>
          <a:p>
            <a:pPr algn="ctr"/>
            <a:r>
              <a:rPr lang="id-ID" sz="3600" dirty="0" smtClean="0">
                <a:solidFill>
                  <a:srgbClr val="FF0000"/>
                </a:solidFill>
              </a:rPr>
              <a:t>HISTORY OF I/O PSYCHOLOGY</a:t>
            </a:r>
            <a:endParaRPr lang="en-US" sz="3600" dirty="0">
              <a:solidFill>
                <a:srgbClr val="FF0000"/>
              </a:solidFill>
            </a:endParaRPr>
          </a:p>
        </p:txBody>
      </p:sp>
      <p:sp>
        <p:nvSpPr>
          <p:cNvPr id="20483" name="Rectangle 3"/>
          <p:cNvSpPr>
            <a:spLocks noGrp="1" noChangeArrowheads="1"/>
          </p:cNvSpPr>
          <p:nvPr>
            <p:ph type="body" idx="1"/>
          </p:nvPr>
        </p:nvSpPr>
        <p:spPr>
          <a:ln w="3175">
            <a:solidFill>
              <a:schemeClr val="tx1"/>
            </a:solidFill>
          </a:ln>
        </p:spPr>
        <p:txBody>
          <a:bodyPr/>
          <a:lstStyle/>
          <a:p>
            <a:pPr>
              <a:lnSpc>
                <a:spcPct val="90000"/>
              </a:lnSpc>
              <a:buFont typeface="Wingdings" pitchFamily="2" charset="2"/>
              <a:buChar char="q"/>
            </a:pPr>
            <a:r>
              <a:rPr lang="id-ID" sz="2800" dirty="0"/>
              <a:t>Th 1876 Wundt </a:t>
            </a:r>
            <a:r>
              <a:rPr lang="id-ID" sz="2800" dirty="0">
                <a:sym typeface="Wingdings" pitchFamily="2" charset="2"/>
              </a:rPr>
              <a:t> Leipzig</a:t>
            </a:r>
          </a:p>
          <a:p>
            <a:pPr>
              <a:lnSpc>
                <a:spcPct val="90000"/>
              </a:lnSpc>
              <a:buFont typeface="Wingdings" pitchFamily="2" charset="2"/>
              <a:buChar char="q"/>
            </a:pPr>
            <a:r>
              <a:rPr lang="id-ID" sz="2800" dirty="0">
                <a:sym typeface="Wingdings" pitchFamily="2" charset="2"/>
              </a:rPr>
              <a:t>Medio 1880-an, Wundt  Hugo Munsterberg &amp; J.M Cattel</a:t>
            </a:r>
          </a:p>
          <a:p>
            <a:pPr>
              <a:lnSpc>
                <a:spcPct val="90000"/>
              </a:lnSpc>
              <a:buFont typeface="Wingdings" pitchFamily="2" charset="2"/>
              <a:buChar char="q"/>
            </a:pPr>
            <a:r>
              <a:rPr lang="id-ID" sz="2800" dirty="0">
                <a:sym typeface="Wingdings" pitchFamily="2" charset="2"/>
              </a:rPr>
              <a:t>Th 1888 Catell mengukur individual differences</a:t>
            </a:r>
          </a:p>
          <a:p>
            <a:pPr>
              <a:lnSpc>
                <a:spcPct val="90000"/>
              </a:lnSpc>
              <a:buFont typeface="Wingdings" pitchFamily="2" charset="2"/>
              <a:buChar char="q"/>
            </a:pPr>
            <a:r>
              <a:rPr lang="id-ID" sz="2800" dirty="0">
                <a:sym typeface="Wingdings" pitchFamily="2" charset="2"/>
              </a:rPr>
              <a:t>Cattel : Mental Test pertama</a:t>
            </a:r>
          </a:p>
          <a:p>
            <a:pPr>
              <a:lnSpc>
                <a:spcPct val="90000"/>
              </a:lnSpc>
              <a:buFont typeface="Wingdings" pitchFamily="2" charset="2"/>
              <a:buChar char="q"/>
            </a:pPr>
            <a:r>
              <a:rPr lang="id-ID" sz="2800" dirty="0">
                <a:sym typeface="Wingdings" pitchFamily="2" charset="2"/>
              </a:rPr>
              <a:t>Th 1892 Munsterberg  director of psychological lab (Harvard University)</a:t>
            </a:r>
          </a:p>
          <a:p>
            <a:pPr>
              <a:lnSpc>
                <a:spcPct val="90000"/>
              </a:lnSpc>
              <a:buFont typeface="Wingdings" pitchFamily="2" charset="2"/>
              <a:buChar char="q"/>
            </a:pPr>
            <a:r>
              <a:rPr lang="id-ID" sz="2800" dirty="0">
                <a:sym typeface="Wingdings" pitchFamily="2" charset="2"/>
              </a:rPr>
              <a:t>APA (American Psychology Association) didirikan</a:t>
            </a:r>
          </a:p>
          <a:p>
            <a:pPr>
              <a:lnSpc>
                <a:spcPct val="90000"/>
              </a:lnSpc>
              <a:buFont typeface="Wingdings" pitchFamily="2" charset="2"/>
              <a:buChar char="q"/>
            </a:pPr>
            <a:r>
              <a:rPr lang="id-ID" sz="2800" dirty="0">
                <a:sym typeface="Wingdings" pitchFamily="2" charset="2"/>
              </a:rPr>
              <a:t>Th 1913 Munsterberg menerbitkan teks psikologi I-O pertama dlm bahasa Inggris</a:t>
            </a:r>
          </a:p>
          <a:p>
            <a:pPr>
              <a:lnSpc>
                <a:spcPct val="90000"/>
              </a:lnSpc>
              <a:buFont typeface="Wingdings" pitchFamily="2" charset="2"/>
              <a:buNone/>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944562"/>
          </a:xfrm>
          <a:ln w="3175">
            <a:solidFill>
              <a:schemeClr val="tx1"/>
            </a:solidFill>
          </a:ln>
        </p:spPr>
        <p:txBody>
          <a:bodyPr/>
          <a:lstStyle/>
          <a:p>
            <a:pPr algn="l"/>
            <a:r>
              <a:rPr lang="id-ID" sz="3200" dirty="0" smtClean="0">
                <a:solidFill>
                  <a:srgbClr val="FF0000"/>
                </a:solidFill>
              </a:rPr>
              <a:t>Lanjutan.....</a:t>
            </a:r>
            <a:endParaRPr lang="en-US" sz="3200" dirty="0">
              <a:solidFill>
                <a:srgbClr val="FF0000"/>
              </a:solidFill>
            </a:endParaRPr>
          </a:p>
        </p:txBody>
      </p:sp>
      <p:sp>
        <p:nvSpPr>
          <p:cNvPr id="21507" name="Rectangle 3"/>
          <p:cNvSpPr>
            <a:spLocks noGrp="1" noChangeArrowheads="1"/>
          </p:cNvSpPr>
          <p:nvPr>
            <p:ph type="body" idx="1"/>
          </p:nvPr>
        </p:nvSpPr>
        <p:spPr>
          <a:xfrm>
            <a:off x="457200" y="1600200"/>
            <a:ext cx="8229600" cy="4853136"/>
          </a:xfrm>
          <a:ln w="3175">
            <a:solidFill>
              <a:schemeClr val="tx1"/>
            </a:solidFill>
          </a:ln>
        </p:spPr>
        <p:txBody>
          <a:bodyPr>
            <a:noAutofit/>
          </a:bodyPr>
          <a:lstStyle/>
          <a:p>
            <a:pPr>
              <a:lnSpc>
                <a:spcPct val="90000"/>
              </a:lnSpc>
              <a:buFont typeface="Wingdings" pitchFamily="2" charset="2"/>
              <a:buChar char="q"/>
            </a:pPr>
            <a:r>
              <a:rPr lang="id-ID" sz="2800" dirty="0"/>
              <a:t>Th 1917: PD I Scott &amp; Bingham</a:t>
            </a:r>
            <a:r>
              <a:rPr lang="id-ID" sz="2800" dirty="0">
                <a:sym typeface="Wingdings" pitchFamily="2" charset="2"/>
              </a:rPr>
              <a:t> masuk ketentaraan &amp; mengemb group intelligensi test  Army Alpha (dari Stanford Binet test yg individual)</a:t>
            </a:r>
          </a:p>
          <a:p>
            <a:pPr>
              <a:lnSpc>
                <a:spcPct val="90000"/>
              </a:lnSpc>
              <a:buFont typeface="Wingdings" pitchFamily="2" charset="2"/>
              <a:buChar char="q"/>
            </a:pPr>
            <a:r>
              <a:rPr lang="id-ID" sz="2800" dirty="0">
                <a:sym typeface="Wingdings" pitchFamily="2" charset="2"/>
              </a:rPr>
              <a:t>Sementara itu, Lilian Gilbreth mjd peraih gelar Ph.D pertama di PIO (time &amp; motion study: human engineering)</a:t>
            </a:r>
          </a:p>
          <a:p>
            <a:pPr>
              <a:lnSpc>
                <a:spcPct val="90000"/>
              </a:lnSpc>
              <a:buFont typeface="Wingdings" pitchFamily="2" charset="2"/>
              <a:buChar char="q"/>
            </a:pPr>
            <a:r>
              <a:rPr lang="id-ID" sz="2800" dirty="0">
                <a:sym typeface="Wingdings" pitchFamily="2" charset="2"/>
              </a:rPr>
              <a:t>Th 1924, Mayo (psikolog Australia) tiba di AS  meneliti aspek emosi karyawan</a:t>
            </a:r>
          </a:p>
          <a:p>
            <a:pPr>
              <a:lnSpc>
                <a:spcPct val="90000"/>
              </a:lnSpc>
              <a:buFont typeface="Wingdings" pitchFamily="2" charset="2"/>
              <a:buChar char="q"/>
            </a:pPr>
            <a:r>
              <a:rPr lang="id-ID" sz="2800" dirty="0">
                <a:sym typeface="Wingdings" pitchFamily="2" charset="2"/>
              </a:rPr>
              <a:t>Th 1930, Mayo  Hawthorne studies  productivity</a:t>
            </a:r>
          </a:p>
          <a:p>
            <a:pPr>
              <a:lnSpc>
                <a:spcPct val="90000"/>
              </a:lnSpc>
              <a:buFont typeface="Wingdings" pitchFamily="2" charset="2"/>
              <a:buChar char="q"/>
            </a:pPr>
            <a:r>
              <a:rPr lang="id-ID" sz="2800" dirty="0">
                <a:sym typeface="Wingdings" pitchFamily="2" charset="2"/>
              </a:rPr>
              <a:t>HAWTHORNE EFFECT  cikal bakal Human Relation Movement</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ln w="3175">
            <a:solidFill>
              <a:schemeClr val="tx1"/>
            </a:solidFill>
          </a:ln>
        </p:spPr>
        <p:txBody>
          <a:bodyPr/>
          <a:lstStyle/>
          <a:p>
            <a:pPr algn="l"/>
            <a:r>
              <a:rPr lang="id-ID" sz="3200" dirty="0" smtClean="0">
                <a:solidFill>
                  <a:srgbClr val="FF0000"/>
                </a:solidFill>
              </a:rPr>
              <a:t>Lanjutan....</a:t>
            </a:r>
            <a:endParaRPr lang="en-US" sz="3200" dirty="0">
              <a:solidFill>
                <a:srgbClr val="FF0000"/>
              </a:solidFill>
            </a:endParaRPr>
          </a:p>
        </p:txBody>
      </p:sp>
      <p:sp>
        <p:nvSpPr>
          <p:cNvPr id="22531" name="Rectangle 3"/>
          <p:cNvSpPr>
            <a:spLocks noGrp="1" noChangeArrowheads="1"/>
          </p:cNvSpPr>
          <p:nvPr>
            <p:ph type="body" idx="1"/>
          </p:nvPr>
        </p:nvSpPr>
        <p:spPr>
          <a:xfrm>
            <a:off x="457200" y="1600200"/>
            <a:ext cx="8229600" cy="4853136"/>
          </a:xfrm>
          <a:ln w="3175">
            <a:solidFill>
              <a:schemeClr val="tx1"/>
            </a:solidFill>
          </a:ln>
        </p:spPr>
        <p:txBody>
          <a:bodyPr>
            <a:normAutofit/>
          </a:bodyPr>
          <a:lstStyle/>
          <a:p>
            <a:pPr>
              <a:buFont typeface="Wingdings" pitchFamily="2" charset="2"/>
              <a:buChar char="q"/>
            </a:pPr>
            <a:r>
              <a:rPr lang="id-ID" sz="2800" dirty="0"/>
              <a:t>Th 1941 : PD II </a:t>
            </a:r>
            <a:r>
              <a:rPr lang="id-ID" sz="2800" dirty="0">
                <a:sym typeface="Wingdings" pitchFamily="2" charset="2"/>
              </a:rPr>
              <a:t> human engineering diterapkan untuk menanggulangi kecelakaan pesawat  cockpit configurations</a:t>
            </a:r>
          </a:p>
          <a:p>
            <a:pPr>
              <a:buFont typeface="Wingdings" pitchFamily="2" charset="2"/>
              <a:buChar char="q"/>
            </a:pPr>
            <a:r>
              <a:rPr lang="id-ID" sz="2800" dirty="0">
                <a:sym typeface="Wingdings" pitchFamily="2" charset="2"/>
              </a:rPr>
              <a:t>Th 1945: PIO resmi menjadi divisi 14 APA</a:t>
            </a:r>
          </a:p>
          <a:p>
            <a:pPr>
              <a:buFont typeface="Wingdings" pitchFamily="2" charset="2"/>
              <a:buChar char="q"/>
            </a:pPr>
            <a:r>
              <a:rPr lang="id-ID" sz="2800" dirty="0">
                <a:sym typeface="Wingdings" pitchFamily="2" charset="2"/>
              </a:rPr>
              <a:t>Th 1950: PD II membawa ketertarikan pada: ability testing, Assesment Center</a:t>
            </a:r>
          </a:p>
          <a:p>
            <a:pPr>
              <a:buFont typeface="Wingdings" pitchFamily="2" charset="2"/>
              <a:buChar char="q"/>
            </a:pPr>
            <a:r>
              <a:rPr lang="id-ID" sz="2800" dirty="0">
                <a:sym typeface="Wingdings" pitchFamily="2" charset="2"/>
              </a:rPr>
              <a:t>Th 1964: Civil Right Act – tittle VII (pelarangan diskriminasi, baik sengaja atau tdk)</a:t>
            </a:r>
          </a:p>
          <a:p>
            <a:pPr>
              <a:buFont typeface="Wingdings" pitchFamily="2" charset="2"/>
              <a:buChar char="q"/>
            </a:pPr>
            <a:r>
              <a:rPr lang="id-ID" sz="2800" dirty="0">
                <a:sym typeface="Wingdings" pitchFamily="2" charset="2"/>
              </a:rPr>
              <a:t>Th 1982: SIOP (society for industrial and organizational psychology) didirikan</a:t>
            </a:r>
          </a:p>
          <a:p>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9"/>
          <p:cNvSpPr txBox="1">
            <a:spLocks noChangeArrowheads="1"/>
          </p:cNvSpPr>
          <p:nvPr/>
        </p:nvSpPr>
        <p:spPr bwMode="gray">
          <a:xfrm>
            <a:off x="395288" y="1312863"/>
            <a:ext cx="8569325" cy="892175"/>
          </a:xfrm>
          <a:prstGeom prst="rect">
            <a:avLst/>
          </a:prstGeom>
          <a:noFill/>
          <a:ln w="9525" algn="ctr">
            <a:noFill/>
            <a:miter lim="800000"/>
            <a:headEnd/>
            <a:tailEnd/>
          </a:ln>
        </p:spPr>
        <p:txBody>
          <a:bodyPr>
            <a:spAutoFit/>
          </a:bodyPr>
          <a:lstStyle/>
          <a:p>
            <a:r>
              <a:rPr lang="fi-FI" sz="2600"/>
              <a:t>Tahun 1949, </a:t>
            </a:r>
            <a:r>
              <a:rPr lang="id-ID" sz="2600"/>
              <a:t>trdp </a:t>
            </a:r>
            <a:r>
              <a:rPr lang="fi-FI" sz="2600"/>
              <a:t>kegiatan</a:t>
            </a:r>
            <a:r>
              <a:rPr lang="id-ID" sz="2600"/>
              <a:t>2 </a:t>
            </a:r>
            <a:r>
              <a:rPr lang="fi-FI" sz="2600"/>
              <a:t>psikologis </a:t>
            </a:r>
            <a:r>
              <a:rPr lang="id-ID" sz="2600"/>
              <a:t>dg </a:t>
            </a:r>
            <a:r>
              <a:rPr lang="fi-FI" sz="2600"/>
              <a:t>mgunakn tes</a:t>
            </a:r>
            <a:r>
              <a:rPr lang="id-ID" sz="2600"/>
              <a:t>2</a:t>
            </a:r>
            <a:r>
              <a:rPr lang="fi-FI" sz="2600"/>
              <a:t> psikologik </a:t>
            </a:r>
            <a:r>
              <a:rPr lang="id-ID" sz="2600"/>
              <a:t>yg </a:t>
            </a:r>
            <a:r>
              <a:rPr lang="fi-FI" sz="2600"/>
              <a:t>dilakukan oleh :</a:t>
            </a:r>
            <a:r>
              <a:rPr lang="id-ID" sz="2600"/>
              <a:t>   </a:t>
            </a:r>
            <a:endParaRPr lang="en-SG" sz="2600">
              <a:solidFill>
                <a:srgbClr val="000000"/>
              </a:solidFill>
            </a:endParaRPr>
          </a:p>
        </p:txBody>
      </p:sp>
      <p:grpSp>
        <p:nvGrpSpPr>
          <p:cNvPr id="2" name="Group 10"/>
          <p:cNvGrpSpPr>
            <a:grpSpLocks/>
          </p:cNvGrpSpPr>
          <p:nvPr/>
        </p:nvGrpSpPr>
        <p:grpSpPr bwMode="auto">
          <a:xfrm>
            <a:off x="301625" y="2377483"/>
            <a:ext cx="8426450" cy="1935756"/>
            <a:chOff x="913" y="1953"/>
            <a:chExt cx="3984" cy="1520"/>
          </a:xfrm>
        </p:grpSpPr>
        <p:sp>
          <p:nvSpPr>
            <p:cNvPr id="92171" name="AutoShape 11"/>
            <p:cNvSpPr>
              <a:spLocks noChangeArrowheads="1"/>
            </p:cNvSpPr>
            <p:nvPr/>
          </p:nvSpPr>
          <p:spPr bwMode="gray">
            <a:xfrm>
              <a:off x="913" y="1953"/>
              <a:ext cx="3984" cy="1520"/>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id-ID"/>
            </a:p>
          </p:txBody>
        </p:sp>
        <p:sp>
          <p:nvSpPr>
            <p:cNvPr id="92174" name="Freeform 14"/>
            <p:cNvSpPr>
              <a:spLocks/>
            </p:cNvSpPr>
            <p:nvPr/>
          </p:nvSpPr>
          <p:spPr bwMode="gray">
            <a:xfrm>
              <a:off x="1048" y="2145"/>
              <a:ext cx="383" cy="375"/>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w="0">
              <a:noFill/>
              <a:prstDash val="solid"/>
              <a:round/>
              <a:headEnd/>
              <a:tailEnd/>
            </a:ln>
          </p:spPr>
          <p:txBody>
            <a:bodyPr/>
            <a:lstStyle/>
            <a:p>
              <a:pPr>
                <a:defRPr/>
              </a:pPr>
              <a:endParaRPr lang="id-ID"/>
            </a:p>
          </p:txBody>
        </p:sp>
        <p:sp>
          <p:nvSpPr>
            <p:cNvPr id="7181" name="Text Box 16"/>
            <p:cNvSpPr txBox="1">
              <a:spLocks noChangeArrowheads="1"/>
            </p:cNvSpPr>
            <p:nvPr/>
          </p:nvSpPr>
          <p:spPr bwMode="gray">
            <a:xfrm>
              <a:off x="974" y="2047"/>
              <a:ext cx="3923" cy="1410"/>
            </a:xfrm>
            <a:prstGeom prst="rect">
              <a:avLst/>
            </a:prstGeom>
            <a:noFill/>
            <a:ln w="9525" algn="ctr">
              <a:noFill/>
              <a:miter lim="800000"/>
              <a:headEnd/>
              <a:tailEnd/>
            </a:ln>
          </p:spPr>
          <p:txBody>
            <a:bodyPr>
              <a:spAutoFit/>
            </a:bodyPr>
            <a:lstStyle/>
            <a:p>
              <a:r>
                <a:rPr lang="id-ID" sz="2400" dirty="0"/>
                <a:t>Balai psychotechniek dari Kementrian Pendidikan, Pengajaran dan Kebudayaan RI : mengadakan seleksi siswa utk masuk ke sekolah menengah kejuruan teknik, serta pengukuran psikometris untuk keperluan penjurusan sekolah</a:t>
              </a:r>
              <a:endParaRPr lang="en-SG" sz="2400" b="1" dirty="0">
                <a:solidFill>
                  <a:srgbClr val="000000"/>
                </a:solidFill>
              </a:endParaRPr>
            </a:p>
          </p:txBody>
        </p:sp>
      </p:grpSp>
      <p:sp>
        <p:nvSpPr>
          <p:cNvPr id="7172" name="TextBox 27"/>
          <p:cNvSpPr txBox="1">
            <a:spLocks noChangeArrowheads="1"/>
          </p:cNvSpPr>
          <p:nvPr/>
        </p:nvSpPr>
        <p:spPr bwMode="auto">
          <a:xfrm>
            <a:off x="71438" y="6461125"/>
            <a:ext cx="539750" cy="369888"/>
          </a:xfrm>
          <a:prstGeom prst="rect">
            <a:avLst/>
          </a:prstGeom>
          <a:noFill/>
          <a:ln w="9525">
            <a:noFill/>
            <a:miter lim="800000"/>
            <a:headEnd/>
            <a:tailEnd/>
          </a:ln>
        </p:spPr>
        <p:txBody>
          <a:bodyPr>
            <a:spAutoFit/>
          </a:bodyPr>
          <a:lstStyle/>
          <a:p>
            <a:r>
              <a:rPr lang="id-ID">
                <a:solidFill>
                  <a:schemeClr val="bg1"/>
                </a:solidFill>
              </a:rPr>
              <a:t>11</a:t>
            </a:r>
            <a:endParaRPr lang="en-US">
              <a:solidFill>
                <a:schemeClr val="bg1"/>
              </a:solidFill>
            </a:endParaRPr>
          </a:p>
        </p:txBody>
      </p:sp>
      <p:sp>
        <p:nvSpPr>
          <p:cNvPr id="7173" name="Rectangle 3"/>
          <p:cNvSpPr txBox="1">
            <a:spLocks noChangeArrowheads="1"/>
          </p:cNvSpPr>
          <p:nvPr/>
        </p:nvSpPr>
        <p:spPr bwMode="gray">
          <a:xfrm>
            <a:off x="5111750" y="6500813"/>
            <a:ext cx="4000500" cy="357187"/>
          </a:xfrm>
          <a:prstGeom prst="rect">
            <a:avLst/>
          </a:prstGeom>
          <a:noFill/>
          <a:ln w="9525">
            <a:noFill/>
            <a:miter lim="800000"/>
            <a:headEnd/>
            <a:tailEnd/>
          </a:ln>
        </p:spPr>
        <p:txBody>
          <a:bodyPr/>
          <a:lstStyle/>
          <a:p>
            <a:pPr marL="342900" indent="-342900" algn="r">
              <a:spcBef>
                <a:spcPct val="20000"/>
              </a:spcBef>
              <a:buClr>
                <a:schemeClr val="hlink"/>
              </a:buClr>
              <a:buFont typeface="Wingdings" pitchFamily="2" charset="2"/>
              <a:buChar char="v"/>
            </a:pPr>
            <a:endParaRPr lang="id-ID" sz="1400" b="1">
              <a:solidFill>
                <a:srgbClr val="FFFF00"/>
              </a:solidFill>
              <a:cs typeface="Arial" charset="0"/>
            </a:endParaRPr>
          </a:p>
        </p:txBody>
      </p:sp>
      <p:sp>
        <p:nvSpPr>
          <p:cNvPr id="7174" name="Rectangle 2"/>
          <p:cNvSpPr>
            <a:spLocks noGrp="1" noChangeArrowheads="1"/>
          </p:cNvSpPr>
          <p:nvPr>
            <p:ph type="title"/>
          </p:nvPr>
        </p:nvSpPr>
        <p:spPr>
          <a:xfrm>
            <a:off x="179388" y="260350"/>
            <a:ext cx="8640762" cy="708025"/>
          </a:xfrm>
        </p:spPr>
        <p:txBody>
          <a:bodyPr>
            <a:noAutofit/>
          </a:bodyPr>
          <a:lstStyle/>
          <a:p>
            <a:pPr eaLnBrk="1" hangingPunct="1"/>
            <a:r>
              <a:rPr lang="id-ID" sz="3200" b="1" dirty="0" smtClean="0">
                <a:solidFill>
                  <a:srgbClr val="FF0000"/>
                </a:solidFill>
              </a:rPr>
              <a:t>PERKEMBANGAN </a:t>
            </a:r>
            <a:br>
              <a:rPr lang="id-ID" sz="3200" b="1" dirty="0" smtClean="0">
                <a:solidFill>
                  <a:srgbClr val="FF0000"/>
                </a:solidFill>
              </a:rPr>
            </a:br>
            <a:r>
              <a:rPr lang="id-ID" sz="3200" b="1" dirty="0" smtClean="0">
                <a:solidFill>
                  <a:srgbClr val="FF0000"/>
                </a:solidFill>
              </a:rPr>
              <a:t>PSI INDUSTRI &amp; ORGANISASI DI INDONESIA</a:t>
            </a:r>
            <a:endParaRPr lang="en-SG" sz="3200" b="1" dirty="0" smtClean="0">
              <a:solidFill>
                <a:srgbClr val="FF0000"/>
              </a:solidFill>
            </a:endParaRPr>
          </a:p>
        </p:txBody>
      </p:sp>
      <p:grpSp>
        <p:nvGrpSpPr>
          <p:cNvPr id="3" name="Group 10"/>
          <p:cNvGrpSpPr>
            <a:grpSpLocks/>
          </p:cNvGrpSpPr>
          <p:nvPr/>
        </p:nvGrpSpPr>
        <p:grpSpPr bwMode="auto">
          <a:xfrm>
            <a:off x="323850" y="4652963"/>
            <a:ext cx="8426450" cy="1439862"/>
            <a:chOff x="912" y="2071"/>
            <a:chExt cx="3984" cy="829"/>
          </a:xfrm>
        </p:grpSpPr>
        <p:sp>
          <p:nvSpPr>
            <p:cNvPr id="17" name="AutoShape 11"/>
            <p:cNvSpPr>
              <a:spLocks noChangeArrowheads="1"/>
            </p:cNvSpPr>
            <p:nvPr/>
          </p:nvSpPr>
          <p:spPr bwMode="gray">
            <a:xfrm>
              <a:off x="912" y="2071"/>
              <a:ext cx="3984" cy="829"/>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id-ID"/>
            </a:p>
          </p:txBody>
        </p:sp>
        <p:sp>
          <p:nvSpPr>
            <p:cNvPr id="18" name="Freeform 14"/>
            <p:cNvSpPr>
              <a:spLocks/>
            </p:cNvSpPr>
            <p:nvPr/>
          </p:nvSpPr>
          <p:spPr bwMode="gray">
            <a:xfrm>
              <a:off x="1048" y="2145"/>
              <a:ext cx="383" cy="37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w="0">
              <a:noFill/>
              <a:prstDash val="solid"/>
              <a:round/>
              <a:headEnd/>
              <a:tailEnd/>
            </a:ln>
          </p:spPr>
          <p:txBody>
            <a:bodyPr/>
            <a:lstStyle/>
            <a:p>
              <a:pPr>
                <a:defRPr/>
              </a:pPr>
              <a:endParaRPr lang="id-ID"/>
            </a:p>
          </p:txBody>
        </p:sp>
        <p:sp>
          <p:nvSpPr>
            <p:cNvPr id="7178" name="Text Box 16"/>
            <p:cNvSpPr txBox="1">
              <a:spLocks noChangeArrowheads="1"/>
            </p:cNvSpPr>
            <p:nvPr/>
          </p:nvSpPr>
          <p:spPr bwMode="gray">
            <a:xfrm>
              <a:off x="983" y="2137"/>
              <a:ext cx="3850" cy="691"/>
            </a:xfrm>
            <a:prstGeom prst="rect">
              <a:avLst/>
            </a:prstGeom>
            <a:noFill/>
            <a:ln w="9525" algn="ctr">
              <a:noFill/>
              <a:miter lim="800000"/>
              <a:headEnd/>
              <a:tailEnd/>
            </a:ln>
          </p:spPr>
          <p:txBody>
            <a:bodyPr>
              <a:spAutoFit/>
            </a:bodyPr>
            <a:lstStyle/>
            <a:p>
              <a:r>
                <a:rPr lang="id-ID" sz="2400"/>
                <a:t>Pusat Psikologi Angkatan Darat di Bandung: menyelenggarakan seleksi dan penjurusan bagi para anggotanya, berdasarkan pengukuran psikometris</a:t>
              </a:r>
              <a:endParaRPr lang="en-SG" sz="2400" b="1">
                <a:solidFill>
                  <a:srgbClr val="000000"/>
                </a:solidFill>
              </a:endParaRPr>
            </a:p>
          </p:txBody>
        </p:sp>
      </p:gr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22263" y="1124744"/>
            <a:ext cx="8426450" cy="3024981"/>
            <a:chOff x="912" y="1090"/>
            <a:chExt cx="3984" cy="1269"/>
          </a:xfrm>
        </p:grpSpPr>
        <p:sp>
          <p:nvSpPr>
            <p:cNvPr id="92164" name="AutoShape 4"/>
            <p:cNvSpPr>
              <a:spLocks noChangeArrowheads="1"/>
            </p:cNvSpPr>
            <p:nvPr/>
          </p:nvSpPr>
          <p:spPr bwMode="gray">
            <a:xfrm>
              <a:off x="912" y="1090"/>
              <a:ext cx="3984" cy="1269"/>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id-ID"/>
            </a:p>
          </p:txBody>
        </p:sp>
        <p:sp>
          <p:nvSpPr>
            <p:cNvPr id="8202" name="Text Box 9"/>
            <p:cNvSpPr txBox="1">
              <a:spLocks noChangeArrowheads="1"/>
            </p:cNvSpPr>
            <p:nvPr/>
          </p:nvSpPr>
          <p:spPr bwMode="gray">
            <a:xfrm>
              <a:off x="1015" y="1192"/>
              <a:ext cx="3847" cy="1046"/>
            </a:xfrm>
            <a:prstGeom prst="rect">
              <a:avLst/>
            </a:prstGeom>
            <a:noFill/>
            <a:ln w="9525" algn="ctr">
              <a:noFill/>
              <a:miter lim="800000"/>
              <a:headEnd/>
              <a:tailEnd/>
            </a:ln>
          </p:spPr>
          <p:txBody>
            <a:bodyPr wrap="square">
              <a:spAutoFit/>
            </a:bodyPr>
            <a:lstStyle/>
            <a:p>
              <a:r>
                <a:rPr lang="id-ID" sz="2600" dirty="0"/>
                <a:t>Tahun 1960 Jurusan Psikologi Fakultas Kedokteran Universitas Indonesia berubah menjadi Fakultas Psikologi Universitas Indonesia. Bagian Psikologi Kejuruan dan Perusahaan sekarang menjadi Bagian Psikologi Industri dan Organisasi. Pengembangan psikologi industri dan organisasi juga dipelopori oleh Bagian Psikologi.</a:t>
              </a:r>
            </a:p>
          </p:txBody>
        </p:sp>
      </p:grpSp>
      <p:sp>
        <p:nvSpPr>
          <p:cNvPr id="8195" name="TextBox 27"/>
          <p:cNvSpPr txBox="1">
            <a:spLocks noChangeArrowheads="1"/>
          </p:cNvSpPr>
          <p:nvPr/>
        </p:nvSpPr>
        <p:spPr bwMode="auto">
          <a:xfrm>
            <a:off x="71438" y="6461125"/>
            <a:ext cx="539750" cy="369888"/>
          </a:xfrm>
          <a:prstGeom prst="rect">
            <a:avLst/>
          </a:prstGeom>
          <a:noFill/>
          <a:ln w="9525">
            <a:noFill/>
            <a:miter lim="800000"/>
            <a:headEnd/>
            <a:tailEnd/>
          </a:ln>
        </p:spPr>
        <p:txBody>
          <a:bodyPr>
            <a:spAutoFit/>
          </a:bodyPr>
          <a:lstStyle/>
          <a:p>
            <a:r>
              <a:rPr lang="id-ID">
                <a:solidFill>
                  <a:schemeClr val="bg1"/>
                </a:solidFill>
              </a:rPr>
              <a:t>11</a:t>
            </a:r>
            <a:endParaRPr lang="en-US">
              <a:solidFill>
                <a:schemeClr val="bg1"/>
              </a:solidFill>
            </a:endParaRPr>
          </a:p>
        </p:txBody>
      </p:sp>
      <p:sp>
        <p:nvSpPr>
          <p:cNvPr id="8196" name="Rectangle 3"/>
          <p:cNvSpPr txBox="1">
            <a:spLocks noChangeArrowheads="1"/>
          </p:cNvSpPr>
          <p:nvPr/>
        </p:nvSpPr>
        <p:spPr bwMode="gray">
          <a:xfrm>
            <a:off x="5111750" y="6500813"/>
            <a:ext cx="4000500" cy="357187"/>
          </a:xfrm>
          <a:prstGeom prst="rect">
            <a:avLst/>
          </a:prstGeom>
          <a:noFill/>
          <a:ln w="9525">
            <a:noFill/>
            <a:miter lim="800000"/>
            <a:headEnd/>
            <a:tailEnd/>
          </a:ln>
        </p:spPr>
        <p:txBody>
          <a:bodyPr/>
          <a:lstStyle/>
          <a:p>
            <a:pPr marL="342900" indent="-342900" algn="r">
              <a:spcBef>
                <a:spcPct val="20000"/>
              </a:spcBef>
              <a:buClr>
                <a:schemeClr val="hlink"/>
              </a:buClr>
              <a:buFont typeface="Wingdings" pitchFamily="2" charset="2"/>
              <a:buChar char="v"/>
            </a:pPr>
            <a:endParaRPr lang="id-ID" sz="1400" b="1">
              <a:solidFill>
                <a:srgbClr val="FFFF00"/>
              </a:solidFill>
              <a:cs typeface="Arial" charset="0"/>
            </a:endParaRPr>
          </a:p>
        </p:txBody>
      </p:sp>
      <p:sp>
        <p:nvSpPr>
          <p:cNvPr id="8197" name="Rectangle 2"/>
          <p:cNvSpPr>
            <a:spLocks noGrp="1" noChangeArrowheads="1"/>
          </p:cNvSpPr>
          <p:nvPr>
            <p:ph type="title"/>
          </p:nvPr>
        </p:nvSpPr>
        <p:spPr>
          <a:xfrm>
            <a:off x="179388" y="260350"/>
            <a:ext cx="8640762" cy="708025"/>
          </a:xfrm>
        </p:spPr>
        <p:txBody>
          <a:bodyPr>
            <a:normAutofit/>
          </a:bodyPr>
          <a:lstStyle/>
          <a:p>
            <a:pPr algn="l" eaLnBrk="1" hangingPunct="1"/>
            <a:r>
              <a:rPr lang="id-ID" sz="2400" dirty="0" smtClean="0"/>
              <a:t>Lanjutan.......</a:t>
            </a:r>
            <a:endParaRPr lang="en-SG" sz="2400" dirty="0" smtClean="0"/>
          </a:p>
        </p:txBody>
      </p:sp>
      <p:grpSp>
        <p:nvGrpSpPr>
          <p:cNvPr id="3" name="Group 3"/>
          <p:cNvGrpSpPr>
            <a:grpSpLocks/>
          </p:cNvGrpSpPr>
          <p:nvPr/>
        </p:nvGrpSpPr>
        <p:grpSpPr bwMode="auto">
          <a:xfrm>
            <a:off x="395288" y="4514850"/>
            <a:ext cx="8426450" cy="1722462"/>
            <a:chOff x="912" y="1090"/>
            <a:chExt cx="3984" cy="739"/>
          </a:xfrm>
        </p:grpSpPr>
        <p:sp>
          <p:nvSpPr>
            <p:cNvPr id="19" name="AutoShape 4"/>
            <p:cNvSpPr>
              <a:spLocks noChangeArrowheads="1"/>
            </p:cNvSpPr>
            <p:nvPr/>
          </p:nvSpPr>
          <p:spPr bwMode="gray">
            <a:xfrm>
              <a:off x="912" y="1090"/>
              <a:ext cx="3984" cy="739"/>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id-ID"/>
            </a:p>
          </p:txBody>
        </p:sp>
        <p:sp>
          <p:nvSpPr>
            <p:cNvPr id="8200" name="Text Box 9"/>
            <p:cNvSpPr txBox="1">
              <a:spLocks noChangeArrowheads="1"/>
            </p:cNvSpPr>
            <p:nvPr/>
          </p:nvSpPr>
          <p:spPr bwMode="gray">
            <a:xfrm>
              <a:off x="1015" y="1136"/>
              <a:ext cx="3847" cy="634"/>
            </a:xfrm>
            <a:prstGeom prst="rect">
              <a:avLst/>
            </a:prstGeom>
            <a:noFill/>
            <a:ln w="9525" algn="ctr">
              <a:noFill/>
              <a:miter lim="800000"/>
              <a:headEnd/>
              <a:tailEnd/>
            </a:ln>
          </p:spPr>
          <p:txBody>
            <a:bodyPr>
              <a:spAutoFit/>
            </a:bodyPr>
            <a:lstStyle/>
            <a:p>
              <a:r>
                <a:rPr lang="id-ID" sz="2600" dirty="0"/>
                <a:t>September 1961, Industri dan Organisasi didirikan di Fakultas Psikologi UNPAD dan di Fakultas Psikologi UGM didirikan pada tanggal 8 Januari 1965</a:t>
              </a:r>
            </a:p>
          </p:txBody>
        </p:sp>
      </p:gr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7"/>
          <p:cNvSpPr txBox="1">
            <a:spLocks noChangeArrowheads="1"/>
          </p:cNvSpPr>
          <p:nvPr/>
        </p:nvSpPr>
        <p:spPr bwMode="auto">
          <a:xfrm>
            <a:off x="71438" y="6461125"/>
            <a:ext cx="539750" cy="369888"/>
          </a:xfrm>
          <a:prstGeom prst="rect">
            <a:avLst/>
          </a:prstGeom>
          <a:noFill/>
          <a:ln w="9525">
            <a:noFill/>
            <a:miter lim="800000"/>
            <a:headEnd/>
            <a:tailEnd/>
          </a:ln>
        </p:spPr>
        <p:txBody>
          <a:bodyPr>
            <a:spAutoFit/>
          </a:bodyPr>
          <a:lstStyle/>
          <a:p>
            <a:r>
              <a:rPr lang="id-ID">
                <a:solidFill>
                  <a:schemeClr val="bg1"/>
                </a:solidFill>
              </a:rPr>
              <a:t>11</a:t>
            </a:r>
            <a:endParaRPr lang="en-US">
              <a:solidFill>
                <a:schemeClr val="bg1"/>
              </a:solidFill>
            </a:endParaRPr>
          </a:p>
        </p:txBody>
      </p:sp>
      <p:sp>
        <p:nvSpPr>
          <p:cNvPr id="9219" name="Rectangle 3"/>
          <p:cNvSpPr txBox="1">
            <a:spLocks noChangeArrowheads="1"/>
          </p:cNvSpPr>
          <p:nvPr/>
        </p:nvSpPr>
        <p:spPr bwMode="gray">
          <a:xfrm>
            <a:off x="5111750" y="6500813"/>
            <a:ext cx="4000500" cy="357187"/>
          </a:xfrm>
          <a:prstGeom prst="rect">
            <a:avLst/>
          </a:prstGeom>
          <a:noFill/>
          <a:ln w="9525">
            <a:noFill/>
            <a:miter lim="800000"/>
            <a:headEnd/>
            <a:tailEnd/>
          </a:ln>
        </p:spPr>
        <p:txBody>
          <a:bodyPr/>
          <a:lstStyle/>
          <a:p>
            <a:pPr marL="342900" indent="-342900" algn="r">
              <a:spcBef>
                <a:spcPct val="20000"/>
              </a:spcBef>
              <a:buClr>
                <a:schemeClr val="hlink"/>
              </a:buClr>
              <a:buFont typeface="Wingdings" pitchFamily="2" charset="2"/>
              <a:buChar char="v"/>
            </a:pPr>
            <a:endParaRPr lang="id-ID" sz="1400" b="1">
              <a:solidFill>
                <a:srgbClr val="FFFF00"/>
              </a:solidFill>
              <a:cs typeface="Arial" charset="0"/>
            </a:endParaRPr>
          </a:p>
        </p:txBody>
      </p:sp>
      <p:sp>
        <p:nvSpPr>
          <p:cNvPr id="9220" name="Rectangle 2"/>
          <p:cNvSpPr>
            <a:spLocks noGrp="1" noChangeArrowheads="1"/>
          </p:cNvSpPr>
          <p:nvPr>
            <p:ph type="title"/>
          </p:nvPr>
        </p:nvSpPr>
        <p:spPr>
          <a:xfrm>
            <a:off x="179388" y="260350"/>
            <a:ext cx="8640762" cy="708025"/>
          </a:xfrm>
        </p:spPr>
        <p:txBody>
          <a:bodyPr>
            <a:normAutofit/>
          </a:bodyPr>
          <a:lstStyle/>
          <a:p>
            <a:pPr algn="l" eaLnBrk="1" hangingPunct="1"/>
            <a:r>
              <a:rPr lang="id-ID" sz="2400" dirty="0" smtClean="0"/>
              <a:t>Lanjutan .....</a:t>
            </a:r>
            <a:endParaRPr lang="en-SG" sz="2400" dirty="0" smtClean="0"/>
          </a:p>
        </p:txBody>
      </p:sp>
      <p:grpSp>
        <p:nvGrpSpPr>
          <p:cNvPr id="2" name="Group 10"/>
          <p:cNvGrpSpPr>
            <a:grpSpLocks/>
          </p:cNvGrpSpPr>
          <p:nvPr/>
        </p:nvGrpSpPr>
        <p:grpSpPr bwMode="auto">
          <a:xfrm>
            <a:off x="323850" y="1557338"/>
            <a:ext cx="8426450" cy="4319934"/>
            <a:chOff x="912" y="2071"/>
            <a:chExt cx="3984" cy="1900"/>
          </a:xfrm>
        </p:grpSpPr>
        <p:sp>
          <p:nvSpPr>
            <p:cNvPr id="17" name="AutoShape 11"/>
            <p:cNvSpPr>
              <a:spLocks noChangeArrowheads="1"/>
            </p:cNvSpPr>
            <p:nvPr/>
          </p:nvSpPr>
          <p:spPr bwMode="gray">
            <a:xfrm>
              <a:off x="912" y="2071"/>
              <a:ext cx="3984" cy="1900"/>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id-ID"/>
            </a:p>
          </p:txBody>
        </p:sp>
        <p:sp>
          <p:nvSpPr>
            <p:cNvPr id="18" name="Freeform 14"/>
            <p:cNvSpPr>
              <a:spLocks/>
            </p:cNvSpPr>
            <p:nvPr/>
          </p:nvSpPr>
          <p:spPr bwMode="gray">
            <a:xfrm>
              <a:off x="1048" y="2145"/>
              <a:ext cx="383" cy="37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w="0">
              <a:noFill/>
              <a:prstDash val="solid"/>
              <a:round/>
              <a:headEnd/>
              <a:tailEnd/>
            </a:ln>
          </p:spPr>
          <p:txBody>
            <a:bodyPr/>
            <a:lstStyle/>
            <a:p>
              <a:pPr>
                <a:defRPr/>
              </a:pPr>
              <a:endParaRPr lang="id-ID"/>
            </a:p>
          </p:txBody>
        </p:sp>
        <p:sp>
          <p:nvSpPr>
            <p:cNvPr id="9224" name="Text Box 16"/>
            <p:cNvSpPr txBox="1">
              <a:spLocks noChangeArrowheads="1"/>
            </p:cNvSpPr>
            <p:nvPr/>
          </p:nvSpPr>
          <p:spPr bwMode="gray">
            <a:xfrm>
              <a:off x="1048" y="2275"/>
              <a:ext cx="3745" cy="1668"/>
            </a:xfrm>
            <a:prstGeom prst="rect">
              <a:avLst/>
            </a:prstGeom>
            <a:noFill/>
            <a:ln w="9525" algn="ctr">
              <a:noFill/>
              <a:miter lim="800000"/>
              <a:headEnd/>
              <a:tailEnd/>
            </a:ln>
          </p:spPr>
          <p:txBody>
            <a:bodyPr>
              <a:spAutoFit/>
            </a:bodyPr>
            <a:lstStyle/>
            <a:p>
              <a:pPr algn="ctr"/>
              <a:r>
                <a:rPr lang="id-ID" sz="3200" dirty="0"/>
                <a:t>Psikologi Industri &amp; organisasi di Indonesia dewasa ini masih merupakan ilmu terapan dengan kegiatan utamanya pada pelaksanaan pemeriksaan psikologis (populer dikenal dg istilah ”psikotes”) dengan tujuan seleksi dan penempatan, penyuluhan dan bimbingan kejuruan, dan pengembangan karier.</a:t>
              </a:r>
              <a:endParaRPr lang="en-SG" sz="3200" b="1" dirty="0">
                <a:solidFill>
                  <a:srgbClr val="000000"/>
                </a:solidFill>
              </a:endParaRPr>
            </a:p>
          </p:txBody>
        </p:sp>
      </p:gr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ln w="3175">
            <a:solidFill>
              <a:schemeClr val="tx1"/>
            </a:solidFill>
          </a:ln>
        </p:spPr>
        <p:txBody>
          <a:bodyPr>
            <a:normAutofit/>
          </a:bodyPr>
          <a:lstStyle/>
          <a:p>
            <a:pPr algn="ctr"/>
            <a:r>
              <a:rPr lang="id-ID" sz="3600" b="1" dirty="0">
                <a:solidFill>
                  <a:srgbClr val="FF0000"/>
                </a:solidFill>
              </a:rPr>
              <a:t>Tantangan Psikologi I – O di Abad 21</a:t>
            </a:r>
            <a:endParaRPr lang="en-US" sz="3600" b="1" dirty="0">
              <a:solidFill>
                <a:srgbClr val="FF0000"/>
              </a:solidFill>
            </a:endParaRPr>
          </a:p>
        </p:txBody>
      </p:sp>
      <p:sp>
        <p:nvSpPr>
          <p:cNvPr id="23555" name="Rectangle 3"/>
          <p:cNvSpPr>
            <a:spLocks noGrp="1" noChangeArrowheads="1"/>
          </p:cNvSpPr>
          <p:nvPr>
            <p:ph type="body" idx="1"/>
          </p:nvPr>
        </p:nvSpPr>
        <p:spPr>
          <a:xfrm>
            <a:off x="457200" y="2104256"/>
            <a:ext cx="8229600" cy="3340968"/>
          </a:xfrm>
          <a:ln w="3175">
            <a:solidFill>
              <a:schemeClr val="tx1"/>
            </a:solidFill>
          </a:ln>
        </p:spPr>
        <p:txBody>
          <a:bodyPr>
            <a:normAutofit/>
          </a:bodyPr>
          <a:lstStyle/>
          <a:p>
            <a:pPr>
              <a:spcBef>
                <a:spcPts val="1200"/>
              </a:spcBef>
              <a:buFont typeface="Wingdings" pitchFamily="2" charset="2"/>
              <a:buChar char="q"/>
            </a:pPr>
            <a:r>
              <a:rPr lang="id-ID" sz="3600" dirty="0"/>
              <a:t>Harus </a:t>
            </a:r>
            <a:r>
              <a:rPr lang="id-ID" sz="3600" dirty="0">
                <a:solidFill>
                  <a:srgbClr val="FF0000"/>
                </a:solidFill>
              </a:rPr>
              <a:t>relevan</a:t>
            </a:r>
            <a:r>
              <a:rPr lang="id-ID" sz="3600" dirty="0"/>
              <a:t> </a:t>
            </a:r>
            <a:r>
              <a:rPr lang="id-ID" sz="3600" dirty="0" smtClean="0">
                <a:sym typeface="Wingdings" pitchFamily="2" charset="2"/>
              </a:rPr>
              <a:t>:  sesuai </a:t>
            </a:r>
            <a:r>
              <a:rPr lang="id-ID" sz="3600" dirty="0">
                <a:sym typeface="Wingdings" pitchFamily="2" charset="2"/>
              </a:rPr>
              <a:t>tuntutan jaman</a:t>
            </a:r>
          </a:p>
          <a:p>
            <a:pPr>
              <a:spcBef>
                <a:spcPts val="1200"/>
              </a:spcBef>
              <a:buFont typeface="Wingdings" pitchFamily="2" charset="2"/>
              <a:buChar char="q"/>
            </a:pPr>
            <a:r>
              <a:rPr lang="id-ID" sz="3600" dirty="0">
                <a:sym typeface="Wingdings" pitchFamily="2" charset="2"/>
              </a:rPr>
              <a:t>Harus bisa dimanfaatkan secara </a:t>
            </a:r>
            <a:r>
              <a:rPr lang="id-ID" sz="3600" dirty="0" smtClean="0">
                <a:solidFill>
                  <a:srgbClr val="FF0000"/>
                </a:solidFill>
                <a:sym typeface="Wingdings" pitchFamily="2" charset="2"/>
              </a:rPr>
              <a:t>real</a:t>
            </a:r>
            <a:r>
              <a:rPr lang="id-ID" sz="3600" dirty="0" smtClean="0">
                <a:sym typeface="Wingdings" pitchFamily="2" charset="2"/>
              </a:rPr>
              <a:t> : </a:t>
            </a:r>
            <a:r>
              <a:rPr lang="id-ID" sz="3600" dirty="0">
                <a:sym typeface="Wingdings" pitchFamily="2" charset="2"/>
              </a:rPr>
              <a:t>karena </a:t>
            </a:r>
            <a:r>
              <a:rPr lang="id-ID" sz="3600" dirty="0" smtClean="0">
                <a:sym typeface="Wingdings" pitchFamily="2" charset="2"/>
              </a:rPr>
              <a:t>merupakan </a:t>
            </a:r>
            <a:r>
              <a:rPr lang="id-ID" sz="3600" dirty="0">
                <a:sym typeface="Wingdings" pitchFamily="2" charset="2"/>
              </a:rPr>
              <a:t>ilmu terapan</a:t>
            </a:r>
          </a:p>
          <a:p>
            <a:pPr>
              <a:spcBef>
                <a:spcPts val="1200"/>
              </a:spcBef>
              <a:buFont typeface="Wingdings" pitchFamily="2" charset="2"/>
              <a:buChar char="q"/>
            </a:pPr>
            <a:r>
              <a:rPr lang="id-ID" sz="3600" dirty="0">
                <a:sym typeface="Wingdings" pitchFamily="2" charset="2"/>
              </a:rPr>
              <a:t>Harus </a:t>
            </a:r>
            <a:r>
              <a:rPr lang="id-ID" sz="3600" dirty="0">
                <a:solidFill>
                  <a:srgbClr val="FF0000"/>
                </a:solidFill>
                <a:sym typeface="Wingdings" pitchFamily="2" charset="2"/>
              </a:rPr>
              <a:t>berbasis pada metode-metode </a:t>
            </a:r>
            <a:r>
              <a:rPr lang="id-ID" sz="3600" dirty="0">
                <a:sym typeface="Wingdings" pitchFamily="2" charset="2"/>
              </a:rPr>
              <a:t>ilmiah yg dapat </a:t>
            </a:r>
            <a:r>
              <a:rPr lang="id-ID" sz="3600" dirty="0" smtClean="0">
                <a:sym typeface="Wingdings" pitchFamily="2" charset="2"/>
              </a:rPr>
              <a:t>dipertanggungjawabkan</a:t>
            </a:r>
            <a:endParaRPr 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568952" cy="5184576"/>
          </a:xfrm>
          <a:ln>
            <a:solidFill>
              <a:schemeClr val="accent1"/>
            </a:solidFill>
          </a:ln>
        </p:spPr>
        <p:txBody>
          <a:bodyPr>
            <a:noAutofit/>
          </a:bodyPr>
          <a:lstStyle/>
          <a:p>
            <a:pPr>
              <a:buNone/>
            </a:pPr>
            <a:r>
              <a:rPr lang="en-US" sz="2600" b="1" dirty="0" smtClean="0">
                <a:solidFill>
                  <a:srgbClr val="FF0000"/>
                </a:solidFill>
              </a:rPr>
              <a:t>Most frequently studied I/O research topics in 8 countries</a:t>
            </a:r>
            <a:r>
              <a:rPr lang="en-US" sz="2600" dirty="0" smtClean="0"/>
              <a:t> </a:t>
            </a:r>
          </a:p>
          <a:p>
            <a:pPr>
              <a:buFont typeface="Courier New" pitchFamily="49" charset="0"/>
              <a:buChar char="o"/>
            </a:pPr>
            <a:r>
              <a:rPr lang="en-US" sz="2100" dirty="0" smtClean="0">
                <a:solidFill>
                  <a:srgbClr val="FF0000"/>
                </a:solidFill>
              </a:rPr>
              <a:t>USA</a:t>
            </a:r>
            <a:r>
              <a:rPr lang="en-US" sz="2100" dirty="0" smtClean="0"/>
              <a:t> : Employee selection, Career issues, Performance Appraisal, Leadership</a:t>
            </a:r>
          </a:p>
          <a:p>
            <a:pPr>
              <a:buFont typeface="Courier New" pitchFamily="49" charset="0"/>
              <a:buChar char="o"/>
            </a:pPr>
            <a:r>
              <a:rPr lang="en-US" sz="2100" dirty="0" smtClean="0">
                <a:solidFill>
                  <a:srgbClr val="FF0000"/>
                </a:solidFill>
              </a:rPr>
              <a:t>Canada</a:t>
            </a:r>
            <a:r>
              <a:rPr lang="en-US" sz="2100" dirty="0" smtClean="0"/>
              <a:t> : Employee Selection, Job Stress, Leadership, Career development</a:t>
            </a:r>
          </a:p>
          <a:p>
            <a:pPr>
              <a:buFont typeface="Courier New" pitchFamily="49" charset="0"/>
              <a:buChar char="o"/>
            </a:pPr>
            <a:r>
              <a:rPr lang="en-US" sz="2100" dirty="0" smtClean="0">
                <a:solidFill>
                  <a:srgbClr val="FF0000"/>
                </a:solidFill>
              </a:rPr>
              <a:t>England</a:t>
            </a:r>
            <a:r>
              <a:rPr lang="en-US" sz="2100" dirty="0" smtClean="0"/>
              <a:t> : Employee Selection, Turnover, Leadership, Gender differences, Job Stress</a:t>
            </a:r>
          </a:p>
          <a:p>
            <a:pPr>
              <a:buFont typeface="Courier New" pitchFamily="49" charset="0"/>
              <a:buChar char="o"/>
            </a:pPr>
            <a:r>
              <a:rPr lang="en-US" sz="2100" dirty="0" smtClean="0">
                <a:solidFill>
                  <a:srgbClr val="FF0000"/>
                </a:solidFill>
              </a:rPr>
              <a:t>Germany</a:t>
            </a:r>
            <a:r>
              <a:rPr lang="en-US" sz="2100" dirty="0" smtClean="0"/>
              <a:t> : Job Stress, Motivation, Training, Work </a:t>
            </a:r>
            <a:r>
              <a:rPr lang="en-US" sz="2100" dirty="0" err="1" smtClean="0"/>
              <a:t>Enviroment</a:t>
            </a:r>
            <a:endParaRPr lang="en-US" sz="2100" dirty="0" smtClean="0"/>
          </a:p>
          <a:p>
            <a:pPr>
              <a:buFont typeface="Courier New" pitchFamily="49" charset="0"/>
              <a:buChar char="o"/>
            </a:pPr>
            <a:r>
              <a:rPr lang="en-US" sz="2100" dirty="0" smtClean="0">
                <a:solidFill>
                  <a:srgbClr val="FF0000"/>
                </a:solidFill>
              </a:rPr>
              <a:t>India</a:t>
            </a:r>
            <a:r>
              <a:rPr lang="en-US" sz="2100" dirty="0" smtClean="0"/>
              <a:t> : Job Satisfaction, Motivation, Job Level in the Organization, Job Stress</a:t>
            </a:r>
          </a:p>
          <a:p>
            <a:pPr>
              <a:buFont typeface="Courier New" pitchFamily="49" charset="0"/>
              <a:buChar char="o"/>
            </a:pPr>
            <a:r>
              <a:rPr lang="en-US" sz="2100" dirty="0" smtClean="0">
                <a:solidFill>
                  <a:srgbClr val="FF0000"/>
                </a:solidFill>
              </a:rPr>
              <a:t>Scandinavia</a:t>
            </a:r>
            <a:r>
              <a:rPr lang="en-US" sz="2100" dirty="0" smtClean="0"/>
              <a:t> : Job Stress, Shift Work, Gender Differences, Unemployment.</a:t>
            </a:r>
          </a:p>
          <a:p>
            <a:pPr>
              <a:buFont typeface="Courier New" pitchFamily="49" charset="0"/>
              <a:buChar char="o"/>
            </a:pPr>
            <a:r>
              <a:rPr lang="en-US" sz="2100" dirty="0" smtClean="0">
                <a:solidFill>
                  <a:srgbClr val="FF0000"/>
                </a:solidFill>
              </a:rPr>
              <a:t>Japan :</a:t>
            </a:r>
            <a:r>
              <a:rPr lang="en-US" sz="2100" dirty="0" smtClean="0"/>
              <a:t>Job Stress, Leadership, Career issues, Motivation, Job Stress</a:t>
            </a:r>
          </a:p>
          <a:p>
            <a:pPr>
              <a:buFont typeface="Courier New" pitchFamily="49" charset="0"/>
              <a:buChar char="o"/>
            </a:pPr>
            <a:r>
              <a:rPr lang="en-US" sz="2100" dirty="0" smtClean="0">
                <a:solidFill>
                  <a:srgbClr val="FF0000"/>
                </a:solidFill>
              </a:rPr>
              <a:t>Israel </a:t>
            </a:r>
            <a:r>
              <a:rPr lang="en-US" sz="2100" dirty="0" smtClean="0"/>
              <a:t>: Career Issues, Values, Cross Cultural, Motivation, Performance Appraisal, Job Satisfaction</a:t>
            </a:r>
            <a:endParaRPr lang="en-US" sz="2100" dirty="0"/>
          </a:p>
        </p:txBody>
      </p:sp>
      <p:sp>
        <p:nvSpPr>
          <p:cNvPr id="3" name="Title 2"/>
          <p:cNvSpPr>
            <a:spLocks noGrp="1"/>
          </p:cNvSpPr>
          <p:nvPr>
            <p:ph type="title"/>
          </p:nvPr>
        </p:nvSpPr>
        <p:spPr>
          <a:xfrm>
            <a:off x="251520" y="274638"/>
            <a:ext cx="8640960" cy="792162"/>
          </a:xfrm>
          <a:ln>
            <a:solidFill>
              <a:schemeClr val="accent1"/>
            </a:solidFill>
          </a:ln>
        </p:spPr>
        <p:txBody>
          <a:bodyPr>
            <a:normAutofit/>
          </a:bodyPr>
          <a:lstStyle/>
          <a:p>
            <a:pPr algn="ctr"/>
            <a:r>
              <a:rPr lang="en-US" sz="3600" b="1" dirty="0" smtClean="0">
                <a:solidFill>
                  <a:srgbClr val="FF0000"/>
                </a:solidFill>
              </a:rPr>
              <a:t>I/O Psychology around the word</a:t>
            </a:r>
            <a:endParaRPr lang="en-US" sz="3600"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normAutofit lnSpcReduction="10000"/>
          </a:bodyPr>
          <a:lstStyle/>
          <a:p>
            <a:r>
              <a:rPr lang="en-US" dirty="0" err="1" smtClean="0"/>
              <a:t>Tugas</a:t>
            </a:r>
            <a:r>
              <a:rPr lang="en-US" dirty="0" smtClean="0"/>
              <a:t> </a:t>
            </a:r>
            <a:r>
              <a:rPr lang="en-US" dirty="0" err="1" smtClean="0"/>
              <a:t>Kelompok</a:t>
            </a:r>
            <a:r>
              <a:rPr lang="en-US" dirty="0" smtClean="0"/>
              <a:t> (</a:t>
            </a:r>
            <a:r>
              <a:rPr lang="en-US" dirty="0" err="1" smtClean="0"/>
              <a:t>maks</a:t>
            </a:r>
            <a:r>
              <a:rPr lang="en-US" dirty="0" smtClean="0"/>
              <a:t> 3 </a:t>
            </a:r>
            <a:r>
              <a:rPr lang="en-US" dirty="0" err="1" smtClean="0"/>
              <a:t>mahasiswa</a:t>
            </a:r>
            <a:r>
              <a:rPr lang="en-US" dirty="0" smtClean="0"/>
              <a:t>)</a:t>
            </a:r>
          </a:p>
          <a:p>
            <a:r>
              <a:rPr lang="en-US" dirty="0" err="1" smtClean="0"/>
              <a:t>Tugas</a:t>
            </a:r>
            <a:r>
              <a:rPr lang="en-US" dirty="0" smtClean="0"/>
              <a:t> : </a:t>
            </a:r>
            <a:r>
              <a:rPr lang="en-US" dirty="0" err="1" smtClean="0"/>
              <a:t>Mencari</a:t>
            </a:r>
            <a:r>
              <a:rPr lang="en-US" dirty="0" smtClean="0"/>
              <a:t> 1 (</a:t>
            </a:r>
            <a:r>
              <a:rPr lang="en-US" dirty="0" err="1" smtClean="0"/>
              <a:t>satu</a:t>
            </a:r>
            <a:r>
              <a:rPr lang="en-US" dirty="0" smtClean="0"/>
              <a:t>) </a:t>
            </a:r>
            <a:r>
              <a:rPr lang="en-US" dirty="0" err="1" smtClean="0"/>
              <a:t>hasil</a:t>
            </a:r>
            <a:r>
              <a:rPr lang="en-US" dirty="0" smtClean="0"/>
              <a:t> </a:t>
            </a:r>
            <a:r>
              <a:rPr lang="en-US" dirty="0" err="1" smtClean="0"/>
              <a:t>penelitian</a:t>
            </a:r>
            <a:r>
              <a:rPr lang="en-US" dirty="0" smtClean="0"/>
              <a:t> </a:t>
            </a:r>
            <a:r>
              <a:rPr lang="en-US" dirty="0" err="1" smtClean="0"/>
              <a:t>di</a:t>
            </a:r>
            <a:r>
              <a:rPr lang="en-US" dirty="0" smtClean="0"/>
              <a:t> </a:t>
            </a:r>
            <a:r>
              <a:rPr lang="en-US" dirty="0" err="1" smtClean="0"/>
              <a:t>bidang</a:t>
            </a:r>
            <a:r>
              <a:rPr lang="en-US" dirty="0" smtClean="0"/>
              <a:t> </a:t>
            </a:r>
            <a:r>
              <a:rPr lang="en-US" dirty="0" err="1" smtClean="0"/>
              <a:t>Industri</a:t>
            </a:r>
            <a:r>
              <a:rPr lang="en-US" dirty="0" smtClean="0"/>
              <a:t> &amp; </a:t>
            </a:r>
            <a:r>
              <a:rPr lang="en-US" dirty="0" err="1" smtClean="0"/>
              <a:t>Organisasi</a:t>
            </a:r>
            <a:r>
              <a:rPr lang="en-US" dirty="0" smtClean="0"/>
              <a:t> </a:t>
            </a:r>
            <a:r>
              <a:rPr lang="en-US" dirty="0" err="1" smtClean="0"/>
              <a:t>di</a:t>
            </a:r>
            <a:r>
              <a:rPr lang="en-US" dirty="0" smtClean="0"/>
              <a:t> Indonesia</a:t>
            </a:r>
          </a:p>
          <a:p>
            <a:r>
              <a:rPr lang="en-US" dirty="0" err="1" smtClean="0"/>
              <a:t>Hasil</a:t>
            </a:r>
            <a:r>
              <a:rPr lang="en-US" dirty="0" smtClean="0"/>
              <a:t> </a:t>
            </a:r>
            <a:r>
              <a:rPr lang="en-US" dirty="0" err="1" smtClean="0"/>
              <a:t>penelitian</a:t>
            </a:r>
            <a:r>
              <a:rPr lang="en-US" dirty="0" smtClean="0"/>
              <a:t> </a:t>
            </a:r>
            <a:r>
              <a:rPr lang="en-US" dirty="0" err="1" smtClean="0"/>
              <a:t>bisa</a:t>
            </a:r>
            <a:r>
              <a:rPr lang="en-US" dirty="0" smtClean="0"/>
              <a:t> </a:t>
            </a:r>
            <a:r>
              <a:rPr lang="en-US" dirty="0" err="1" smtClean="0"/>
              <a:t>dicari</a:t>
            </a:r>
            <a:r>
              <a:rPr lang="en-US" dirty="0" smtClean="0"/>
              <a:t> </a:t>
            </a:r>
            <a:r>
              <a:rPr lang="en-US" dirty="0" err="1" smtClean="0"/>
              <a:t>di</a:t>
            </a:r>
            <a:r>
              <a:rPr lang="en-US" dirty="0" smtClean="0"/>
              <a:t> </a:t>
            </a:r>
            <a:r>
              <a:rPr lang="en-US" dirty="0" err="1" smtClean="0"/>
              <a:t>Jurnal</a:t>
            </a:r>
            <a:r>
              <a:rPr lang="en-US" dirty="0" smtClean="0"/>
              <a:t> </a:t>
            </a:r>
            <a:r>
              <a:rPr lang="en-US" dirty="0" err="1" smtClean="0"/>
              <a:t>Ilmiah</a:t>
            </a:r>
            <a:r>
              <a:rPr lang="en-US" dirty="0" smtClean="0"/>
              <a:t>, </a:t>
            </a:r>
            <a:r>
              <a:rPr lang="en-US" dirty="0" err="1" smtClean="0"/>
              <a:t>Skripsi</a:t>
            </a:r>
            <a:r>
              <a:rPr lang="en-US" dirty="0" smtClean="0"/>
              <a:t>, </a:t>
            </a:r>
            <a:r>
              <a:rPr lang="en-US" dirty="0" err="1" smtClean="0"/>
              <a:t>Tesis</a:t>
            </a:r>
            <a:r>
              <a:rPr lang="en-US" dirty="0" smtClean="0"/>
              <a:t>, </a:t>
            </a:r>
            <a:r>
              <a:rPr lang="en-US" dirty="0" err="1" smtClean="0"/>
              <a:t>Desertasi</a:t>
            </a:r>
            <a:r>
              <a:rPr lang="en-US" dirty="0" smtClean="0"/>
              <a:t>, Browsing Internet, </a:t>
            </a:r>
            <a:r>
              <a:rPr lang="en-US" dirty="0" err="1" smtClean="0"/>
              <a:t>dll</a:t>
            </a:r>
            <a:endParaRPr lang="en-US" dirty="0" smtClean="0"/>
          </a:p>
          <a:p>
            <a:r>
              <a:rPr lang="en-US" dirty="0" err="1" smtClean="0"/>
              <a:t>Hasil</a:t>
            </a:r>
            <a:r>
              <a:rPr lang="en-US" dirty="0" smtClean="0"/>
              <a:t> </a:t>
            </a:r>
            <a:r>
              <a:rPr lang="en-US" dirty="0" err="1" smtClean="0"/>
              <a:t>Ringkasan</a:t>
            </a:r>
            <a:r>
              <a:rPr lang="en-US" dirty="0" smtClean="0"/>
              <a:t> </a:t>
            </a:r>
            <a:r>
              <a:rPr lang="en-US" dirty="0" err="1" smtClean="0"/>
              <a:t>Penelitian</a:t>
            </a:r>
            <a:r>
              <a:rPr lang="en-US" dirty="0" smtClean="0"/>
              <a:t> </a:t>
            </a:r>
            <a:r>
              <a:rPr lang="en-US" dirty="0" err="1" smtClean="0"/>
              <a:t>tsb</a:t>
            </a:r>
            <a:r>
              <a:rPr lang="en-US" dirty="0" smtClean="0"/>
              <a:t> </a:t>
            </a:r>
            <a:r>
              <a:rPr lang="en-US" dirty="0" err="1" smtClean="0"/>
              <a:t>dikumpulkan</a:t>
            </a:r>
            <a:r>
              <a:rPr lang="en-US" dirty="0" smtClean="0"/>
              <a:t> (hard copy) </a:t>
            </a:r>
            <a:r>
              <a:rPr lang="en-US" dirty="0" err="1" smtClean="0"/>
              <a:t>maksimum</a:t>
            </a:r>
            <a:r>
              <a:rPr lang="en-US" dirty="0" smtClean="0"/>
              <a:t> 2 </a:t>
            </a:r>
            <a:r>
              <a:rPr lang="en-US" dirty="0" err="1" smtClean="0"/>
              <a:t>lembar</a:t>
            </a:r>
            <a:r>
              <a:rPr lang="en-US" dirty="0" smtClean="0"/>
              <a:t> &amp; </a:t>
            </a:r>
            <a:r>
              <a:rPr lang="en-US" dirty="0" err="1" smtClean="0"/>
              <a:t>dipresentasikan</a:t>
            </a:r>
            <a:r>
              <a:rPr lang="en-US" dirty="0" smtClean="0"/>
              <a:t> </a:t>
            </a:r>
            <a:r>
              <a:rPr lang="en-US" dirty="0" err="1" smtClean="0"/>
              <a:t>di</a:t>
            </a:r>
            <a:r>
              <a:rPr lang="en-US" dirty="0" smtClean="0"/>
              <a:t> </a:t>
            </a:r>
            <a:r>
              <a:rPr lang="en-US" dirty="0" err="1" smtClean="0"/>
              <a:t>kelas</a:t>
            </a:r>
            <a:r>
              <a:rPr lang="en-US" dirty="0" smtClean="0"/>
              <a:t>.</a:t>
            </a:r>
          </a:p>
          <a:p>
            <a:r>
              <a:rPr lang="en-US" dirty="0" err="1" smtClean="0"/>
              <a:t>Waktu</a:t>
            </a:r>
            <a:r>
              <a:rPr lang="en-US" dirty="0" smtClean="0"/>
              <a:t> </a:t>
            </a:r>
            <a:r>
              <a:rPr lang="en-US" dirty="0" err="1" smtClean="0"/>
              <a:t>Presentasi</a:t>
            </a:r>
            <a:r>
              <a:rPr lang="en-US" dirty="0" smtClean="0"/>
              <a:t> </a:t>
            </a:r>
            <a:r>
              <a:rPr lang="en-US" dirty="0" err="1" smtClean="0"/>
              <a:t>maksimal</a:t>
            </a:r>
            <a:r>
              <a:rPr lang="en-US" dirty="0" smtClean="0"/>
              <a:t> 10 </a:t>
            </a:r>
            <a:r>
              <a:rPr lang="en-US" dirty="0" err="1" smtClean="0"/>
              <a:t>menit</a:t>
            </a:r>
            <a:r>
              <a:rPr lang="en-US" dirty="0" smtClean="0"/>
              <a:t>/group  </a:t>
            </a:r>
          </a:p>
          <a:p>
            <a:endParaRPr lang="en-US" dirty="0"/>
          </a:p>
        </p:txBody>
      </p:sp>
      <p:sp>
        <p:nvSpPr>
          <p:cNvPr id="3" name="Title 2"/>
          <p:cNvSpPr>
            <a:spLocks noGrp="1"/>
          </p:cNvSpPr>
          <p:nvPr>
            <p:ph type="title"/>
          </p:nvPr>
        </p:nvSpPr>
        <p:spPr>
          <a:xfrm>
            <a:off x="457200" y="274638"/>
            <a:ext cx="8229600" cy="792162"/>
          </a:xfrm>
          <a:ln>
            <a:solidFill>
              <a:schemeClr val="accent1"/>
            </a:solidFill>
          </a:ln>
        </p:spPr>
        <p:txBody>
          <a:bodyPr>
            <a:normAutofit/>
          </a:bodyPr>
          <a:lstStyle/>
          <a:p>
            <a:pPr algn="ctr"/>
            <a:r>
              <a:rPr lang="en-US" sz="3600" b="1" dirty="0" err="1" smtClean="0">
                <a:solidFill>
                  <a:srgbClr val="FF0000"/>
                </a:solidFill>
              </a:rPr>
              <a:t>Tugas</a:t>
            </a:r>
            <a:r>
              <a:rPr lang="en-US" sz="3600" b="1" dirty="0" smtClean="0">
                <a:solidFill>
                  <a:srgbClr val="FF0000"/>
                </a:solidFill>
              </a:rPr>
              <a:t> </a:t>
            </a:r>
            <a:r>
              <a:rPr lang="en-US" sz="3600" b="1" dirty="0" err="1" smtClean="0">
                <a:solidFill>
                  <a:srgbClr val="FF0000"/>
                </a:solidFill>
              </a:rPr>
              <a:t>Mahasiswa</a:t>
            </a:r>
            <a:r>
              <a:rPr lang="en-US" sz="3600" b="1" dirty="0" smtClean="0">
                <a:solidFill>
                  <a:srgbClr val="FF0000"/>
                </a:solidFill>
              </a:rPr>
              <a:t> (Group)</a:t>
            </a:r>
            <a:endParaRPr lang="en-US" sz="36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4784"/>
            <a:ext cx="8229600" cy="4968552"/>
          </a:xfrm>
          <a:ln>
            <a:solidFill>
              <a:schemeClr val="accent1"/>
            </a:solidFill>
          </a:ln>
        </p:spPr>
        <p:txBody>
          <a:bodyPr>
            <a:normAutofit fontScale="85000" lnSpcReduction="20000"/>
          </a:bodyPr>
          <a:lstStyle/>
          <a:p>
            <a:pPr>
              <a:buFont typeface="Wingdings" pitchFamily="2" charset="2"/>
              <a:buChar char="q"/>
            </a:pPr>
            <a:r>
              <a:rPr lang="en-US" dirty="0" smtClean="0"/>
              <a:t>Introduction  I/O Psychology</a:t>
            </a:r>
          </a:p>
          <a:p>
            <a:pPr>
              <a:buFont typeface="Wingdings" pitchFamily="2" charset="2"/>
              <a:buChar char="q"/>
            </a:pPr>
            <a:r>
              <a:rPr lang="en-US" dirty="0" smtClean="0"/>
              <a:t>Job Analysis</a:t>
            </a:r>
          </a:p>
          <a:p>
            <a:pPr>
              <a:buFont typeface="Wingdings" pitchFamily="2" charset="2"/>
              <a:buChar char="q"/>
            </a:pPr>
            <a:r>
              <a:rPr lang="id-ID" dirty="0" smtClean="0"/>
              <a:t>Recruitment, </a:t>
            </a:r>
            <a:r>
              <a:rPr lang="en-US" dirty="0" smtClean="0"/>
              <a:t>Selection </a:t>
            </a:r>
            <a:r>
              <a:rPr lang="en-US" dirty="0" smtClean="0"/>
              <a:t>&amp; Placement</a:t>
            </a:r>
          </a:p>
          <a:p>
            <a:pPr>
              <a:buFont typeface="Wingdings" pitchFamily="2" charset="2"/>
              <a:buChar char="q"/>
            </a:pPr>
            <a:r>
              <a:rPr lang="en-US" dirty="0" smtClean="0"/>
              <a:t>Performance </a:t>
            </a:r>
            <a:r>
              <a:rPr lang="en-US" dirty="0" smtClean="0"/>
              <a:t>Appraisal</a:t>
            </a:r>
          </a:p>
          <a:p>
            <a:pPr>
              <a:buFont typeface="Wingdings" pitchFamily="2" charset="2"/>
              <a:buChar char="q"/>
            </a:pPr>
            <a:r>
              <a:rPr lang="en-US" dirty="0" smtClean="0"/>
              <a:t>Training</a:t>
            </a:r>
            <a:r>
              <a:rPr lang="id-ID" dirty="0" smtClean="0"/>
              <a:t> &amp; Development</a:t>
            </a:r>
            <a:endParaRPr lang="en-US" dirty="0" smtClean="0"/>
          </a:p>
          <a:p>
            <a:pPr>
              <a:buFont typeface="Wingdings" pitchFamily="2" charset="2"/>
              <a:buChar char="q"/>
            </a:pPr>
            <a:r>
              <a:rPr lang="en-US" dirty="0" smtClean="0"/>
              <a:t>Theories of Employee Motivation</a:t>
            </a:r>
          </a:p>
          <a:p>
            <a:pPr>
              <a:buFont typeface="Wingdings" pitchFamily="2" charset="2"/>
              <a:buChar char="q"/>
            </a:pPr>
            <a:r>
              <a:rPr lang="en-US" dirty="0" smtClean="0"/>
              <a:t>Job Satisfaction </a:t>
            </a:r>
            <a:endParaRPr lang="id-ID" dirty="0" smtClean="0"/>
          </a:p>
          <a:p>
            <a:pPr>
              <a:buFont typeface="Wingdings" pitchFamily="2" charset="2"/>
              <a:buChar char="q"/>
            </a:pPr>
            <a:r>
              <a:rPr lang="en-US" dirty="0" smtClean="0"/>
              <a:t>Organizational </a:t>
            </a:r>
            <a:r>
              <a:rPr lang="en-US" dirty="0" smtClean="0"/>
              <a:t>Commitment</a:t>
            </a:r>
          </a:p>
          <a:p>
            <a:pPr>
              <a:buFont typeface="Wingdings" pitchFamily="2" charset="2"/>
              <a:buChar char="q"/>
            </a:pPr>
            <a:r>
              <a:rPr lang="en-US" dirty="0" smtClean="0"/>
              <a:t>Productive &amp; Counterproductive Employee Behavior</a:t>
            </a:r>
          </a:p>
          <a:p>
            <a:pPr>
              <a:buFont typeface="Wingdings" pitchFamily="2" charset="2"/>
              <a:buChar char="q"/>
            </a:pPr>
            <a:r>
              <a:rPr lang="en-US" dirty="0" smtClean="0"/>
              <a:t>Employee Health &amp; Safety</a:t>
            </a:r>
          </a:p>
          <a:p>
            <a:pPr>
              <a:buFont typeface="Wingdings" pitchFamily="2" charset="2"/>
              <a:buChar char="q"/>
            </a:pPr>
            <a:r>
              <a:rPr lang="en-US" dirty="0" smtClean="0"/>
              <a:t>Leadership &amp; Power in Organization</a:t>
            </a:r>
          </a:p>
          <a:p>
            <a:pPr>
              <a:buFont typeface="Wingdings" pitchFamily="2" charset="2"/>
              <a:buChar char="q"/>
            </a:pPr>
            <a:r>
              <a:rPr lang="en-US" dirty="0" smtClean="0"/>
              <a:t>Organizational Development &amp; Theory</a:t>
            </a:r>
            <a:endParaRPr lang="en-US" dirty="0"/>
          </a:p>
        </p:txBody>
      </p:sp>
      <p:sp>
        <p:nvSpPr>
          <p:cNvPr id="3" name="Title 2"/>
          <p:cNvSpPr>
            <a:spLocks noGrp="1"/>
          </p:cNvSpPr>
          <p:nvPr>
            <p:ph type="title"/>
          </p:nvPr>
        </p:nvSpPr>
        <p:spPr>
          <a:xfrm>
            <a:off x="457200" y="274638"/>
            <a:ext cx="8229600" cy="944562"/>
          </a:xfrm>
          <a:ln>
            <a:solidFill>
              <a:schemeClr val="accent1"/>
            </a:solidFill>
          </a:ln>
        </p:spPr>
        <p:txBody>
          <a:bodyPr>
            <a:normAutofit/>
          </a:bodyPr>
          <a:lstStyle/>
          <a:p>
            <a:pPr algn="ctr"/>
            <a:r>
              <a:rPr lang="en-US" sz="3600" b="1" dirty="0" smtClean="0">
                <a:solidFill>
                  <a:schemeClr val="accent3">
                    <a:lumMod val="50000"/>
                  </a:schemeClr>
                </a:solidFill>
              </a:rPr>
              <a:t>MATERI P</a:t>
            </a:r>
            <a:r>
              <a:rPr lang="id-ID" sz="3600" b="1" dirty="0" smtClean="0">
                <a:solidFill>
                  <a:schemeClr val="accent3">
                    <a:lumMod val="50000"/>
                  </a:schemeClr>
                </a:solidFill>
              </a:rPr>
              <a:t>si </a:t>
            </a:r>
            <a:r>
              <a:rPr lang="en-US" sz="3600" b="1" dirty="0" smtClean="0">
                <a:solidFill>
                  <a:schemeClr val="accent3">
                    <a:lumMod val="50000"/>
                  </a:schemeClr>
                </a:solidFill>
              </a:rPr>
              <a:t>I</a:t>
            </a:r>
            <a:r>
              <a:rPr lang="id-ID" sz="3600" b="1" dirty="0" smtClean="0">
                <a:solidFill>
                  <a:schemeClr val="accent3">
                    <a:lumMod val="50000"/>
                  </a:schemeClr>
                </a:solidFill>
              </a:rPr>
              <a:t>ndustri &amp; </a:t>
            </a:r>
            <a:r>
              <a:rPr lang="en-US" sz="3600" b="1" dirty="0" smtClean="0">
                <a:solidFill>
                  <a:schemeClr val="accent3">
                    <a:lumMod val="50000"/>
                  </a:schemeClr>
                </a:solidFill>
              </a:rPr>
              <a:t>O</a:t>
            </a:r>
            <a:r>
              <a:rPr lang="id-ID" sz="3600" b="1" dirty="0" smtClean="0">
                <a:solidFill>
                  <a:schemeClr val="accent3">
                    <a:lumMod val="50000"/>
                  </a:schemeClr>
                </a:solidFill>
              </a:rPr>
              <a:t>rganisasi</a:t>
            </a:r>
            <a:endParaRPr lang="en-US" sz="3600" b="1" dirty="0">
              <a:solidFill>
                <a:schemeClr val="accent3">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normAutofit/>
          </a:bodyPr>
          <a:lstStyle/>
          <a:p>
            <a:pPr>
              <a:buFont typeface="Wingdings" pitchFamily="2" charset="2"/>
              <a:buChar char="q"/>
            </a:pPr>
            <a:r>
              <a:rPr lang="en-US" sz="2600" dirty="0" smtClean="0"/>
              <a:t>Graduate degree (Master or </a:t>
            </a:r>
            <a:r>
              <a:rPr lang="en-US" sz="2600" dirty="0" err="1" smtClean="0"/>
              <a:t>Ph.D</a:t>
            </a:r>
            <a:r>
              <a:rPr lang="en-US" sz="2600" dirty="0" smtClean="0"/>
              <a:t>)</a:t>
            </a:r>
          </a:p>
          <a:p>
            <a:pPr>
              <a:buFont typeface="Wingdings" pitchFamily="2" charset="2"/>
              <a:buChar char="q"/>
            </a:pPr>
            <a:r>
              <a:rPr lang="en-US" sz="2600" dirty="0" smtClean="0"/>
              <a:t>Master degree 2 years &amp; </a:t>
            </a:r>
            <a:r>
              <a:rPr lang="en-US" sz="2600" dirty="0" err="1" smtClean="0"/>
              <a:t>Ph.D</a:t>
            </a:r>
            <a:r>
              <a:rPr lang="en-US" sz="2600" dirty="0" smtClean="0"/>
              <a:t> = 4/5 years</a:t>
            </a:r>
          </a:p>
          <a:p>
            <a:pPr>
              <a:buFont typeface="Wingdings" pitchFamily="2" charset="2"/>
              <a:buChar char="q"/>
            </a:pPr>
            <a:r>
              <a:rPr lang="en-US" sz="2600" dirty="0" smtClean="0"/>
              <a:t>Lulus </a:t>
            </a:r>
            <a:r>
              <a:rPr lang="en-US" sz="2600" dirty="0" err="1" smtClean="0"/>
              <a:t>dari</a:t>
            </a:r>
            <a:r>
              <a:rPr lang="en-US" sz="2600" dirty="0" smtClean="0"/>
              <a:t> I/O program </a:t>
            </a:r>
            <a:r>
              <a:rPr lang="en-US" sz="2600" dirty="0" err="1" smtClean="0"/>
              <a:t>atau</a:t>
            </a:r>
            <a:r>
              <a:rPr lang="en-US" sz="2600" dirty="0" smtClean="0"/>
              <a:t> business administration </a:t>
            </a:r>
          </a:p>
          <a:p>
            <a:pPr>
              <a:buFont typeface="Wingdings" pitchFamily="2" charset="2"/>
              <a:buChar char="q"/>
            </a:pPr>
            <a:r>
              <a:rPr lang="en-US" sz="2600" dirty="0" err="1" smtClean="0"/>
              <a:t>Profesi</a:t>
            </a:r>
            <a:r>
              <a:rPr lang="en-US" sz="2600" dirty="0" smtClean="0"/>
              <a:t> I/O </a:t>
            </a:r>
            <a:r>
              <a:rPr lang="en-US" sz="2600" dirty="0" err="1" smtClean="0"/>
              <a:t>banyak</a:t>
            </a:r>
            <a:r>
              <a:rPr lang="en-US" sz="2600" dirty="0" smtClean="0"/>
              <a:t> </a:t>
            </a:r>
            <a:r>
              <a:rPr lang="en-US" sz="2600" dirty="0" err="1" smtClean="0"/>
              <a:t>didominasi</a:t>
            </a:r>
            <a:r>
              <a:rPr lang="en-US" sz="2600" dirty="0" smtClean="0"/>
              <a:t> </a:t>
            </a:r>
            <a:r>
              <a:rPr lang="en-US" sz="2600" dirty="0" err="1" smtClean="0"/>
              <a:t>laki-laki</a:t>
            </a:r>
            <a:r>
              <a:rPr lang="en-US" sz="2600" dirty="0" smtClean="0"/>
              <a:t> (</a:t>
            </a:r>
            <a:r>
              <a:rPr lang="en-US" sz="2600" dirty="0" err="1" smtClean="0"/>
              <a:t>dulu</a:t>
            </a:r>
            <a:r>
              <a:rPr lang="en-US" sz="2600" dirty="0" smtClean="0"/>
              <a:t>)</a:t>
            </a:r>
          </a:p>
          <a:p>
            <a:pPr>
              <a:buFont typeface="Wingdings" pitchFamily="2" charset="2"/>
              <a:buChar char="q"/>
            </a:pPr>
            <a:r>
              <a:rPr lang="en-US" sz="2600" dirty="0" err="1" smtClean="0"/>
              <a:t>Bidang</a:t>
            </a:r>
            <a:r>
              <a:rPr lang="en-US" sz="2600" dirty="0" smtClean="0"/>
              <a:t> </a:t>
            </a:r>
            <a:r>
              <a:rPr lang="en-US" sz="2600" dirty="0" err="1" smtClean="0"/>
              <a:t>konsentrasi</a:t>
            </a:r>
            <a:r>
              <a:rPr lang="en-US" sz="2600" dirty="0" smtClean="0"/>
              <a:t> yang </a:t>
            </a:r>
            <a:r>
              <a:rPr lang="en-US" sz="2600" dirty="0" err="1" smtClean="0"/>
              <a:t>dipelajari</a:t>
            </a:r>
            <a:r>
              <a:rPr lang="en-US" sz="2600" dirty="0" smtClean="0"/>
              <a:t> :</a:t>
            </a:r>
          </a:p>
          <a:p>
            <a:pPr>
              <a:buNone/>
            </a:pPr>
            <a:r>
              <a:rPr lang="en-US" sz="2600" dirty="0" smtClean="0"/>
              <a:t>	</a:t>
            </a:r>
            <a:r>
              <a:rPr lang="en-US" sz="2600" dirty="0" smtClean="0">
                <a:solidFill>
                  <a:srgbClr val="FF0000"/>
                </a:solidFill>
              </a:rPr>
              <a:t>Work Motivation Theory, Work Group, Organization Theory, Performance Appraisal, Organizational Dev, Criterion Dev, Work Attitude, Employee Selection, Work Performance, Job Analysis, </a:t>
            </a:r>
            <a:r>
              <a:rPr lang="en-US" sz="2600" dirty="0" err="1" smtClean="0">
                <a:solidFill>
                  <a:srgbClr val="FF0000"/>
                </a:solidFill>
              </a:rPr>
              <a:t>Assesment</a:t>
            </a:r>
            <a:r>
              <a:rPr lang="en-US" sz="2600" dirty="0" smtClean="0">
                <a:solidFill>
                  <a:srgbClr val="FF0000"/>
                </a:solidFill>
              </a:rPr>
              <a:t> of Individual Differences, Training And</a:t>
            </a:r>
            <a:r>
              <a:rPr lang="en-US" sz="2600" dirty="0" smtClean="0"/>
              <a:t> Practicum experience working </a:t>
            </a:r>
          </a:p>
          <a:p>
            <a:endParaRPr lang="en-US" dirty="0"/>
          </a:p>
        </p:txBody>
      </p:sp>
      <p:sp>
        <p:nvSpPr>
          <p:cNvPr id="3" name="Title 2"/>
          <p:cNvSpPr>
            <a:spLocks noGrp="1"/>
          </p:cNvSpPr>
          <p:nvPr>
            <p:ph type="title"/>
          </p:nvPr>
        </p:nvSpPr>
        <p:spPr>
          <a:xfrm>
            <a:off x="457200" y="274638"/>
            <a:ext cx="8229600" cy="868362"/>
          </a:xfrm>
          <a:ln>
            <a:solidFill>
              <a:schemeClr val="accent1"/>
            </a:solidFill>
          </a:ln>
        </p:spPr>
        <p:txBody>
          <a:bodyPr>
            <a:normAutofit/>
          </a:bodyPr>
          <a:lstStyle/>
          <a:p>
            <a:pPr algn="ctr"/>
            <a:r>
              <a:rPr lang="en-US" sz="3600" b="1" dirty="0" err="1" smtClean="0">
                <a:solidFill>
                  <a:srgbClr val="FF0000"/>
                </a:solidFill>
              </a:rPr>
              <a:t>Ahli</a:t>
            </a:r>
            <a:r>
              <a:rPr lang="en-US" sz="3600" b="1" dirty="0" smtClean="0">
                <a:solidFill>
                  <a:srgbClr val="FF0000"/>
                </a:solidFill>
              </a:rPr>
              <a:t> </a:t>
            </a:r>
            <a:r>
              <a:rPr lang="en-US" sz="3600" b="1" dirty="0" err="1" smtClean="0">
                <a:solidFill>
                  <a:srgbClr val="FF0000"/>
                </a:solidFill>
              </a:rPr>
              <a:t>Psikologi</a:t>
            </a:r>
            <a:r>
              <a:rPr lang="en-US" sz="3600" b="1" dirty="0" smtClean="0">
                <a:solidFill>
                  <a:srgbClr val="FF0000"/>
                </a:solidFill>
              </a:rPr>
              <a:t> </a:t>
            </a:r>
            <a:r>
              <a:rPr lang="en-US" sz="3600" b="1" dirty="0" err="1" smtClean="0">
                <a:solidFill>
                  <a:srgbClr val="FF0000"/>
                </a:solidFill>
              </a:rPr>
              <a:t>Industri</a:t>
            </a:r>
            <a:r>
              <a:rPr lang="en-US" sz="3600" b="1" dirty="0" smtClean="0">
                <a:solidFill>
                  <a:srgbClr val="FF0000"/>
                </a:solidFill>
              </a:rPr>
              <a:t> &amp; </a:t>
            </a:r>
            <a:r>
              <a:rPr lang="en-US" sz="3600" b="1" dirty="0" err="1" smtClean="0">
                <a:solidFill>
                  <a:srgbClr val="FF0000"/>
                </a:solidFill>
              </a:rPr>
              <a:t>Organisasi</a:t>
            </a:r>
            <a:endParaRPr lang="en-US" sz="3600" b="1"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81128"/>
          </a:xfrm>
          <a:ln>
            <a:solidFill>
              <a:schemeClr val="accent1"/>
            </a:solidFill>
          </a:ln>
        </p:spPr>
        <p:txBody>
          <a:bodyPr>
            <a:normAutofit fontScale="77500" lnSpcReduction="20000"/>
          </a:bodyPr>
          <a:lstStyle/>
          <a:p>
            <a:pPr marL="0" indent="0">
              <a:buNone/>
            </a:pPr>
            <a:r>
              <a:rPr lang="en-US" sz="3600" dirty="0" err="1" smtClean="0"/>
              <a:t>Beberapa</a:t>
            </a:r>
            <a:r>
              <a:rPr lang="en-US" sz="3600" dirty="0" smtClean="0"/>
              <a:t> I/O psychologist </a:t>
            </a:r>
            <a:r>
              <a:rPr lang="en-US" sz="3600" dirty="0" err="1" smtClean="0"/>
              <a:t>bekerja</a:t>
            </a:r>
            <a:r>
              <a:rPr lang="en-US" sz="3600" dirty="0" smtClean="0"/>
              <a:t> </a:t>
            </a:r>
            <a:r>
              <a:rPr lang="en-US" sz="3600" dirty="0" err="1" smtClean="0"/>
              <a:t>di</a:t>
            </a:r>
            <a:r>
              <a:rPr lang="en-US" sz="3600" dirty="0" smtClean="0"/>
              <a:t> consulting firm </a:t>
            </a:r>
            <a:r>
              <a:rPr lang="en-US" sz="3600" dirty="0" err="1" smtClean="0"/>
              <a:t>yg</a:t>
            </a:r>
            <a:r>
              <a:rPr lang="en-US" sz="3600" dirty="0" smtClean="0"/>
              <a:t> </a:t>
            </a:r>
            <a:r>
              <a:rPr lang="en-US" sz="3600" dirty="0" err="1" smtClean="0"/>
              <a:t>memberikan</a:t>
            </a:r>
            <a:r>
              <a:rPr lang="en-US" sz="3600" dirty="0" smtClean="0"/>
              <a:t> </a:t>
            </a:r>
            <a:r>
              <a:rPr lang="en-US" sz="3600" dirty="0" err="1" smtClean="0"/>
              <a:t>jasa</a:t>
            </a:r>
            <a:r>
              <a:rPr lang="en-US" sz="3600" dirty="0" smtClean="0"/>
              <a:t> </a:t>
            </a:r>
            <a:r>
              <a:rPr lang="en-US" sz="3600" dirty="0" err="1" smtClean="0"/>
              <a:t>layanan</a:t>
            </a:r>
            <a:r>
              <a:rPr lang="en-US" sz="3600" dirty="0" smtClean="0"/>
              <a:t> </a:t>
            </a:r>
            <a:r>
              <a:rPr lang="en-US" sz="3600" dirty="0" err="1" smtClean="0"/>
              <a:t>dan</a:t>
            </a:r>
            <a:r>
              <a:rPr lang="en-US" sz="3600" dirty="0" smtClean="0"/>
              <a:t> </a:t>
            </a:r>
            <a:r>
              <a:rPr lang="en-US" sz="3600" dirty="0" err="1" smtClean="0"/>
              <a:t>memperoleh</a:t>
            </a:r>
            <a:r>
              <a:rPr lang="en-US" sz="3600" dirty="0" smtClean="0"/>
              <a:t> fee </a:t>
            </a:r>
            <a:r>
              <a:rPr lang="en-US" sz="3600" dirty="0" err="1" smtClean="0"/>
              <a:t>dari</a:t>
            </a:r>
            <a:r>
              <a:rPr lang="en-US" sz="3600" dirty="0" smtClean="0"/>
              <a:t> </a:t>
            </a:r>
            <a:r>
              <a:rPr lang="en-US" sz="3600" dirty="0" err="1" smtClean="0"/>
              <a:t>klien</a:t>
            </a:r>
            <a:r>
              <a:rPr lang="en-US" sz="3600" dirty="0" smtClean="0"/>
              <a:t> </a:t>
            </a:r>
            <a:r>
              <a:rPr lang="en-US" sz="3600" dirty="0" err="1" smtClean="0"/>
              <a:t>perusahaan</a:t>
            </a:r>
            <a:r>
              <a:rPr lang="en-US" sz="3600" dirty="0" smtClean="0"/>
              <a:t>/ </a:t>
            </a:r>
            <a:r>
              <a:rPr lang="en-US" sz="3600" dirty="0" err="1" smtClean="0"/>
              <a:t>organisasi</a:t>
            </a:r>
            <a:endParaRPr lang="en-US" sz="3600" dirty="0" smtClean="0"/>
          </a:p>
          <a:p>
            <a:pPr marL="0" indent="0">
              <a:buNone/>
            </a:pPr>
            <a:endParaRPr lang="en-US" sz="3600" dirty="0" smtClean="0"/>
          </a:p>
          <a:p>
            <a:pPr marL="0" indent="0">
              <a:buNone/>
            </a:pPr>
            <a:r>
              <a:rPr lang="en-US" sz="3600" dirty="0" err="1" smtClean="0">
                <a:solidFill>
                  <a:schemeClr val="accent2"/>
                </a:solidFill>
              </a:rPr>
              <a:t>Memiliki</a:t>
            </a:r>
            <a:r>
              <a:rPr lang="en-US" sz="3600" dirty="0" smtClean="0">
                <a:solidFill>
                  <a:schemeClr val="accent2"/>
                </a:solidFill>
              </a:rPr>
              <a:t> </a:t>
            </a:r>
            <a:r>
              <a:rPr lang="en-US" sz="3600" dirty="0" err="1" smtClean="0">
                <a:solidFill>
                  <a:schemeClr val="accent2"/>
                </a:solidFill>
              </a:rPr>
              <a:t>beberapa</a:t>
            </a:r>
            <a:r>
              <a:rPr lang="en-US" sz="3600" dirty="0" smtClean="0">
                <a:solidFill>
                  <a:schemeClr val="accent2"/>
                </a:solidFill>
              </a:rPr>
              <a:t> </a:t>
            </a:r>
            <a:r>
              <a:rPr lang="en-US" sz="3600" dirty="0" err="1" smtClean="0">
                <a:solidFill>
                  <a:schemeClr val="accent2"/>
                </a:solidFill>
              </a:rPr>
              <a:t>prof</a:t>
            </a:r>
            <a:r>
              <a:rPr lang="id-ID" sz="3600" dirty="0" smtClean="0">
                <a:solidFill>
                  <a:schemeClr val="accent2"/>
                </a:solidFill>
              </a:rPr>
              <a:t>f</a:t>
            </a:r>
            <a:r>
              <a:rPr lang="en-US" sz="3600" dirty="0" err="1" smtClean="0">
                <a:solidFill>
                  <a:schemeClr val="accent2"/>
                </a:solidFill>
              </a:rPr>
              <a:t>esional</a:t>
            </a:r>
            <a:r>
              <a:rPr lang="en-US" sz="3600" dirty="0" smtClean="0">
                <a:solidFill>
                  <a:schemeClr val="accent2"/>
                </a:solidFill>
              </a:rPr>
              <a:t>/ scientific societies </a:t>
            </a:r>
            <a:r>
              <a:rPr lang="en-US" sz="3600" dirty="0" err="1" smtClean="0">
                <a:solidFill>
                  <a:schemeClr val="accent2"/>
                </a:solidFill>
              </a:rPr>
              <a:t>antara</a:t>
            </a:r>
            <a:r>
              <a:rPr lang="en-US" sz="3600" dirty="0" smtClean="0">
                <a:solidFill>
                  <a:schemeClr val="accent2"/>
                </a:solidFill>
              </a:rPr>
              <a:t> lain :</a:t>
            </a:r>
          </a:p>
          <a:p>
            <a:pPr>
              <a:spcBef>
                <a:spcPts val="1200"/>
              </a:spcBef>
              <a:buFont typeface="Courier New" pitchFamily="49" charset="0"/>
              <a:buChar char="o"/>
            </a:pPr>
            <a:r>
              <a:rPr lang="en-US" dirty="0" smtClean="0"/>
              <a:t>APA (American Psychological Association)</a:t>
            </a:r>
          </a:p>
          <a:p>
            <a:pPr>
              <a:spcBef>
                <a:spcPts val="1200"/>
              </a:spcBef>
              <a:buFont typeface="Courier New" pitchFamily="49" charset="0"/>
              <a:buChar char="o"/>
            </a:pPr>
            <a:r>
              <a:rPr lang="en-US" dirty="0" smtClean="0"/>
              <a:t>SIOP (Society for Industrial &amp; Organizational Psychology)</a:t>
            </a:r>
          </a:p>
          <a:p>
            <a:pPr>
              <a:spcBef>
                <a:spcPts val="1200"/>
              </a:spcBef>
              <a:buFont typeface="Courier New" pitchFamily="49" charset="0"/>
              <a:buChar char="o"/>
            </a:pPr>
            <a:r>
              <a:rPr lang="en-US" dirty="0" smtClean="0"/>
              <a:t>EAWOP (European Association of Work &amp; Organization)</a:t>
            </a:r>
          </a:p>
          <a:p>
            <a:pPr>
              <a:spcBef>
                <a:spcPts val="1200"/>
              </a:spcBef>
              <a:buFont typeface="Courier New" pitchFamily="49" charset="0"/>
              <a:buChar char="o"/>
            </a:pPr>
            <a:r>
              <a:rPr lang="en-US" dirty="0" smtClean="0"/>
              <a:t>APIO (</a:t>
            </a:r>
            <a:r>
              <a:rPr lang="en-US" dirty="0" err="1" smtClean="0"/>
              <a:t>Asosiasi</a:t>
            </a:r>
            <a:r>
              <a:rPr lang="en-US" dirty="0" smtClean="0"/>
              <a:t> </a:t>
            </a:r>
            <a:r>
              <a:rPr lang="en-US" dirty="0" err="1" smtClean="0"/>
              <a:t>Psikologi</a:t>
            </a:r>
            <a:r>
              <a:rPr lang="en-US" dirty="0" smtClean="0"/>
              <a:t> </a:t>
            </a:r>
            <a:r>
              <a:rPr lang="en-US" dirty="0" err="1" smtClean="0"/>
              <a:t>Industri</a:t>
            </a:r>
            <a:r>
              <a:rPr lang="en-US" dirty="0" smtClean="0"/>
              <a:t> &amp; </a:t>
            </a:r>
            <a:r>
              <a:rPr lang="en-US" dirty="0" err="1" smtClean="0"/>
              <a:t>Organisasi</a:t>
            </a:r>
            <a:r>
              <a:rPr lang="en-US" dirty="0" smtClean="0"/>
              <a:t>)</a:t>
            </a:r>
          </a:p>
          <a:p>
            <a:pPr>
              <a:spcBef>
                <a:spcPts val="1200"/>
              </a:spcBef>
              <a:buFont typeface="Courier New" pitchFamily="49" charset="0"/>
              <a:buChar char="o"/>
            </a:pPr>
            <a:r>
              <a:rPr lang="en-US" dirty="0" err="1" smtClean="0"/>
              <a:t>Dll</a:t>
            </a:r>
            <a:endParaRPr lang="en-US" dirty="0"/>
          </a:p>
        </p:txBody>
      </p:sp>
      <p:sp>
        <p:nvSpPr>
          <p:cNvPr id="4" name="Title 3"/>
          <p:cNvSpPr>
            <a:spLocks noGrp="1"/>
          </p:cNvSpPr>
          <p:nvPr>
            <p:ph type="title"/>
          </p:nvPr>
        </p:nvSpPr>
        <p:spPr>
          <a:xfrm>
            <a:off x="457200" y="274638"/>
            <a:ext cx="8229600" cy="792162"/>
          </a:xfrm>
          <a:ln>
            <a:solidFill>
              <a:schemeClr val="accent1"/>
            </a:solidFill>
          </a:ln>
        </p:spPr>
        <p:txBody>
          <a:bodyPr>
            <a:normAutofit/>
          </a:bodyPr>
          <a:lstStyle/>
          <a:p>
            <a:pPr algn="ctr"/>
            <a:r>
              <a:rPr lang="en-US" sz="3600" b="1" dirty="0" smtClean="0">
                <a:solidFill>
                  <a:schemeClr val="accent2"/>
                </a:solidFill>
              </a:rPr>
              <a:t>I/O PSYCHOLOGY AS A PROFESSION</a:t>
            </a:r>
            <a:endParaRPr lang="en-US" sz="3600" b="1" dirty="0">
              <a:solidFill>
                <a:schemeClr val="accent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5040560"/>
          </a:xfrm>
          <a:ln>
            <a:solidFill>
              <a:schemeClr val="accent1"/>
            </a:solidFill>
          </a:ln>
        </p:spPr>
        <p:txBody>
          <a:bodyPr>
            <a:noAutofit/>
          </a:bodyPr>
          <a:lstStyle/>
          <a:p>
            <a:pPr marL="0" indent="0">
              <a:lnSpc>
                <a:spcPct val="80000"/>
              </a:lnSpc>
              <a:spcBef>
                <a:spcPts val="1200"/>
              </a:spcBef>
              <a:buNone/>
            </a:pPr>
            <a:r>
              <a:rPr lang="en-US" sz="2600" dirty="0" err="1" smtClean="0"/>
              <a:t>Riset</a:t>
            </a:r>
            <a:r>
              <a:rPr lang="en-US" sz="2600" dirty="0" smtClean="0"/>
              <a:t> </a:t>
            </a:r>
            <a:r>
              <a:rPr lang="en-US" sz="2600" dirty="0" err="1" smtClean="0"/>
              <a:t>merup</a:t>
            </a:r>
            <a:r>
              <a:rPr lang="en-US" sz="2600" dirty="0" smtClean="0"/>
              <a:t> </a:t>
            </a:r>
            <a:r>
              <a:rPr lang="en-US" sz="2600" dirty="0" err="1" smtClean="0"/>
              <a:t>salah</a:t>
            </a:r>
            <a:r>
              <a:rPr lang="en-US" sz="2600" dirty="0" smtClean="0"/>
              <a:t> </a:t>
            </a:r>
            <a:r>
              <a:rPr lang="en-US" sz="2600" dirty="0" err="1" smtClean="0"/>
              <a:t>satu</a:t>
            </a:r>
            <a:r>
              <a:rPr lang="en-US" sz="2600" dirty="0" smtClean="0"/>
              <a:t> </a:t>
            </a:r>
            <a:r>
              <a:rPr lang="en-US" sz="2600" dirty="0" err="1" smtClean="0"/>
              <a:t>kegiatan</a:t>
            </a:r>
            <a:r>
              <a:rPr lang="en-US" sz="2600" dirty="0" smtClean="0"/>
              <a:t> </a:t>
            </a:r>
            <a:r>
              <a:rPr lang="en-US" sz="2600" dirty="0" err="1" smtClean="0"/>
              <a:t>utama</a:t>
            </a:r>
            <a:r>
              <a:rPr lang="en-US" sz="2600" dirty="0" smtClean="0"/>
              <a:t> I/O psychologist. </a:t>
            </a:r>
            <a:r>
              <a:rPr lang="en-US" sz="2600" dirty="0" err="1" smtClean="0"/>
              <a:t>Riset</a:t>
            </a:r>
            <a:r>
              <a:rPr lang="en-US" sz="2600" dirty="0" smtClean="0"/>
              <a:t> </a:t>
            </a:r>
            <a:r>
              <a:rPr lang="en-US" sz="2600" dirty="0" err="1" smtClean="0"/>
              <a:t>dpt</a:t>
            </a:r>
            <a:r>
              <a:rPr lang="en-US" sz="2600" dirty="0" smtClean="0"/>
              <a:t> </a:t>
            </a:r>
            <a:r>
              <a:rPr lang="en-US" sz="2600" dirty="0" err="1" smtClean="0"/>
              <a:t>mengembangkan</a:t>
            </a:r>
            <a:r>
              <a:rPr lang="en-US" sz="2600" dirty="0" smtClean="0"/>
              <a:t> </a:t>
            </a:r>
            <a:r>
              <a:rPr lang="en-US" sz="2600" dirty="0" err="1" smtClean="0"/>
              <a:t>metode</a:t>
            </a:r>
            <a:r>
              <a:rPr lang="en-US" sz="2600" dirty="0" smtClean="0"/>
              <a:t> </a:t>
            </a:r>
            <a:r>
              <a:rPr lang="en-US" sz="2600" dirty="0" err="1" smtClean="0"/>
              <a:t>dan</a:t>
            </a:r>
            <a:r>
              <a:rPr lang="en-US" sz="2600" dirty="0" smtClean="0"/>
              <a:t> </a:t>
            </a:r>
            <a:r>
              <a:rPr lang="en-US" sz="2600" dirty="0" err="1" smtClean="0"/>
              <a:t>prosedur</a:t>
            </a:r>
            <a:r>
              <a:rPr lang="en-US" sz="2600" dirty="0" smtClean="0"/>
              <a:t> </a:t>
            </a:r>
            <a:r>
              <a:rPr lang="en-US" sz="2600" dirty="0" err="1" smtClean="0"/>
              <a:t>baru</a:t>
            </a:r>
            <a:r>
              <a:rPr lang="en-US" sz="2600" dirty="0" smtClean="0"/>
              <a:t> </a:t>
            </a:r>
            <a:r>
              <a:rPr lang="en-US" sz="2600" dirty="0" err="1" smtClean="0"/>
              <a:t>untuk</a:t>
            </a:r>
            <a:r>
              <a:rPr lang="en-US" sz="2600" dirty="0" smtClean="0"/>
              <a:t> </a:t>
            </a:r>
            <a:r>
              <a:rPr lang="en-US" sz="2600" dirty="0" err="1" smtClean="0"/>
              <a:t>menjawab</a:t>
            </a:r>
            <a:r>
              <a:rPr lang="en-US" sz="2600" dirty="0" smtClean="0"/>
              <a:t> </a:t>
            </a:r>
            <a:r>
              <a:rPr lang="en-US" sz="2600" dirty="0" err="1" smtClean="0"/>
              <a:t>permasalahan</a:t>
            </a:r>
            <a:r>
              <a:rPr lang="en-US" sz="2600" dirty="0" smtClean="0"/>
              <a:t> </a:t>
            </a:r>
            <a:r>
              <a:rPr lang="en-US" sz="2600" dirty="0" err="1" smtClean="0"/>
              <a:t>industri</a:t>
            </a:r>
            <a:r>
              <a:rPr lang="en-US" sz="2600" dirty="0" smtClean="0"/>
              <a:t> &amp; </a:t>
            </a:r>
            <a:r>
              <a:rPr lang="en-US" sz="2600" dirty="0" err="1" smtClean="0"/>
              <a:t>organisasi</a:t>
            </a:r>
            <a:endParaRPr lang="en-US" sz="2600" dirty="0" smtClean="0"/>
          </a:p>
          <a:p>
            <a:pPr marL="0" indent="0">
              <a:lnSpc>
                <a:spcPct val="80000"/>
              </a:lnSpc>
              <a:spcBef>
                <a:spcPts val="1200"/>
              </a:spcBef>
              <a:buNone/>
            </a:pPr>
            <a:r>
              <a:rPr lang="en-US" sz="2600" b="1" dirty="0" err="1" smtClean="0">
                <a:solidFill>
                  <a:schemeClr val="accent2"/>
                </a:solidFill>
              </a:rPr>
              <a:t>Beberapa</a:t>
            </a:r>
            <a:r>
              <a:rPr lang="en-US" sz="2600" b="1" dirty="0" smtClean="0">
                <a:solidFill>
                  <a:schemeClr val="accent2"/>
                </a:solidFill>
              </a:rPr>
              <a:t> </a:t>
            </a:r>
            <a:r>
              <a:rPr lang="en-US" sz="2600" b="1" dirty="0" err="1" smtClean="0">
                <a:solidFill>
                  <a:schemeClr val="accent2"/>
                </a:solidFill>
              </a:rPr>
              <a:t>Jurnal</a:t>
            </a:r>
            <a:r>
              <a:rPr lang="en-US" sz="2600" b="1" dirty="0" smtClean="0">
                <a:solidFill>
                  <a:schemeClr val="accent2"/>
                </a:solidFill>
              </a:rPr>
              <a:t> </a:t>
            </a:r>
            <a:r>
              <a:rPr lang="en-US" sz="2600" b="1" dirty="0" err="1" smtClean="0">
                <a:solidFill>
                  <a:schemeClr val="accent2"/>
                </a:solidFill>
              </a:rPr>
              <a:t>dari</a:t>
            </a:r>
            <a:r>
              <a:rPr lang="en-US" sz="2600" b="1" dirty="0" smtClean="0">
                <a:solidFill>
                  <a:schemeClr val="accent2"/>
                </a:solidFill>
              </a:rPr>
              <a:t> </a:t>
            </a:r>
            <a:r>
              <a:rPr lang="en-US" sz="2600" b="1" dirty="0" err="1" smtClean="0">
                <a:solidFill>
                  <a:schemeClr val="accent2"/>
                </a:solidFill>
              </a:rPr>
              <a:t>hasil</a:t>
            </a:r>
            <a:r>
              <a:rPr lang="en-US" sz="2600" b="1" dirty="0" smtClean="0">
                <a:solidFill>
                  <a:schemeClr val="accent2"/>
                </a:solidFill>
              </a:rPr>
              <a:t> </a:t>
            </a:r>
            <a:r>
              <a:rPr lang="en-US" sz="2600" b="1" dirty="0" err="1" smtClean="0">
                <a:solidFill>
                  <a:schemeClr val="accent2"/>
                </a:solidFill>
              </a:rPr>
              <a:t>Riset</a:t>
            </a:r>
            <a:r>
              <a:rPr lang="en-US" sz="2600" b="1" dirty="0" smtClean="0">
                <a:solidFill>
                  <a:schemeClr val="accent2"/>
                </a:solidFill>
              </a:rPr>
              <a:t> I/O :</a:t>
            </a:r>
          </a:p>
          <a:p>
            <a:pPr>
              <a:buFont typeface="Wingdings" pitchFamily="2" charset="2"/>
              <a:buChar char="§"/>
            </a:pPr>
            <a:r>
              <a:rPr lang="en-US" sz="2400" dirty="0" smtClean="0"/>
              <a:t>Journal of applied psychology</a:t>
            </a:r>
          </a:p>
          <a:p>
            <a:pPr>
              <a:buFont typeface="Wingdings" pitchFamily="2" charset="2"/>
              <a:buChar char="§"/>
            </a:pPr>
            <a:r>
              <a:rPr lang="en-US" sz="2400" dirty="0" smtClean="0"/>
              <a:t>Journal of vocational Behavior</a:t>
            </a:r>
          </a:p>
          <a:p>
            <a:pPr>
              <a:buFont typeface="Wingdings" pitchFamily="2" charset="2"/>
              <a:buChar char="§"/>
            </a:pPr>
            <a:r>
              <a:rPr lang="en-US" sz="2400" dirty="0" smtClean="0"/>
              <a:t>Personnel Psychology</a:t>
            </a:r>
          </a:p>
          <a:p>
            <a:pPr>
              <a:buFont typeface="Wingdings" pitchFamily="2" charset="2"/>
              <a:buChar char="§"/>
            </a:pPr>
            <a:r>
              <a:rPr lang="en-US" sz="2400" dirty="0" smtClean="0"/>
              <a:t>Journal organizational Behavior</a:t>
            </a:r>
          </a:p>
          <a:p>
            <a:pPr>
              <a:buFont typeface="Wingdings" pitchFamily="2" charset="2"/>
              <a:buChar char="§"/>
            </a:pPr>
            <a:r>
              <a:rPr lang="en-US" sz="2400" dirty="0" smtClean="0"/>
              <a:t>Journal of occupational Health Psychology</a:t>
            </a:r>
          </a:p>
          <a:p>
            <a:pPr>
              <a:buFont typeface="Wingdings" pitchFamily="2" charset="2"/>
              <a:buChar char="§"/>
            </a:pPr>
            <a:r>
              <a:rPr lang="en-US" sz="2400" dirty="0" smtClean="0"/>
              <a:t>Work &amp; Stress</a:t>
            </a:r>
          </a:p>
          <a:p>
            <a:pPr>
              <a:buFont typeface="Wingdings" pitchFamily="2" charset="2"/>
              <a:buChar char="§"/>
            </a:pPr>
            <a:r>
              <a:rPr lang="en-US" sz="2400" dirty="0" smtClean="0"/>
              <a:t>Journal of </a:t>
            </a:r>
            <a:r>
              <a:rPr lang="en-US" sz="2400" dirty="0" err="1" smtClean="0"/>
              <a:t>Bussiness</a:t>
            </a:r>
            <a:r>
              <a:rPr lang="en-US" sz="2400" dirty="0" smtClean="0"/>
              <a:t> &amp; Psychology</a:t>
            </a:r>
          </a:p>
          <a:p>
            <a:pPr>
              <a:buFont typeface="Wingdings" pitchFamily="2" charset="2"/>
              <a:buChar char="§"/>
            </a:pPr>
            <a:r>
              <a:rPr lang="en-US" sz="2400" dirty="0" err="1" smtClean="0"/>
              <a:t>Dll</a:t>
            </a:r>
            <a:r>
              <a:rPr lang="en-US" sz="2400" dirty="0" smtClean="0"/>
              <a:t>  </a:t>
            </a:r>
            <a:endParaRPr lang="en-US" sz="2400" dirty="0"/>
          </a:p>
        </p:txBody>
      </p:sp>
      <p:sp>
        <p:nvSpPr>
          <p:cNvPr id="3" name="Title 2"/>
          <p:cNvSpPr>
            <a:spLocks noGrp="1"/>
          </p:cNvSpPr>
          <p:nvPr>
            <p:ph type="title"/>
          </p:nvPr>
        </p:nvSpPr>
        <p:spPr>
          <a:xfrm>
            <a:off x="457200" y="274638"/>
            <a:ext cx="8229600" cy="792162"/>
          </a:xfrm>
          <a:ln>
            <a:solidFill>
              <a:schemeClr val="accent1"/>
            </a:solidFill>
          </a:ln>
        </p:spPr>
        <p:txBody>
          <a:bodyPr>
            <a:normAutofit/>
          </a:bodyPr>
          <a:lstStyle/>
          <a:p>
            <a:pPr algn="ctr"/>
            <a:r>
              <a:rPr lang="en-US" sz="3600" b="1" dirty="0" smtClean="0">
                <a:solidFill>
                  <a:schemeClr val="accent2"/>
                </a:solidFill>
              </a:rPr>
              <a:t>I/O PSYCHOLOGY AS A SCIENCE</a:t>
            </a:r>
            <a:endParaRPr lang="en-US" sz="3600" b="1" dirty="0">
              <a:solidFill>
                <a:schemeClr val="accent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5184576"/>
          </a:xfrm>
          <a:ln>
            <a:solidFill>
              <a:schemeClr val="accent1"/>
            </a:solidFill>
          </a:ln>
        </p:spPr>
        <p:txBody>
          <a:bodyPr>
            <a:normAutofit lnSpcReduction="10000"/>
          </a:bodyPr>
          <a:lstStyle/>
          <a:p>
            <a:pPr marL="0" indent="0">
              <a:buNone/>
            </a:pPr>
            <a:r>
              <a:rPr lang="en-US" sz="2600" dirty="0" err="1" smtClean="0"/>
              <a:t>Beberapa</a:t>
            </a:r>
            <a:r>
              <a:rPr lang="en-US" sz="2600" dirty="0" smtClean="0"/>
              <a:t> info </a:t>
            </a:r>
            <a:r>
              <a:rPr lang="en-US" sz="2600" dirty="0" err="1" smtClean="0"/>
              <a:t>ttg</a:t>
            </a:r>
            <a:r>
              <a:rPr lang="en-US" sz="2600" dirty="0" smtClean="0"/>
              <a:t> </a:t>
            </a:r>
            <a:r>
              <a:rPr lang="en-US" sz="2600" dirty="0" err="1" smtClean="0"/>
              <a:t>riset</a:t>
            </a:r>
            <a:r>
              <a:rPr lang="en-US" sz="2600" dirty="0" smtClean="0"/>
              <a:t> </a:t>
            </a:r>
            <a:r>
              <a:rPr lang="en-US" sz="2600" dirty="0" err="1" smtClean="0"/>
              <a:t>dan</a:t>
            </a:r>
            <a:r>
              <a:rPr lang="en-US" sz="2600" dirty="0" smtClean="0"/>
              <a:t> </a:t>
            </a:r>
            <a:r>
              <a:rPr lang="en-US" sz="2600" dirty="0" err="1" smtClean="0"/>
              <a:t>teori</a:t>
            </a:r>
            <a:r>
              <a:rPr lang="en-US" sz="2600" dirty="0" smtClean="0"/>
              <a:t> </a:t>
            </a:r>
            <a:r>
              <a:rPr lang="en-US" sz="2600" dirty="0" err="1" smtClean="0"/>
              <a:t>dapat</a:t>
            </a:r>
            <a:r>
              <a:rPr lang="en-US" sz="2600" dirty="0" smtClean="0"/>
              <a:t> </a:t>
            </a:r>
            <a:r>
              <a:rPr lang="en-US" sz="2600" dirty="0" err="1" smtClean="0"/>
              <a:t>diakses</a:t>
            </a:r>
            <a:r>
              <a:rPr lang="en-US" sz="2600" dirty="0" smtClean="0"/>
              <a:t> </a:t>
            </a:r>
            <a:r>
              <a:rPr lang="en-US" sz="2600" dirty="0" err="1" smtClean="0"/>
              <a:t>melalui</a:t>
            </a:r>
            <a:r>
              <a:rPr lang="en-US" sz="2600" dirty="0" smtClean="0"/>
              <a:t> website address</a:t>
            </a:r>
          </a:p>
          <a:p>
            <a:r>
              <a:rPr lang="en-US" sz="2600" dirty="0" smtClean="0">
                <a:hlinkClick r:id="rId2"/>
              </a:rPr>
              <a:t>http://chuma.cas.usf.edu/~spector</a:t>
            </a:r>
            <a:endParaRPr lang="en-US" sz="2600" dirty="0" smtClean="0"/>
          </a:p>
          <a:p>
            <a:r>
              <a:rPr lang="en-US" sz="2600" dirty="0" smtClean="0">
                <a:hlinkClick r:id="rId3"/>
              </a:rPr>
              <a:t>http://www.aom.pace.edu</a:t>
            </a:r>
            <a:endParaRPr lang="en-US" sz="2600" dirty="0" smtClean="0"/>
          </a:p>
          <a:p>
            <a:r>
              <a:rPr lang="en-US" sz="2600" dirty="0" smtClean="0">
                <a:hlinkClick r:id="rId4"/>
              </a:rPr>
              <a:t>http://www.apa.com</a:t>
            </a:r>
            <a:endParaRPr lang="en-US" sz="2600" dirty="0" smtClean="0"/>
          </a:p>
          <a:p>
            <a:r>
              <a:rPr lang="en-US" sz="2600" dirty="0" smtClean="0">
                <a:hlinkClick r:id="rId5"/>
              </a:rPr>
              <a:t>http://psych.hanover.edu/APS/exponnet.html</a:t>
            </a:r>
            <a:endParaRPr lang="en-US" sz="2600" dirty="0" smtClean="0"/>
          </a:p>
          <a:p>
            <a:r>
              <a:rPr lang="en-US" sz="2600" dirty="0" smtClean="0">
                <a:hlinkClick r:id="rId6"/>
              </a:rPr>
              <a:t>http://www.acd.ccac.edu/hr/EmploymentStatistics</a:t>
            </a:r>
            <a:endParaRPr lang="en-US" sz="2600" dirty="0" smtClean="0"/>
          </a:p>
          <a:p>
            <a:r>
              <a:rPr lang="en-US" sz="2600" dirty="0" smtClean="0">
                <a:hlinkClick r:id="rId7"/>
              </a:rPr>
              <a:t>http://www.hfes.org</a:t>
            </a:r>
            <a:endParaRPr lang="en-US" sz="2600" dirty="0" smtClean="0"/>
          </a:p>
          <a:p>
            <a:r>
              <a:rPr lang="en-US" sz="2600" dirty="0" smtClean="0">
                <a:hlinkClick r:id="rId8"/>
              </a:rPr>
              <a:t>http://www.siop.org</a:t>
            </a:r>
            <a:endParaRPr lang="en-US" sz="2600" dirty="0" smtClean="0"/>
          </a:p>
          <a:p>
            <a:r>
              <a:rPr lang="en-US" sz="2600" dirty="0" smtClean="0">
                <a:hlinkClick r:id="rId9"/>
              </a:rPr>
              <a:t>http://www.doleta.gov/programs/onet</a:t>
            </a:r>
            <a:endParaRPr lang="en-US" sz="2600" dirty="0" smtClean="0"/>
          </a:p>
          <a:p>
            <a:r>
              <a:rPr lang="en-US" sz="2600" dirty="0" smtClean="0">
                <a:hlinkClick r:id="rId10"/>
              </a:rPr>
              <a:t>http://allserv.rug.ac.be/~pcoets/div/home.htm</a:t>
            </a:r>
            <a:endParaRPr lang="en-US" sz="2600" dirty="0" smtClean="0"/>
          </a:p>
          <a:p>
            <a:pPr>
              <a:buNone/>
            </a:pPr>
            <a:r>
              <a:rPr lang="en-US" sz="2400" dirty="0" smtClean="0"/>
              <a:t> </a:t>
            </a:r>
            <a:endParaRPr lang="en-US" sz="2400" dirty="0"/>
          </a:p>
        </p:txBody>
      </p:sp>
      <p:sp>
        <p:nvSpPr>
          <p:cNvPr id="3" name="Title 2"/>
          <p:cNvSpPr>
            <a:spLocks noGrp="1"/>
          </p:cNvSpPr>
          <p:nvPr>
            <p:ph type="title"/>
          </p:nvPr>
        </p:nvSpPr>
        <p:spPr>
          <a:xfrm>
            <a:off x="457200" y="274638"/>
            <a:ext cx="8229600" cy="868362"/>
          </a:xfrm>
          <a:ln>
            <a:solidFill>
              <a:schemeClr val="accent1"/>
            </a:solidFill>
          </a:ln>
        </p:spPr>
        <p:txBody>
          <a:bodyPr>
            <a:normAutofit/>
          </a:bodyPr>
          <a:lstStyle/>
          <a:p>
            <a:pPr algn="ctr"/>
            <a:r>
              <a:rPr lang="en-US" sz="3600" b="1" dirty="0" smtClean="0">
                <a:solidFill>
                  <a:schemeClr val="accent2"/>
                </a:solidFill>
              </a:rPr>
              <a:t>I/O PSYCHOLOGY INTERNET RESOURCES</a:t>
            </a:r>
            <a:endParaRPr lang="en-US" sz="3600" b="1" dirty="0">
              <a:solidFill>
                <a:schemeClr val="accent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a:ln>
            <a:solidFill>
              <a:schemeClr val="accent1"/>
            </a:solidFill>
          </a:ln>
        </p:spPr>
        <p:txBody>
          <a:bodyPr>
            <a:normAutofit lnSpcReduction="10000"/>
          </a:bodyPr>
          <a:lstStyle/>
          <a:p>
            <a:pPr>
              <a:spcBef>
                <a:spcPts val="1200"/>
              </a:spcBef>
            </a:pPr>
            <a:r>
              <a:rPr lang="en-US" sz="2400" dirty="0" err="1" smtClean="0"/>
              <a:t>Psikologi</a:t>
            </a:r>
            <a:r>
              <a:rPr lang="en-US" sz="2400" dirty="0" smtClean="0"/>
              <a:t> </a:t>
            </a:r>
            <a:r>
              <a:rPr lang="en-US" sz="2400" dirty="0" err="1" smtClean="0"/>
              <a:t>sgt</a:t>
            </a:r>
            <a:r>
              <a:rPr lang="en-US" sz="2400" dirty="0" smtClean="0"/>
              <a:t> </a:t>
            </a:r>
            <a:r>
              <a:rPr lang="en-US" sz="2400" dirty="0" err="1" smtClean="0"/>
              <a:t>memperhatikan</a:t>
            </a:r>
            <a:r>
              <a:rPr lang="en-US" sz="2400" dirty="0" smtClean="0"/>
              <a:t> ethical behavior &amp; </a:t>
            </a:r>
            <a:r>
              <a:rPr lang="en-US" sz="2400" dirty="0" err="1" smtClean="0"/>
              <a:t>kesejaheraan</a:t>
            </a:r>
            <a:r>
              <a:rPr lang="en-US" sz="2400" dirty="0" smtClean="0"/>
              <a:t> </a:t>
            </a:r>
            <a:r>
              <a:rPr lang="en-US" sz="2400" dirty="0" err="1" smtClean="0"/>
              <a:t>manusia</a:t>
            </a:r>
            <a:r>
              <a:rPr lang="en-US" sz="2400" dirty="0" smtClean="0"/>
              <a:t> (</a:t>
            </a:r>
            <a:r>
              <a:rPr lang="en-US" sz="2400" dirty="0" err="1" smtClean="0"/>
              <a:t>lihat</a:t>
            </a:r>
            <a:r>
              <a:rPr lang="en-US" sz="2400" dirty="0" smtClean="0"/>
              <a:t> </a:t>
            </a:r>
            <a:r>
              <a:rPr lang="en-US" sz="2400" dirty="0" err="1" smtClean="0"/>
              <a:t>kode</a:t>
            </a:r>
            <a:r>
              <a:rPr lang="en-US" sz="2400" dirty="0" smtClean="0"/>
              <a:t> </a:t>
            </a:r>
            <a:r>
              <a:rPr lang="en-US" sz="2400" dirty="0" err="1" smtClean="0"/>
              <a:t>etik</a:t>
            </a:r>
            <a:r>
              <a:rPr lang="en-US" sz="2400" dirty="0" smtClean="0"/>
              <a:t> : ethical principles &amp; </a:t>
            </a:r>
            <a:r>
              <a:rPr lang="en-US" sz="2400" dirty="0" err="1" smtClean="0"/>
              <a:t>Profesi</a:t>
            </a:r>
            <a:r>
              <a:rPr lang="en-US" sz="2400" dirty="0" smtClean="0"/>
              <a:t>)</a:t>
            </a:r>
          </a:p>
          <a:p>
            <a:pPr>
              <a:spcBef>
                <a:spcPts val="1200"/>
              </a:spcBef>
            </a:pPr>
            <a:r>
              <a:rPr lang="en-US" sz="2400" dirty="0" err="1" smtClean="0"/>
              <a:t>Bahwa</a:t>
            </a:r>
            <a:r>
              <a:rPr lang="en-US" sz="2400" dirty="0" smtClean="0"/>
              <a:t> </a:t>
            </a:r>
            <a:r>
              <a:rPr lang="en-US" sz="2400" dirty="0" err="1" smtClean="0"/>
              <a:t>psikolog</a:t>
            </a:r>
            <a:r>
              <a:rPr lang="en-US" sz="2400" dirty="0" smtClean="0"/>
              <a:t> </a:t>
            </a:r>
            <a:r>
              <a:rPr lang="en-US" sz="2400" dirty="0" err="1" smtClean="0"/>
              <a:t>dalam</a:t>
            </a:r>
            <a:r>
              <a:rPr lang="en-US" sz="2400" dirty="0" smtClean="0"/>
              <a:t> </a:t>
            </a:r>
            <a:r>
              <a:rPr lang="en-US" sz="2400" dirty="0" err="1" smtClean="0"/>
              <a:t>melaksanakan</a:t>
            </a:r>
            <a:r>
              <a:rPr lang="en-US" sz="2400" dirty="0" smtClean="0"/>
              <a:t> </a:t>
            </a:r>
            <a:r>
              <a:rPr lang="en-US" sz="2400" dirty="0" err="1" smtClean="0"/>
              <a:t>profesinya</a:t>
            </a:r>
            <a:r>
              <a:rPr lang="en-US" sz="2400" dirty="0" smtClean="0"/>
              <a:t> </a:t>
            </a:r>
            <a:r>
              <a:rPr lang="en-US" sz="2400" dirty="0" err="1" smtClean="0"/>
              <a:t>harus</a:t>
            </a:r>
            <a:r>
              <a:rPr lang="en-US" sz="2400" dirty="0" smtClean="0"/>
              <a:t> </a:t>
            </a:r>
            <a:r>
              <a:rPr lang="en-US" sz="2400" dirty="0" err="1" smtClean="0"/>
              <a:t>melaksanakan</a:t>
            </a:r>
            <a:r>
              <a:rPr lang="en-US" sz="2400" dirty="0" smtClean="0"/>
              <a:t> </a:t>
            </a:r>
            <a:r>
              <a:rPr lang="en-US" sz="2400" dirty="0" err="1" smtClean="0"/>
              <a:t>kode</a:t>
            </a:r>
            <a:r>
              <a:rPr lang="en-US" sz="2400" dirty="0" smtClean="0"/>
              <a:t> </a:t>
            </a:r>
            <a:r>
              <a:rPr lang="en-US" sz="2400" dirty="0" err="1" smtClean="0"/>
              <a:t>etik</a:t>
            </a:r>
            <a:r>
              <a:rPr lang="en-US" sz="2400" dirty="0" smtClean="0"/>
              <a:t> </a:t>
            </a:r>
            <a:r>
              <a:rPr lang="en-US" sz="2400" dirty="0" err="1" smtClean="0"/>
              <a:t>dgn</a:t>
            </a:r>
            <a:r>
              <a:rPr lang="en-US" sz="2400" dirty="0" smtClean="0"/>
              <a:t> </a:t>
            </a:r>
            <a:r>
              <a:rPr lang="en-US" sz="2400" dirty="0" err="1" smtClean="0"/>
              <a:t>baik</a:t>
            </a:r>
            <a:r>
              <a:rPr lang="en-US" sz="2400" dirty="0" smtClean="0"/>
              <a:t> &amp; </a:t>
            </a:r>
            <a:r>
              <a:rPr lang="en-US" sz="2400" dirty="0" err="1" smtClean="0"/>
              <a:t>tidak</a:t>
            </a:r>
            <a:r>
              <a:rPr lang="en-US" sz="2400" dirty="0" smtClean="0"/>
              <a:t> </a:t>
            </a:r>
            <a:r>
              <a:rPr lang="en-US" sz="2400" dirty="0" err="1" smtClean="0"/>
              <a:t>melakukan</a:t>
            </a:r>
            <a:r>
              <a:rPr lang="en-US" sz="2400" dirty="0" smtClean="0"/>
              <a:t> </a:t>
            </a:r>
            <a:r>
              <a:rPr lang="en-US" sz="2400" dirty="0" err="1" smtClean="0"/>
              <a:t>tingkah</a:t>
            </a:r>
            <a:r>
              <a:rPr lang="en-US" sz="2400" dirty="0" smtClean="0"/>
              <a:t> </a:t>
            </a:r>
            <a:r>
              <a:rPr lang="en-US" sz="2400" dirty="0" err="1" smtClean="0"/>
              <a:t>laku</a:t>
            </a:r>
            <a:r>
              <a:rPr lang="en-US" sz="2400" dirty="0" smtClean="0"/>
              <a:t> yang </a:t>
            </a:r>
            <a:r>
              <a:rPr lang="en-US" sz="2400" dirty="0" err="1" smtClean="0"/>
              <a:t>merugikan</a:t>
            </a:r>
            <a:r>
              <a:rPr lang="en-US" sz="2400" dirty="0" smtClean="0"/>
              <a:t> </a:t>
            </a:r>
            <a:r>
              <a:rPr lang="en-US" sz="2400" dirty="0" err="1" smtClean="0"/>
              <a:t>ora</a:t>
            </a:r>
            <a:r>
              <a:rPr lang="id-ID" sz="2400" dirty="0" smtClean="0"/>
              <a:t>n</a:t>
            </a:r>
            <a:r>
              <a:rPr lang="en-US" sz="2400" dirty="0" smtClean="0"/>
              <a:t>g lain</a:t>
            </a:r>
          </a:p>
          <a:p>
            <a:pPr>
              <a:spcBef>
                <a:spcPts val="1200"/>
              </a:spcBef>
            </a:pPr>
            <a:r>
              <a:rPr lang="en-US" sz="2400" dirty="0" err="1" smtClean="0"/>
              <a:t>Bahwa</a:t>
            </a:r>
            <a:r>
              <a:rPr lang="en-US" sz="2400" dirty="0" smtClean="0"/>
              <a:t> </a:t>
            </a:r>
            <a:r>
              <a:rPr lang="en-US" sz="2400" dirty="0" err="1" smtClean="0"/>
              <a:t>psikolog</a:t>
            </a:r>
            <a:r>
              <a:rPr lang="en-US" sz="2400" dirty="0" smtClean="0"/>
              <a:t> </a:t>
            </a:r>
            <a:r>
              <a:rPr lang="en-US" sz="2400" dirty="0" err="1" smtClean="0"/>
              <a:t>harus</a:t>
            </a:r>
            <a:r>
              <a:rPr lang="en-US" sz="2400" dirty="0" smtClean="0"/>
              <a:t> </a:t>
            </a:r>
            <a:r>
              <a:rPr lang="en-US" sz="2400" dirty="0" err="1" smtClean="0"/>
              <a:t>menghindari</a:t>
            </a:r>
            <a:r>
              <a:rPr lang="en-US" sz="2400" dirty="0" smtClean="0"/>
              <a:t> </a:t>
            </a:r>
            <a:r>
              <a:rPr lang="en-US" sz="2400" dirty="0" err="1" smtClean="0"/>
              <a:t>diri</a:t>
            </a:r>
            <a:r>
              <a:rPr lang="en-US" sz="2400" dirty="0" smtClean="0"/>
              <a:t> </a:t>
            </a:r>
            <a:r>
              <a:rPr lang="en-US" sz="2400" dirty="0" err="1" smtClean="0"/>
              <a:t>dari</a:t>
            </a:r>
            <a:r>
              <a:rPr lang="en-US" sz="2400" dirty="0" smtClean="0"/>
              <a:t> </a:t>
            </a:r>
            <a:r>
              <a:rPr lang="en-US" sz="2400" dirty="0" err="1" smtClean="0"/>
              <a:t>tindakan</a:t>
            </a:r>
            <a:r>
              <a:rPr lang="en-US" sz="2400" dirty="0" smtClean="0"/>
              <a:t> immoral &amp; illegal, </a:t>
            </a:r>
            <a:r>
              <a:rPr lang="en-US" sz="2400" dirty="0" err="1" smtClean="0"/>
              <a:t>dilarang</a:t>
            </a:r>
            <a:r>
              <a:rPr lang="en-US" sz="2400" dirty="0" smtClean="0"/>
              <a:t> </a:t>
            </a:r>
            <a:r>
              <a:rPr lang="en-US" sz="2400" dirty="0" err="1" smtClean="0"/>
              <a:t>menyakiti</a:t>
            </a:r>
            <a:r>
              <a:rPr lang="en-US" sz="2400" dirty="0" smtClean="0"/>
              <a:t> </a:t>
            </a:r>
            <a:r>
              <a:rPr lang="en-US" sz="2400" dirty="0" err="1" smtClean="0"/>
              <a:t>seseorang</a:t>
            </a:r>
            <a:r>
              <a:rPr lang="en-US" sz="2400" dirty="0" smtClean="0"/>
              <a:t> </a:t>
            </a:r>
            <a:r>
              <a:rPr lang="en-US" sz="2400" dirty="0" err="1" smtClean="0"/>
              <a:t>secara</a:t>
            </a:r>
            <a:r>
              <a:rPr lang="en-US" sz="2400" dirty="0" smtClean="0"/>
              <a:t> </a:t>
            </a:r>
            <a:r>
              <a:rPr lang="en-US" sz="2400" dirty="0" err="1" smtClean="0"/>
              <a:t>fisik</a:t>
            </a:r>
            <a:r>
              <a:rPr lang="en-US" sz="2400" dirty="0" smtClean="0"/>
              <a:t> </a:t>
            </a:r>
            <a:r>
              <a:rPr lang="en-US" sz="2400" dirty="0" err="1" smtClean="0"/>
              <a:t>dan</a:t>
            </a:r>
            <a:r>
              <a:rPr lang="en-US" sz="2400" dirty="0" smtClean="0"/>
              <a:t> </a:t>
            </a:r>
            <a:r>
              <a:rPr lang="en-US" sz="2400" dirty="0" err="1" smtClean="0"/>
              <a:t>psikologis</a:t>
            </a:r>
            <a:r>
              <a:rPr lang="en-US" sz="2400" dirty="0" smtClean="0"/>
              <a:t>, </a:t>
            </a:r>
            <a:r>
              <a:rPr lang="en-US" sz="2400" dirty="0" err="1" smtClean="0"/>
              <a:t>memiliki</a:t>
            </a:r>
            <a:r>
              <a:rPr lang="en-US" sz="2400" dirty="0" smtClean="0"/>
              <a:t> </a:t>
            </a:r>
            <a:r>
              <a:rPr lang="en-US" sz="2400" dirty="0" err="1" smtClean="0"/>
              <a:t>tanggung</a:t>
            </a:r>
            <a:r>
              <a:rPr lang="en-US" sz="2400" dirty="0" smtClean="0"/>
              <a:t> </a:t>
            </a:r>
            <a:r>
              <a:rPr lang="en-US" sz="2400" dirty="0" err="1" smtClean="0"/>
              <a:t>jwb</a:t>
            </a:r>
            <a:r>
              <a:rPr lang="en-US" sz="2400" dirty="0" smtClean="0"/>
              <a:t> </a:t>
            </a:r>
            <a:r>
              <a:rPr lang="en-US" sz="2400" dirty="0" err="1" smtClean="0"/>
              <a:t>thd</a:t>
            </a:r>
            <a:r>
              <a:rPr lang="en-US" sz="2400" dirty="0" smtClean="0"/>
              <a:t> </a:t>
            </a:r>
            <a:r>
              <a:rPr lang="en-US" sz="2400" dirty="0" err="1" smtClean="0"/>
              <a:t>masyarakat</a:t>
            </a:r>
            <a:r>
              <a:rPr lang="en-US" sz="2400" dirty="0" smtClean="0"/>
              <a:t> </a:t>
            </a:r>
            <a:r>
              <a:rPr lang="en-US" sz="2400" dirty="0" err="1" smtClean="0"/>
              <a:t>untuk</a:t>
            </a:r>
            <a:r>
              <a:rPr lang="en-US" sz="2400" dirty="0" smtClean="0"/>
              <a:t> </a:t>
            </a:r>
            <a:r>
              <a:rPr lang="en-US" sz="2400" dirty="0" err="1" smtClean="0"/>
              <a:t>menolong</a:t>
            </a:r>
            <a:r>
              <a:rPr lang="en-US" sz="2400" dirty="0" smtClean="0"/>
              <a:t> </a:t>
            </a:r>
            <a:r>
              <a:rPr lang="en-US" sz="2400" dirty="0" err="1" smtClean="0"/>
              <a:t>orang</a:t>
            </a:r>
            <a:r>
              <a:rPr lang="en-US" sz="2400" dirty="0" smtClean="0"/>
              <a:t> lain </a:t>
            </a:r>
            <a:r>
              <a:rPr lang="en-US" sz="2400" dirty="0" err="1" smtClean="0"/>
              <a:t>dengan</a:t>
            </a:r>
            <a:r>
              <a:rPr lang="en-US" sz="2400" dirty="0" smtClean="0"/>
              <a:t> </a:t>
            </a:r>
            <a:r>
              <a:rPr lang="en-US" sz="2400" dirty="0" err="1" smtClean="0"/>
              <a:t>kemampuan</a:t>
            </a:r>
            <a:r>
              <a:rPr lang="en-US" sz="2400" dirty="0" smtClean="0"/>
              <a:t> </a:t>
            </a:r>
            <a:r>
              <a:rPr lang="en-US" sz="2400" dirty="0" err="1" smtClean="0"/>
              <a:t>yg</a:t>
            </a:r>
            <a:r>
              <a:rPr lang="en-US" sz="2400" dirty="0" smtClean="0"/>
              <a:t> </a:t>
            </a:r>
            <a:r>
              <a:rPr lang="en-US" sz="2400" dirty="0" err="1" smtClean="0"/>
              <a:t>dimilikinya</a:t>
            </a:r>
            <a:r>
              <a:rPr lang="en-US" sz="2400" dirty="0" smtClean="0"/>
              <a:t>. </a:t>
            </a:r>
            <a:r>
              <a:rPr lang="en-US" sz="2400" dirty="0" err="1" smtClean="0"/>
              <a:t>Dgn</a:t>
            </a:r>
            <a:r>
              <a:rPr lang="en-US" sz="2400" dirty="0" smtClean="0"/>
              <a:t> </a:t>
            </a:r>
            <a:r>
              <a:rPr lang="en-US" sz="2400" dirty="0" err="1" smtClean="0"/>
              <a:t>kata</a:t>
            </a:r>
            <a:r>
              <a:rPr lang="en-US" sz="2400" dirty="0" smtClean="0"/>
              <a:t> lain </a:t>
            </a:r>
            <a:r>
              <a:rPr lang="en-US" sz="2400" dirty="0" err="1" smtClean="0"/>
              <a:t>tujuan</a:t>
            </a:r>
            <a:r>
              <a:rPr lang="en-US" sz="2400" dirty="0" smtClean="0"/>
              <a:t> </a:t>
            </a:r>
            <a:r>
              <a:rPr lang="en-US" sz="2400" dirty="0" err="1" smtClean="0"/>
              <a:t>dari</a:t>
            </a:r>
            <a:r>
              <a:rPr lang="en-US" sz="2400" dirty="0" smtClean="0"/>
              <a:t> </a:t>
            </a:r>
            <a:r>
              <a:rPr lang="en-US" sz="2400" dirty="0" err="1" smtClean="0"/>
              <a:t>profesi</a:t>
            </a:r>
            <a:r>
              <a:rPr lang="en-US" sz="2400" dirty="0" smtClean="0"/>
              <a:t> </a:t>
            </a:r>
            <a:r>
              <a:rPr lang="en-US" sz="2400" dirty="0" err="1" smtClean="0"/>
              <a:t>psikolog</a:t>
            </a:r>
            <a:r>
              <a:rPr lang="en-US" sz="2400" dirty="0" smtClean="0"/>
              <a:t> </a:t>
            </a:r>
            <a:r>
              <a:rPr lang="en-US" sz="2400" dirty="0" err="1" smtClean="0"/>
              <a:t>adalah</a:t>
            </a:r>
            <a:r>
              <a:rPr lang="en-US" sz="2400" dirty="0" smtClean="0"/>
              <a:t> </a:t>
            </a:r>
            <a:r>
              <a:rPr lang="en-US" sz="2400" dirty="0" err="1" smtClean="0"/>
              <a:t>memperbaiki</a:t>
            </a:r>
            <a:r>
              <a:rPr lang="en-US" sz="2400" dirty="0" smtClean="0"/>
              <a:t> </a:t>
            </a:r>
            <a:r>
              <a:rPr lang="en-US" sz="2400" dirty="0" err="1" smtClean="0"/>
              <a:t>kondisi</a:t>
            </a:r>
            <a:r>
              <a:rPr lang="en-US" sz="2400" dirty="0" smtClean="0"/>
              <a:t> </a:t>
            </a:r>
            <a:r>
              <a:rPr lang="en-US" sz="2400" dirty="0" err="1" smtClean="0"/>
              <a:t>manusia</a:t>
            </a:r>
            <a:r>
              <a:rPr lang="en-US" sz="2400" dirty="0" smtClean="0"/>
              <a:t> </a:t>
            </a:r>
            <a:r>
              <a:rPr lang="en-US" sz="2400" dirty="0" err="1" smtClean="0"/>
              <a:t>melalui</a:t>
            </a:r>
            <a:r>
              <a:rPr lang="en-US" sz="2400" dirty="0" smtClean="0"/>
              <a:t> </a:t>
            </a:r>
            <a:r>
              <a:rPr lang="en-US" sz="2400" dirty="0" err="1" smtClean="0"/>
              <a:t>aplikasi</a:t>
            </a:r>
            <a:r>
              <a:rPr lang="en-US" sz="2400" dirty="0" smtClean="0"/>
              <a:t> </a:t>
            </a:r>
            <a:r>
              <a:rPr lang="en-US" sz="2400" dirty="0" err="1" smtClean="0"/>
              <a:t>psikologi</a:t>
            </a:r>
            <a:r>
              <a:rPr lang="en-US" sz="2400" dirty="0" smtClean="0"/>
              <a:t>. </a:t>
            </a:r>
          </a:p>
          <a:p>
            <a:pPr>
              <a:spcBef>
                <a:spcPts val="1200"/>
              </a:spcBef>
            </a:pPr>
            <a:r>
              <a:rPr lang="en-US" sz="2400" dirty="0" err="1" smtClean="0"/>
              <a:t>Psikolog</a:t>
            </a:r>
            <a:r>
              <a:rPr lang="en-US" sz="2400" dirty="0" smtClean="0"/>
              <a:t> I/O </a:t>
            </a:r>
            <a:r>
              <a:rPr lang="en-US" sz="2400" dirty="0" err="1" smtClean="0"/>
              <a:t>bertanggung</a:t>
            </a:r>
            <a:r>
              <a:rPr lang="en-US" sz="2400" dirty="0" smtClean="0"/>
              <a:t> </a:t>
            </a:r>
            <a:r>
              <a:rPr lang="en-US" sz="2400" dirty="0" err="1" smtClean="0"/>
              <a:t>jawab</a:t>
            </a:r>
            <a:r>
              <a:rPr lang="en-US" sz="2400" dirty="0" smtClean="0"/>
              <a:t> </a:t>
            </a:r>
            <a:r>
              <a:rPr lang="en-US" sz="2400" dirty="0" err="1" smtClean="0"/>
              <a:t>membantu</a:t>
            </a:r>
            <a:r>
              <a:rPr lang="en-US" sz="2400" dirty="0" smtClean="0"/>
              <a:t> </a:t>
            </a:r>
            <a:r>
              <a:rPr lang="en-US" sz="2400" dirty="0" err="1" smtClean="0"/>
              <a:t>memperbaiki</a:t>
            </a:r>
            <a:r>
              <a:rPr lang="en-US" sz="2400" dirty="0" smtClean="0"/>
              <a:t> </a:t>
            </a:r>
            <a:r>
              <a:rPr lang="en-US" sz="2400" dirty="0" err="1" smtClean="0"/>
              <a:t>organisasi</a:t>
            </a:r>
            <a:r>
              <a:rPr lang="en-US" sz="2400" dirty="0" smtClean="0"/>
              <a:t> agar </a:t>
            </a:r>
            <a:r>
              <a:rPr lang="en-US" sz="2400" dirty="0" err="1" smtClean="0"/>
              <a:t>berfungsi</a:t>
            </a:r>
            <a:r>
              <a:rPr lang="en-US" sz="2400" dirty="0" smtClean="0"/>
              <a:t> </a:t>
            </a:r>
            <a:r>
              <a:rPr lang="en-US" sz="2400" dirty="0" err="1" smtClean="0"/>
              <a:t>lebih</a:t>
            </a:r>
            <a:r>
              <a:rPr lang="en-US" sz="2400" dirty="0" smtClean="0"/>
              <a:t> </a:t>
            </a:r>
            <a:r>
              <a:rPr lang="en-US" sz="2400" dirty="0" err="1" smtClean="0"/>
              <a:t>baik</a:t>
            </a:r>
            <a:r>
              <a:rPr lang="en-US" sz="2400" dirty="0" smtClean="0"/>
              <a:t> &amp; </a:t>
            </a:r>
            <a:r>
              <a:rPr lang="en-US" sz="2400" dirty="0" err="1" smtClean="0"/>
              <a:t>memperbaiki</a:t>
            </a:r>
            <a:r>
              <a:rPr lang="en-US" sz="2400" dirty="0" smtClean="0"/>
              <a:t> </a:t>
            </a:r>
            <a:r>
              <a:rPr lang="en-US" sz="2400" dirty="0" err="1" smtClean="0"/>
              <a:t>kesejahteraan</a:t>
            </a:r>
            <a:r>
              <a:rPr lang="en-US" sz="2400" dirty="0" smtClean="0"/>
              <a:t> </a:t>
            </a:r>
            <a:r>
              <a:rPr lang="en-US" sz="2400" dirty="0" err="1" smtClean="0"/>
              <a:t>psikologis</a:t>
            </a:r>
            <a:r>
              <a:rPr lang="en-US" sz="2400" dirty="0" smtClean="0"/>
              <a:t> </a:t>
            </a:r>
            <a:r>
              <a:rPr lang="en-US" sz="2400" dirty="0" err="1" smtClean="0"/>
              <a:t>para</a:t>
            </a:r>
            <a:r>
              <a:rPr lang="en-US" sz="2400" dirty="0" smtClean="0"/>
              <a:t> </a:t>
            </a:r>
            <a:r>
              <a:rPr lang="en-US" sz="2400" dirty="0" err="1" smtClean="0"/>
              <a:t>karyawan</a:t>
            </a:r>
            <a:r>
              <a:rPr lang="en-US" sz="2400" dirty="0" smtClean="0"/>
              <a:t>.</a:t>
            </a:r>
          </a:p>
          <a:p>
            <a:endParaRPr lang="en-US" sz="2400" dirty="0"/>
          </a:p>
        </p:txBody>
      </p:sp>
      <p:sp>
        <p:nvSpPr>
          <p:cNvPr id="3" name="Title 2"/>
          <p:cNvSpPr>
            <a:spLocks noGrp="1"/>
          </p:cNvSpPr>
          <p:nvPr>
            <p:ph type="title"/>
          </p:nvPr>
        </p:nvSpPr>
        <p:spPr>
          <a:xfrm>
            <a:off x="457200" y="274638"/>
            <a:ext cx="8229600" cy="715962"/>
          </a:xfrm>
          <a:ln>
            <a:solidFill>
              <a:schemeClr val="accent1"/>
            </a:solidFill>
          </a:ln>
        </p:spPr>
        <p:txBody>
          <a:bodyPr>
            <a:normAutofit/>
          </a:bodyPr>
          <a:lstStyle/>
          <a:p>
            <a:pPr algn="ctr"/>
            <a:r>
              <a:rPr lang="en-US" sz="3600" b="1" dirty="0" smtClean="0">
                <a:solidFill>
                  <a:schemeClr val="accent2"/>
                </a:solidFill>
              </a:rPr>
              <a:t>ETHICS OF THE I/O FIELD</a:t>
            </a:r>
            <a:endParaRPr lang="en-US" sz="3600" b="1" dirty="0">
              <a:solidFill>
                <a:schemeClr val="accent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ln>
            <a:solidFill>
              <a:schemeClr val="accent1"/>
            </a:solidFill>
          </a:ln>
        </p:spPr>
        <p:txBody>
          <a:bodyPr>
            <a:normAutofit/>
          </a:bodyPr>
          <a:lstStyle/>
          <a:p>
            <a:pPr marL="0" indent="0">
              <a:buNone/>
            </a:pPr>
            <a:r>
              <a:rPr lang="en-US" sz="2800" b="1" dirty="0" smtClean="0">
                <a:solidFill>
                  <a:srgbClr val="FF0000"/>
                </a:solidFill>
              </a:rPr>
              <a:t>PSYCHOLOGY</a:t>
            </a:r>
            <a:r>
              <a:rPr lang="en-US" sz="2800" dirty="0" smtClean="0"/>
              <a:t> is the science of human (and non human) behavior, cognition, emotion and motivation</a:t>
            </a:r>
          </a:p>
          <a:p>
            <a:endParaRPr lang="en-US" sz="2800" dirty="0" smtClean="0"/>
          </a:p>
          <a:p>
            <a:pPr>
              <a:buNone/>
            </a:pPr>
            <a:r>
              <a:rPr lang="en-US" sz="2800" dirty="0" smtClean="0"/>
              <a:t>PSYCHOLOGY: </a:t>
            </a:r>
          </a:p>
          <a:p>
            <a:pPr>
              <a:buNone/>
            </a:pPr>
            <a:r>
              <a:rPr lang="en-US" sz="2800" dirty="0" smtClean="0"/>
              <a:t>1) </a:t>
            </a:r>
            <a:r>
              <a:rPr lang="en-US" sz="2800" dirty="0" smtClean="0">
                <a:solidFill>
                  <a:srgbClr val="FF0000"/>
                </a:solidFill>
              </a:rPr>
              <a:t>Science </a:t>
            </a:r>
            <a:r>
              <a:rPr lang="en-US" sz="2800" dirty="0" smtClean="0"/>
              <a:t>of psychology (psi </a:t>
            </a:r>
            <a:r>
              <a:rPr lang="en-US" sz="2800" dirty="0" err="1" smtClean="0"/>
              <a:t>eksperimental</a:t>
            </a:r>
            <a:r>
              <a:rPr lang="en-US" sz="2800" dirty="0" smtClean="0"/>
              <a:t>) </a:t>
            </a:r>
          </a:p>
          <a:p>
            <a:pPr>
              <a:buNone/>
            </a:pPr>
            <a:r>
              <a:rPr lang="en-US" sz="2800" dirty="0" smtClean="0"/>
              <a:t>2) </a:t>
            </a:r>
            <a:r>
              <a:rPr lang="en-US" sz="2800" dirty="0" smtClean="0">
                <a:solidFill>
                  <a:srgbClr val="FF0000"/>
                </a:solidFill>
              </a:rPr>
              <a:t>Application</a:t>
            </a:r>
            <a:r>
              <a:rPr lang="en-US" sz="2800" dirty="0" smtClean="0"/>
              <a:t> of scientific principles (psi </a:t>
            </a:r>
            <a:r>
              <a:rPr lang="en-US" sz="2800" dirty="0" err="1" smtClean="0"/>
              <a:t>klinis</a:t>
            </a:r>
            <a:r>
              <a:rPr lang="en-US" sz="2800" dirty="0" smtClean="0"/>
              <a:t>, psi </a:t>
            </a:r>
            <a:r>
              <a:rPr lang="id-ID" sz="2800" dirty="0" smtClean="0"/>
              <a:t>pendidikan , psi sosial , psi </a:t>
            </a:r>
            <a:r>
              <a:rPr lang="en-US" sz="2800" dirty="0" err="1" smtClean="0"/>
              <a:t>industri</a:t>
            </a:r>
            <a:r>
              <a:rPr lang="en-US" sz="2800" dirty="0" smtClean="0"/>
              <a:t> &amp; </a:t>
            </a:r>
            <a:r>
              <a:rPr lang="en-US" sz="2800" dirty="0" err="1" smtClean="0"/>
              <a:t>organisasi</a:t>
            </a:r>
            <a:r>
              <a:rPr lang="en-US" sz="2800" dirty="0" smtClean="0"/>
              <a:t>)</a:t>
            </a:r>
          </a:p>
          <a:p>
            <a:pPr>
              <a:buNone/>
            </a:pPr>
            <a:endParaRPr lang="en-US" sz="2400" dirty="0" smtClean="0"/>
          </a:p>
          <a:p>
            <a:pPr>
              <a:buNone/>
            </a:pPr>
            <a:endParaRPr lang="en-US" sz="2400" dirty="0" smtClean="0"/>
          </a:p>
          <a:p>
            <a:endParaRPr lang="en-US" sz="2400" dirty="0"/>
          </a:p>
        </p:txBody>
      </p:sp>
      <p:sp>
        <p:nvSpPr>
          <p:cNvPr id="3" name="Title 2"/>
          <p:cNvSpPr>
            <a:spLocks noGrp="1"/>
          </p:cNvSpPr>
          <p:nvPr>
            <p:ph type="title"/>
          </p:nvPr>
        </p:nvSpPr>
        <p:spPr>
          <a:xfrm>
            <a:off x="457200" y="274638"/>
            <a:ext cx="8229600" cy="868362"/>
          </a:xfrm>
          <a:ln>
            <a:solidFill>
              <a:schemeClr val="accent1"/>
            </a:solidFill>
          </a:ln>
        </p:spPr>
        <p:txBody>
          <a:bodyPr>
            <a:normAutofit/>
          </a:bodyPr>
          <a:lstStyle/>
          <a:p>
            <a:pPr algn="ctr"/>
            <a:r>
              <a:rPr lang="en-US" sz="3600" b="1" dirty="0" smtClean="0">
                <a:solidFill>
                  <a:schemeClr val="accent3">
                    <a:lumMod val="50000"/>
                  </a:schemeClr>
                </a:solidFill>
              </a:rPr>
              <a:t>What is</a:t>
            </a:r>
            <a:r>
              <a:rPr lang="id-ID" sz="3600" b="1" dirty="0" smtClean="0">
                <a:solidFill>
                  <a:schemeClr val="accent3">
                    <a:lumMod val="50000"/>
                  </a:schemeClr>
                </a:solidFill>
              </a:rPr>
              <a:t> Psychology</a:t>
            </a:r>
            <a:r>
              <a:rPr lang="en-US" sz="3600" b="1" dirty="0" smtClean="0">
                <a:solidFill>
                  <a:schemeClr val="accent3">
                    <a:lumMod val="50000"/>
                  </a:schemeClr>
                </a:solidFill>
              </a:rPr>
              <a:t>? </a:t>
            </a:r>
            <a:endParaRPr lang="en-US" sz="3600" b="1" dirty="0">
              <a:solidFill>
                <a:schemeClr val="accent3">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22263" y="1339850"/>
            <a:ext cx="8426450" cy="2736850"/>
            <a:chOff x="912" y="1008"/>
            <a:chExt cx="3984" cy="2612"/>
          </a:xfrm>
        </p:grpSpPr>
        <p:sp>
          <p:nvSpPr>
            <p:cNvPr id="92164" name="AutoShape 4"/>
            <p:cNvSpPr>
              <a:spLocks noChangeArrowheads="1"/>
            </p:cNvSpPr>
            <p:nvPr/>
          </p:nvSpPr>
          <p:spPr bwMode="gray">
            <a:xfrm>
              <a:off x="912" y="1008"/>
              <a:ext cx="3984" cy="2612"/>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id-ID"/>
            </a:p>
          </p:txBody>
        </p:sp>
        <p:sp>
          <p:nvSpPr>
            <p:cNvPr id="10250" name="Text Box 9"/>
            <p:cNvSpPr txBox="1">
              <a:spLocks noChangeArrowheads="1"/>
            </p:cNvSpPr>
            <p:nvPr/>
          </p:nvSpPr>
          <p:spPr bwMode="gray">
            <a:xfrm>
              <a:off x="1045" y="1118"/>
              <a:ext cx="3784" cy="2153"/>
            </a:xfrm>
            <a:prstGeom prst="rect">
              <a:avLst/>
            </a:prstGeom>
            <a:noFill/>
            <a:ln w="9525" algn="ctr">
              <a:noFill/>
              <a:miter lim="800000"/>
              <a:headEnd/>
              <a:tailEnd/>
            </a:ln>
          </p:spPr>
          <p:txBody>
            <a:bodyPr>
              <a:spAutoFit/>
            </a:bodyPr>
            <a:lstStyle/>
            <a:p>
              <a:r>
                <a:rPr lang="en-US" sz="2600"/>
                <a:t>Katz &amp;</a:t>
              </a:r>
              <a:r>
                <a:rPr lang="id-ID" sz="2600"/>
                <a:t> Kahn, 1978 : </a:t>
              </a:r>
              <a:r>
                <a:rPr lang="en-US" sz="2600" i="1"/>
                <a:t>Industrial and organizational psychology is the study of</a:t>
              </a:r>
              <a:r>
                <a:rPr lang="id-ID" sz="2600" i="1"/>
                <a:t> </a:t>
              </a:r>
              <a:r>
                <a:rPr lang="en-US" sz="2600" i="1"/>
                <a:t>human behavior in organizations; the behaviors of interest</a:t>
              </a:r>
              <a:r>
                <a:rPr lang="id-ID" sz="2600" i="1"/>
                <a:t> </a:t>
              </a:r>
              <a:r>
                <a:rPr lang="en-US" sz="2600" i="1"/>
                <a:t>contribute to either the effectiveness of organizational</a:t>
              </a:r>
              <a:r>
                <a:rPr lang="id-ID" sz="2600" i="1"/>
                <a:t> f</a:t>
              </a:r>
              <a:r>
                <a:rPr lang="en-US" sz="2600" i="1"/>
                <a:t>unctioning,</a:t>
              </a:r>
              <a:r>
                <a:rPr lang="id-ID" sz="2600" i="1"/>
                <a:t> </a:t>
              </a:r>
              <a:r>
                <a:rPr lang="en-US" sz="2600" i="1"/>
                <a:t>the satisfaction and well-being of those who populate</a:t>
              </a:r>
              <a:r>
                <a:rPr lang="id-ID" sz="2600" i="1"/>
                <a:t> </a:t>
              </a:r>
              <a:r>
                <a:rPr lang="en-US" sz="2600" i="1"/>
                <a:t>the organizations, or both</a:t>
              </a:r>
              <a:r>
                <a:rPr lang="en-US" sz="2600"/>
                <a:t>.</a:t>
              </a:r>
              <a:r>
                <a:rPr lang="en-US" sz="2400"/>
                <a:t> </a:t>
              </a:r>
              <a:endParaRPr lang="en-SG" sz="2400">
                <a:solidFill>
                  <a:srgbClr val="000000"/>
                </a:solidFill>
              </a:endParaRPr>
            </a:p>
          </p:txBody>
        </p:sp>
      </p:grpSp>
      <p:sp>
        <p:nvSpPr>
          <p:cNvPr id="10243" name="TextBox 27"/>
          <p:cNvSpPr txBox="1">
            <a:spLocks noChangeArrowheads="1"/>
          </p:cNvSpPr>
          <p:nvPr/>
        </p:nvSpPr>
        <p:spPr bwMode="auto">
          <a:xfrm>
            <a:off x="71438" y="6461125"/>
            <a:ext cx="539750" cy="369888"/>
          </a:xfrm>
          <a:prstGeom prst="rect">
            <a:avLst/>
          </a:prstGeom>
          <a:noFill/>
          <a:ln w="9525">
            <a:noFill/>
            <a:miter lim="800000"/>
            <a:headEnd/>
            <a:tailEnd/>
          </a:ln>
        </p:spPr>
        <p:txBody>
          <a:bodyPr>
            <a:spAutoFit/>
          </a:bodyPr>
          <a:lstStyle/>
          <a:p>
            <a:r>
              <a:rPr lang="id-ID">
                <a:solidFill>
                  <a:schemeClr val="bg1"/>
                </a:solidFill>
              </a:rPr>
              <a:t>11</a:t>
            </a:r>
            <a:endParaRPr lang="en-US">
              <a:solidFill>
                <a:schemeClr val="bg1"/>
              </a:solidFill>
            </a:endParaRPr>
          </a:p>
        </p:txBody>
      </p:sp>
      <p:sp>
        <p:nvSpPr>
          <p:cNvPr id="10244" name="Rectangle 3"/>
          <p:cNvSpPr txBox="1">
            <a:spLocks noChangeArrowheads="1"/>
          </p:cNvSpPr>
          <p:nvPr/>
        </p:nvSpPr>
        <p:spPr bwMode="gray">
          <a:xfrm>
            <a:off x="5111750" y="6500813"/>
            <a:ext cx="4000500" cy="357187"/>
          </a:xfrm>
          <a:prstGeom prst="rect">
            <a:avLst/>
          </a:prstGeom>
          <a:noFill/>
          <a:ln w="9525">
            <a:noFill/>
            <a:miter lim="800000"/>
            <a:headEnd/>
            <a:tailEnd/>
          </a:ln>
        </p:spPr>
        <p:txBody>
          <a:bodyPr/>
          <a:lstStyle/>
          <a:p>
            <a:pPr marL="342900" indent="-342900" algn="r">
              <a:spcBef>
                <a:spcPct val="20000"/>
              </a:spcBef>
              <a:buClr>
                <a:schemeClr val="hlink"/>
              </a:buClr>
              <a:buFont typeface="Wingdings" pitchFamily="2" charset="2"/>
              <a:buChar char="v"/>
            </a:pPr>
            <a:endParaRPr lang="id-ID" sz="1400" b="1">
              <a:solidFill>
                <a:srgbClr val="FFFF00"/>
              </a:solidFill>
              <a:cs typeface="Arial" charset="0"/>
            </a:endParaRPr>
          </a:p>
        </p:txBody>
      </p:sp>
      <p:sp>
        <p:nvSpPr>
          <p:cNvPr id="10245" name="Rectangle 2"/>
          <p:cNvSpPr>
            <a:spLocks noGrp="1" noChangeArrowheads="1"/>
          </p:cNvSpPr>
          <p:nvPr>
            <p:ph type="title"/>
          </p:nvPr>
        </p:nvSpPr>
        <p:spPr>
          <a:xfrm>
            <a:off x="179388" y="260648"/>
            <a:ext cx="8640762" cy="707727"/>
          </a:xfrm>
        </p:spPr>
        <p:txBody>
          <a:bodyPr>
            <a:noAutofit/>
          </a:bodyPr>
          <a:lstStyle/>
          <a:p>
            <a:pPr eaLnBrk="1" hangingPunct="1"/>
            <a:r>
              <a:rPr lang="id-ID" sz="3200" b="1" dirty="0" smtClean="0">
                <a:solidFill>
                  <a:srgbClr val="FF0000"/>
                </a:solidFill>
              </a:rPr>
              <a:t>PENGERTIAN </a:t>
            </a:r>
            <a:br>
              <a:rPr lang="id-ID" sz="3200" b="1" dirty="0" smtClean="0">
                <a:solidFill>
                  <a:srgbClr val="FF0000"/>
                </a:solidFill>
              </a:rPr>
            </a:br>
            <a:r>
              <a:rPr lang="id-ID" sz="3200" b="1" dirty="0" smtClean="0">
                <a:solidFill>
                  <a:srgbClr val="FF0000"/>
                </a:solidFill>
              </a:rPr>
              <a:t>PSI INDUSTRI &amp; ORGANISASI</a:t>
            </a:r>
            <a:endParaRPr lang="en-SG" sz="3200" b="1" dirty="0" smtClean="0">
              <a:solidFill>
                <a:srgbClr val="FF0000"/>
              </a:solidFill>
            </a:endParaRPr>
          </a:p>
        </p:txBody>
      </p:sp>
      <p:grpSp>
        <p:nvGrpSpPr>
          <p:cNvPr id="3" name="Group 3"/>
          <p:cNvGrpSpPr>
            <a:grpSpLocks/>
          </p:cNvGrpSpPr>
          <p:nvPr/>
        </p:nvGrpSpPr>
        <p:grpSpPr bwMode="auto">
          <a:xfrm>
            <a:off x="395288" y="4365625"/>
            <a:ext cx="8426450" cy="1838325"/>
            <a:chOff x="912" y="1008"/>
            <a:chExt cx="3984" cy="912"/>
          </a:xfrm>
        </p:grpSpPr>
        <p:sp>
          <p:nvSpPr>
            <p:cNvPr id="19" name="AutoShape 4"/>
            <p:cNvSpPr>
              <a:spLocks noChangeArrowheads="1"/>
            </p:cNvSpPr>
            <p:nvPr/>
          </p:nvSpPr>
          <p:spPr bwMode="gray">
            <a:xfrm>
              <a:off x="912" y="1008"/>
              <a:ext cx="3984" cy="912"/>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id-ID"/>
            </a:p>
          </p:txBody>
        </p:sp>
        <p:sp>
          <p:nvSpPr>
            <p:cNvPr id="10248" name="Text Box 9"/>
            <p:cNvSpPr txBox="1">
              <a:spLocks noChangeArrowheads="1"/>
            </p:cNvSpPr>
            <p:nvPr/>
          </p:nvSpPr>
          <p:spPr bwMode="gray">
            <a:xfrm>
              <a:off x="1045" y="1070"/>
              <a:ext cx="3784" cy="840"/>
            </a:xfrm>
            <a:prstGeom prst="rect">
              <a:avLst/>
            </a:prstGeom>
            <a:noFill/>
            <a:ln w="9525" algn="ctr">
              <a:noFill/>
              <a:miter lim="800000"/>
              <a:headEnd/>
              <a:tailEnd/>
            </a:ln>
          </p:spPr>
          <p:txBody>
            <a:bodyPr>
              <a:spAutoFit/>
            </a:bodyPr>
            <a:lstStyle/>
            <a:p>
              <a:pPr eaLnBrk="0" hangingPunct="0"/>
              <a:r>
                <a:rPr lang="en-US" sz="2600"/>
                <a:t>Cascio, 1978</a:t>
              </a:r>
              <a:r>
                <a:rPr lang="id-ID" sz="2600"/>
                <a:t> : D</a:t>
              </a:r>
              <a:r>
                <a:rPr lang="en-US" sz="2600"/>
                <a:t>isiplin ilmu terapan yg memfokuskan pd perbedaan individu dlm perilaku dan tampilan kerja (</a:t>
              </a:r>
              <a:r>
                <a:rPr lang="en-US" sz="2600" i="1"/>
                <a:t>job performance</a:t>
              </a:r>
              <a:r>
                <a:rPr lang="en-US" sz="2600"/>
                <a:t>), serta metode pengukuran dan prediksi dari perbedaan² tsb</a:t>
              </a:r>
              <a:endParaRPr lang="en-SG" sz="2600">
                <a:solidFill>
                  <a:srgbClr val="000000"/>
                </a:solidFill>
              </a:endParaRPr>
            </a:p>
          </p:txBody>
        </p:sp>
      </p:gr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322263" y="1268413"/>
            <a:ext cx="8426450" cy="2592635"/>
            <a:chOff x="913" y="1954"/>
            <a:chExt cx="3984" cy="912"/>
          </a:xfrm>
        </p:grpSpPr>
        <p:sp>
          <p:nvSpPr>
            <p:cNvPr id="92171" name="AutoShape 11"/>
            <p:cNvSpPr>
              <a:spLocks noChangeArrowheads="1"/>
            </p:cNvSpPr>
            <p:nvPr/>
          </p:nvSpPr>
          <p:spPr bwMode="gray">
            <a:xfrm>
              <a:off x="913" y="1954"/>
              <a:ext cx="3984" cy="912"/>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id-ID"/>
            </a:p>
          </p:txBody>
        </p:sp>
        <p:sp>
          <p:nvSpPr>
            <p:cNvPr id="92174" name="Freeform 14"/>
            <p:cNvSpPr>
              <a:spLocks/>
            </p:cNvSpPr>
            <p:nvPr/>
          </p:nvSpPr>
          <p:spPr bwMode="gray">
            <a:xfrm>
              <a:off x="1048" y="2145"/>
              <a:ext cx="383" cy="377"/>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w="0">
              <a:noFill/>
              <a:prstDash val="solid"/>
              <a:round/>
              <a:headEnd/>
              <a:tailEnd/>
            </a:ln>
          </p:spPr>
          <p:txBody>
            <a:bodyPr/>
            <a:lstStyle/>
            <a:p>
              <a:pPr>
                <a:defRPr/>
              </a:pPr>
              <a:endParaRPr lang="id-ID"/>
            </a:p>
          </p:txBody>
        </p:sp>
        <p:sp>
          <p:nvSpPr>
            <p:cNvPr id="11279" name="Text Box 16"/>
            <p:cNvSpPr txBox="1">
              <a:spLocks noChangeArrowheads="1"/>
            </p:cNvSpPr>
            <p:nvPr/>
          </p:nvSpPr>
          <p:spPr bwMode="gray">
            <a:xfrm>
              <a:off x="1012" y="2020"/>
              <a:ext cx="3850" cy="736"/>
            </a:xfrm>
            <a:prstGeom prst="rect">
              <a:avLst/>
            </a:prstGeom>
            <a:noFill/>
            <a:ln w="9525" algn="ctr">
              <a:noFill/>
              <a:miter lim="800000"/>
              <a:headEnd/>
              <a:tailEnd/>
            </a:ln>
          </p:spPr>
          <p:txBody>
            <a:bodyPr>
              <a:spAutoFit/>
            </a:bodyPr>
            <a:lstStyle/>
            <a:p>
              <a:pPr eaLnBrk="0" hangingPunct="0"/>
              <a:r>
                <a:rPr lang="id-ID" sz="2600" b="1" dirty="0" smtClean="0"/>
                <a:t>Munandar, 2001 : Ilmu yg mempelajari perilaku mns dlm perannya sbg tenaga kerja dan sbg konsumen, baik secara perseorangan maupun kelompok, dg maksud agar temuannya dpt dterapkan dlm industri dan organisasi utk kepentingan dan kemanfaatan manusia dan organisasi.</a:t>
              </a:r>
              <a:endParaRPr lang="en-SG" sz="2600" b="1" dirty="0">
                <a:solidFill>
                  <a:srgbClr val="000000"/>
                </a:solidFill>
              </a:endParaRPr>
            </a:p>
          </p:txBody>
        </p:sp>
      </p:grpSp>
      <p:sp>
        <p:nvSpPr>
          <p:cNvPr id="11267" name="TextBox 27"/>
          <p:cNvSpPr txBox="1">
            <a:spLocks noChangeArrowheads="1"/>
          </p:cNvSpPr>
          <p:nvPr/>
        </p:nvSpPr>
        <p:spPr bwMode="auto">
          <a:xfrm>
            <a:off x="71438" y="6461125"/>
            <a:ext cx="539750" cy="369888"/>
          </a:xfrm>
          <a:prstGeom prst="rect">
            <a:avLst/>
          </a:prstGeom>
          <a:noFill/>
          <a:ln w="9525">
            <a:noFill/>
            <a:miter lim="800000"/>
            <a:headEnd/>
            <a:tailEnd/>
          </a:ln>
        </p:spPr>
        <p:txBody>
          <a:bodyPr>
            <a:spAutoFit/>
          </a:bodyPr>
          <a:lstStyle/>
          <a:p>
            <a:r>
              <a:rPr lang="id-ID">
                <a:solidFill>
                  <a:schemeClr val="bg1"/>
                </a:solidFill>
              </a:rPr>
              <a:t>11</a:t>
            </a:r>
            <a:endParaRPr lang="en-US">
              <a:solidFill>
                <a:schemeClr val="bg1"/>
              </a:solidFill>
            </a:endParaRPr>
          </a:p>
        </p:txBody>
      </p:sp>
      <p:sp>
        <p:nvSpPr>
          <p:cNvPr id="11268" name="Rectangle 3"/>
          <p:cNvSpPr txBox="1">
            <a:spLocks noChangeArrowheads="1"/>
          </p:cNvSpPr>
          <p:nvPr/>
        </p:nvSpPr>
        <p:spPr bwMode="gray">
          <a:xfrm>
            <a:off x="5111750" y="6500813"/>
            <a:ext cx="4000500" cy="357187"/>
          </a:xfrm>
          <a:prstGeom prst="rect">
            <a:avLst/>
          </a:prstGeom>
          <a:noFill/>
          <a:ln w="9525">
            <a:noFill/>
            <a:miter lim="800000"/>
            <a:headEnd/>
            <a:tailEnd/>
          </a:ln>
        </p:spPr>
        <p:txBody>
          <a:bodyPr/>
          <a:lstStyle/>
          <a:p>
            <a:pPr marL="342900" indent="-342900" algn="r">
              <a:spcBef>
                <a:spcPct val="20000"/>
              </a:spcBef>
              <a:buClr>
                <a:schemeClr val="hlink"/>
              </a:buClr>
              <a:buFont typeface="Wingdings" pitchFamily="2" charset="2"/>
              <a:buChar char="v"/>
            </a:pPr>
            <a:endParaRPr lang="id-ID" sz="1400" b="1">
              <a:solidFill>
                <a:srgbClr val="FFFF00"/>
              </a:solidFill>
              <a:cs typeface="Arial" charset="0"/>
            </a:endParaRPr>
          </a:p>
        </p:txBody>
      </p:sp>
      <p:sp>
        <p:nvSpPr>
          <p:cNvPr id="11269" name="Rectangle 2"/>
          <p:cNvSpPr>
            <a:spLocks noGrp="1" noChangeArrowheads="1"/>
          </p:cNvSpPr>
          <p:nvPr>
            <p:ph type="title"/>
          </p:nvPr>
        </p:nvSpPr>
        <p:spPr>
          <a:xfrm>
            <a:off x="179388" y="260350"/>
            <a:ext cx="8640762" cy="708025"/>
          </a:xfrm>
        </p:spPr>
        <p:txBody>
          <a:bodyPr>
            <a:normAutofit/>
          </a:bodyPr>
          <a:lstStyle/>
          <a:p>
            <a:pPr algn="l" eaLnBrk="1" hangingPunct="1"/>
            <a:r>
              <a:rPr lang="id-ID" sz="2400" dirty="0" smtClean="0"/>
              <a:t>Lanjutan .....</a:t>
            </a:r>
            <a:endParaRPr lang="en-SG" sz="2400" dirty="0" smtClean="0"/>
          </a:p>
        </p:txBody>
      </p:sp>
      <p:grpSp>
        <p:nvGrpSpPr>
          <p:cNvPr id="3" name="Group 10"/>
          <p:cNvGrpSpPr>
            <a:grpSpLocks/>
          </p:cNvGrpSpPr>
          <p:nvPr/>
        </p:nvGrpSpPr>
        <p:grpSpPr bwMode="auto">
          <a:xfrm>
            <a:off x="323850" y="4580284"/>
            <a:ext cx="8426450" cy="1296988"/>
            <a:chOff x="912" y="2071"/>
            <a:chExt cx="3984" cy="821"/>
          </a:xfrm>
        </p:grpSpPr>
        <p:sp>
          <p:nvSpPr>
            <p:cNvPr id="17" name="AutoShape 11"/>
            <p:cNvSpPr>
              <a:spLocks noChangeArrowheads="1"/>
            </p:cNvSpPr>
            <p:nvPr/>
          </p:nvSpPr>
          <p:spPr bwMode="gray">
            <a:xfrm>
              <a:off x="912" y="2071"/>
              <a:ext cx="3984" cy="821"/>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id-ID"/>
            </a:p>
          </p:txBody>
        </p:sp>
        <p:sp>
          <p:nvSpPr>
            <p:cNvPr id="18" name="Freeform 14"/>
            <p:cNvSpPr>
              <a:spLocks/>
            </p:cNvSpPr>
            <p:nvPr/>
          </p:nvSpPr>
          <p:spPr bwMode="gray">
            <a:xfrm>
              <a:off x="1048" y="2145"/>
              <a:ext cx="383" cy="37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w="0">
              <a:noFill/>
              <a:prstDash val="solid"/>
              <a:round/>
              <a:headEnd/>
              <a:tailEnd/>
            </a:ln>
          </p:spPr>
          <p:txBody>
            <a:bodyPr/>
            <a:lstStyle/>
            <a:p>
              <a:pPr>
                <a:defRPr/>
              </a:pPr>
              <a:endParaRPr lang="id-ID"/>
            </a:p>
          </p:txBody>
        </p:sp>
        <p:sp>
          <p:nvSpPr>
            <p:cNvPr id="11276" name="Text Box 16"/>
            <p:cNvSpPr txBox="1">
              <a:spLocks noChangeArrowheads="1"/>
            </p:cNvSpPr>
            <p:nvPr/>
          </p:nvSpPr>
          <p:spPr bwMode="gray">
            <a:xfrm>
              <a:off x="980" y="2144"/>
              <a:ext cx="3850" cy="565"/>
            </a:xfrm>
            <a:prstGeom prst="rect">
              <a:avLst/>
            </a:prstGeom>
            <a:noFill/>
            <a:ln w="9525" algn="ctr">
              <a:noFill/>
              <a:miter lim="800000"/>
              <a:headEnd/>
              <a:tailEnd/>
            </a:ln>
          </p:spPr>
          <p:txBody>
            <a:bodyPr>
              <a:spAutoFit/>
            </a:bodyPr>
            <a:lstStyle/>
            <a:p>
              <a:pPr algn="ctr" eaLnBrk="0" hangingPunct="0">
                <a:spcBef>
                  <a:spcPts val="600"/>
                </a:spcBef>
                <a:spcAft>
                  <a:spcPts val="600"/>
                </a:spcAft>
              </a:pPr>
              <a:r>
                <a:rPr lang="id-ID" sz="2600" b="1" dirty="0" smtClean="0"/>
                <a:t>I-O Psychology is ...the application of psychological principles, theory, and research to the work setting</a:t>
              </a:r>
              <a:endParaRPr lang="en-SG" sz="2600" b="1" dirty="0">
                <a:solidFill>
                  <a:srgbClr val="000000"/>
                </a:solidFill>
              </a:endParaRPr>
            </a:p>
          </p:txBody>
        </p:sp>
      </p:gr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a:ln>
            <a:solidFill>
              <a:schemeClr val="accent1"/>
            </a:solidFill>
          </a:ln>
        </p:spPr>
        <p:txBody>
          <a:bodyPr>
            <a:noAutofit/>
          </a:bodyPr>
          <a:lstStyle/>
          <a:p>
            <a:pPr marL="566928" indent="-457200">
              <a:buFont typeface="+mj-lt"/>
              <a:buAutoNum type="arabicPeriod"/>
            </a:pPr>
            <a:r>
              <a:rPr lang="id-ID" sz="2400" dirty="0" smtClean="0"/>
              <a:t>Merupakan bidang </a:t>
            </a:r>
            <a:r>
              <a:rPr lang="id-ID" sz="2400" dirty="0" smtClean="0">
                <a:solidFill>
                  <a:srgbClr val="FF0000"/>
                </a:solidFill>
              </a:rPr>
              <a:t>science + terapan di dunia kerja</a:t>
            </a:r>
          </a:p>
          <a:p>
            <a:pPr marL="566928" indent="-457200">
              <a:buFont typeface="+mj-lt"/>
              <a:buAutoNum type="arabicPeriod"/>
            </a:pPr>
            <a:r>
              <a:rPr lang="id-ID" sz="2400" dirty="0" smtClean="0"/>
              <a:t>B</a:t>
            </a:r>
            <a:r>
              <a:rPr lang="en-US" sz="2400" dirty="0" err="1" smtClean="0"/>
              <a:t>idang</a:t>
            </a:r>
            <a:r>
              <a:rPr lang="en-US" sz="2400" dirty="0" smtClean="0"/>
              <a:t> </a:t>
            </a:r>
            <a:r>
              <a:rPr lang="en-US" sz="2400" dirty="0" err="1" smtClean="0"/>
              <a:t>terapan</a:t>
            </a:r>
            <a:r>
              <a:rPr lang="en-US" sz="2400" dirty="0" smtClean="0"/>
              <a:t> </a:t>
            </a:r>
            <a:r>
              <a:rPr lang="en-US" sz="2400" dirty="0" err="1" smtClean="0"/>
              <a:t>psikologi</a:t>
            </a:r>
            <a:r>
              <a:rPr lang="en-US" sz="2400" dirty="0" smtClean="0"/>
              <a:t> </a:t>
            </a:r>
            <a:r>
              <a:rPr lang="en-US" sz="2400" dirty="0" err="1" smtClean="0"/>
              <a:t>yg</a:t>
            </a:r>
            <a:r>
              <a:rPr lang="en-US" sz="2400" dirty="0" smtClean="0"/>
              <a:t> </a:t>
            </a:r>
            <a:r>
              <a:rPr lang="en-US" sz="2400" dirty="0" err="1" smtClean="0"/>
              <a:t>memfokuskan</a:t>
            </a:r>
            <a:r>
              <a:rPr lang="en-US" sz="2400" dirty="0" smtClean="0"/>
              <a:t> </a:t>
            </a:r>
            <a:r>
              <a:rPr lang="en-US" sz="2400" dirty="0" err="1" smtClean="0"/>
              <a:t>pada</a:t>
            </a:r>
            <a:r>
              <a:rPr lang="en-US" sz="2400" dirty="0" smtClean="0"/>
              <a:t> </a:t>
            </a:r>
            <a:r>
              <a:rPr lang="en-US" sz="2400" dirty="0" err="1" smtClean="0"/>
              <a:t>sisi</a:t>
            </a:r>
            <a:r>
              <a:rPr lang="en-US" sz="2400" dirty="0" smtClean="0"/>
              <a:t> </a:t>
            </a:r>
            <a:r>
              <a:rPr lang="en-US" sz="2400" dirty="0" smtClean="0">
                <a:solidFill>
                  <a:srgbClr val="FF0000"/>
                </a:solidFill>
              </a:rPr>
              <a:t>human/ </a:t>
            </a:r>
            <a:r>
              <a:rPr lang="en-US" sz="2400" dirty="0" err="1" smtClean="0">
                <a:solidFill>
                  <a:srgbClr val="FF0000"/>
                </a:solidFill>
              </a:rPr>
              <a:t>pekerja</a:t>
            </a:r>
            <a:r>
              <a:rPr lang="en-US" sz="2400" dirty="0" smtClean="0">
                <a:solidFill>
                  <a:srgbClr val="FF0000"/>
                </a:solidFill>
              </a:rPr>
              <a:t> </a:t>
            </a:r>
            <a:r>
              <a:rPr lang="en-US" sz="2400" dirty="0" err="1" smtClean="0">
                <a:solidFill>
                  <a:srgbClr val="FF0000"/>
                </a:solidFill>
              </a:rPr>
              <a:t>di</a:t>
            </a:r>
            <a:r>
              <a:rPr lang="en-US" sz="2400" dirty="0" smtClean="0">
                <a:solidFill>
                  <a:srgbClr val="FF0000"/>
                </a:solidFill>
              </a:rPr>
              <a:t> </a:t>
            </a:r>
            <a:r>
              <a:rPr lang="en-US" sz="2400" dirty="0" err="1" smtClean="0">
                <a:solidFill>
                  <a:srgbClr val="FF0000"/>
                </a:solidFill>
              </a:rPr>
              <a:t>dalam</a:t>
            </a:r>
            <a:r>
              <a:rPr lang="en-US" sz="2400" dirty="0" smtClean="0">
                <a:solidFill>
                  <a:srgbClr val="FF0000"/>
                </a:solidFill>
              </a:rPr>
              <a:t> </a:t>
            </a:r>
            <a:r>
              <a:rPr lang="en-US" sz="2400" dirty="0" err="1" smtClean="0">
                <a:solidFill>
                  <a:srgbClr val="FF0000"/>
                </a:solidFill>
              </a:rPr>
              <a:t>organisasi</a:t>
            </a:r>
            <a:r>
              <a:rPr lang="en-US" sz="2400" dirty="0" smtClean="0">
                <a:solidFill>
                  <a:srgbClr val="FF0000"/>
                </a:solidFill>
              </a:rPr>
              <a:t>.</a:t>
            </a:r>
            <a:endParaRPr lang="id-ID" sz="2400" dirty="0" smtClean="0"/>
          </a:p>
          <a:p>
            <a:pPr marL="566928" indent="-457200">
              <a:buFont typeface="+mj-lt"/>
              <a:buAutoNum type="arabicPeriod"/>
            </a:pPr>
            <a:r>
              <a:rPr lang="id-ID" sz="2400" dirty="0" smtClean="0"/>
              <a:t>Penerapan prinsip psikologi pada masalah manusia yg bekerja dlm lingkungan bisnis &amp; industri</a:t>
            </a:r>
            <a:endParaRPr lang="en-US" sz="2400" dirty="0" smtClean="0"/>
          </a:p>
          <a:p>
            <a:pPr marL="566928" indent="-457200">
              <a:buFont typeface="+mj-lt"/>
              <a:buAutoNum type="arabicPeriod"/>
            </a:pPr>
            <a:r>
              <a:rPr lang="id-ID" sz="2400" dirty="0" smtClean="0"/>
              <a:t>Bagian dari psikologi yg menerapkan prinsip-prinsip psi ke dalam dunia kerja</a:t>
            </a:r>
          </a:p>
          <a:p>
            <a:pPr marL="566928" indent="-457200">
              <a:buFont typeface="+mj-lt"/>
              <a:buAutoNum type="arabicPeriod"/>
            </a:pPr>
            <a:r>
              <a:rPr lang="id-ID" sz="2400" dirty="0" smtClean="0"/>
              <a:t>P</a:t>
            </a:r>
            <a:r>
              <a:rPr lang="en-US" sz="2400" dirty="0" err="1" smtClean="0"/>
              <a:t>sikolog</a:t>
            </a:r>
            <a:r>
              <a:rPr lang="en-US" sz="2400" dirty="0" smtClean="0"/>
              <a:t> </a:t>
            </a:r>
            <a:r>
              <a:rPr lang="id-ID" sz="2400" dirty="0" smtClean="0"/>
              <a:t>Industri &amp; Org</a:t>
            </a:r>
            <a:r>
              <a:rPr lang="en-US" sz="2400" dirty="0" smtClean="0"/>
              <a:t> </a:t>
            </a:r>
            <a:r>
              <a:rPr lang="en-US" sz="2400" dirty="0" err="1" smtClean="0"/>
              <a:t>biasanya</a:t>
            </a:r>
            <a:r>
              <a:rPr lang="en-US" sz="2400" dirty="0" smtClean="0"/>
              <a:t> </a:t>
            </a:r>
            <a:r>
              <a:rPr lang="en-US" sz="2400" dirty="0" err="1" smtClean="0"/>
              <a:t>bekerja</a:t>
            </a:r>
            <a:r>
              <a:rPr lang="en-US" sz="2400" dirty="0" smtClean="0"/>
              <a:t> </a:t>
            </a:r>
            <a:r>
              <a:rPr lang="en-US" sz="2400" dirty="0" err="1" smtClean="0"/>
              <a:t>dalam</a:t>
            </a:r>
            <a:r>
              <a:rPr lang="en-US" sz="2400" dirty="0" smtClean="0"/>
              <a:t> </a:t>
            </a:r>
            <a:r>
              <a:rPr lang="en-US" sz="2400" dirty="0" err="1" smtClean="0"/>
              <a:t>organisasi</a:t>
            </a:r>
            <a:r>
              <a:rPr lang="en-US" sz="2400" dirty="0" smtClean="0"/>
              <a:t>/</a:t>
            </a:r>
            <a:r>
              <a:rPr lang="id-ID" sz="2400" dirty="0" smtClean="0"/>
              <a:t> </a:t>
            </a:r>
            <a:r>
              <a:rPr lang="en-US" sz="2400" dirty="0" err="1" smtClean="0"/>
              <a:t>perusahaan</a:t>
            </a:r>
            <a:r>
              <a:rPr lang="en-US" sz="2400" dirty="0" smtClean="0"/>
              <a:t> </a:t>
            </a:r>
            <a:r>
              <a:rPr lang="en-US" sz="2400" dirty="0" err="1" smtClean="0"/>
              <a:t>yg</a:t>
            </a:r>
            <a:r>
              <a:rPr lang="en-US" sz="2400" dirty="0" smtClean="0"/>
              <a:t> </a:t>
            </a:r>
            <a:r>
              <a:rPr lang="en-US" sz="2400" dirty="0" err="1" smtClean="0"/>
              <a:t>terlibat</a:t>
            </a:r>
            <a:r>
              <a:rPr lang="en-US" sz="2400" dirty="0" smtClean="0"/>
              <a:t> </a:t>
            </a:r>
            <a:r>
              <a:rPr lang="en-US" sz="2400" dirty="0" err="1" smtClean="0"/>
              <a:t>dalam</a:t>
            </a:r>
            <a:r>
              <a:rPr lang="en-US" sz="2400" dirty="0" smtClean="0"/>
              <a:t> </a:t>
            </a:r>
            <a:r>
              <a:rPr lang="en-US" sz="2400" dirty="0" err="1" smtClean="0"/>
              <a:t>masalah</a:t>
            </a:r>
            <a:r>
              <a:rPr lang="en-US" sz="2400" dirty="0" smtClean="0"/>
              <a:t> </a:t>
            </a:r>
            <a:r>
              <a:rPr lang="id-ID" sz="2400" dirty="0" smtClean="0"/>
              <a:t> karyawan</a:t>
            </a:r>
            <a:endParaRPr lang="en-US" sz="2400" dirty="0" smtClean="0"/>
          </a:p>
          <a:p>
            <a:pPr marL="566928" indent="-457200">
              <a:buFont typeface="+mj-lt"/>
              <a:buAutoNum type="arabicPeriod"/>
            </a:pPr>
            <a:r>
              <a:rPr lang="en-US" sz="2400" dirty="0" smtClean="0"/>
              <a:t>38% </a:t>
            </a:r>
            <a:r>
              <a:rPr lang="en-US" sz="2400" dirty="0" err="1" smtClean="0"/>
              <a:t>psikolog</a:t>
            </a:r>
            <a:r>
              <a:rPr lang="en-US" sz="2400" dirty="0" smtClean="0"/>
              <a:t> I</a:t>
            </a:r>
            <a:r>
              <a:rPr lang="id-ID" sz="2400" dirty="0" smtClean="0"/>
              <a:t>ndustri &amp;</a:t>
            </a:r>
            <a:r>
              <a:rPr lang="en-US" sz="2400" dirty="0" smtClean="0"/>
              <a:t>O</a:t>
            </a:r>
            <a:r>
              <a:rPr lang="id-ID" sz="2400" dirty="0" smtClean="0"/>
              <a:t>rg</a:t>
            </a:r>
            <a:r>
              <a:rPr lang="en-US" sz="2400" dirty="0" smtClean="0"/>
              <a:t> </a:t>
            </a:r>
            <a:r>
              <a:rPr lang="en-US" sz="2400" dirty="0" err="1" smtClean="0"/>
              <a:t>biasa</a:t>
            </a:r>
            <a:r>
              <a:rPr lang="en-US" sz="2400" dirty="0" smtClean="0"/>
              <a:t> </a:t>
            </a:r>
            <a:r>
              <a:rPr lang="en-US" sz="2400" dirty="0" err="1" smtClean="0"/>
              <a:t>melakukan</a:t>
            </a:r>
            <a:r>
              <a:rPr lang="en-US" sz="2400" dirty="0" smtClean="0"/>
              <a:t> </a:t>
            </a:r>
            <a:r>
              <a:rPr lang="en-US" sz="2400" dirty="0" err="1" smtClean="0"/>
              <a:t>riset</a:t>
            </a:r>
            <a:r>
              <a:rPr lang="en-US" sz="2400" dirty="0" smtClean="0"/>
              <a:t> </a:t>
            </a:r>
            <a:r>
              <a:rPr lang="en-US" sz="2400" dirty="0" err="1" smtClean="0"/>
              <a:t>utk</a:t>
            </a:r>
            <a:r>
              <a:rPr lang="en-US" sz="2400" dirty="0" smtClean="0"/>
              <a:t> </a:t>
            </a:r>
            <a:r>
              <a:rPr lang="en-US" sz="2400" dirty="0" err="1" smtClean="0"/>
              <a:t>mengembangkan</a:t>
            </a:r>
            <a:r>
              <a:rPr lang="en-US" sz="2400" dirty="0" smtClean="0"/>
              <a:t> </a:t>
            </a:r>
            <a:r>
              <a:rPr lang="en-US" sz="2400" dirty="0" err="1" smtClean="0">
                <a:solidFill>
                  <a:srgbClr val="FF0000"/>
                </a:solidFill>
              </a:rPr>
              <a:t>metode</a:t>
            </a:r>
            <a:r>
              <a:rPr lang="en-US" sz="2400" dirty="0" smtClean="0">
                <a:solidFill>
                  <a:srgbClr val="FF0000"/>
                </a:solidFill>
              </a:rPr>
              <a:t> &amp; </a:t>
            </a:r>
            <a:r>
              <a:rPr lang="en-US" sz="2400" dirty="0" err="1" smtClean="0">
                <a:solidFill>
                  <a:srgbClr val="FF0000"/>
                </a:solidFill>
              </a:rPr>
              <a:t>prosedur</a:t>
            </a:r>
            <a:r>
              <a:rPr lang="en-US" sz="2400" dirty="0" smtClean="0"/>
              <a:t> </a:t>
            </a:r>
            <a:r>
              <a:rPr lang="en-US" sz="2400" dirty="0" err="1" smtClean="0"/>
              <a:t>untuk</a:t>
            </a:r>
            <a:r>
              <a:rPr lang="en-US" sz="2400" dirty="0" smtClean="0"/>
              <a:t> </a:t>
            </a:r>
            <a:r>
              <a:rPr lang="en-US" sz="2400" dirty="0" err="1" smtClean="0"/>
              <a:t>menyelesaikan</a:t>
            </a:r>
            <a:r>
              <a:rPr lang="en-US" sz="2400" dirty="0" smtClean="0"/>
              <a:t> </a:t>
            </a:r>
            <a:r>
              <a:rPr lang="en-US" sz="2400" dirty="0" err="1" smtClean="0"/>
              <a:t>masalah</a:t>
            </a:r>
            <a:r>
              <a:rPr lang="en-US" sz="2400" dirty="0" smtClean="0"/>
              <a:t> </a:t>
            </a:r>
            <a:r>
              <a:rPr lang="id-ID" sz="2400" dirty="0" smtClean="0"/>
              <a:t> perilaku karyawan</a:t>
            </a:r>
            <a:r>
              <a:rPr lang="en-US" sz="2400" dirty="0" smtClean="0"/>
              <a:t> </a:t>
            </a:r>
            <a:endParaRPr lang="en-US" sz="2400" dirty="0">
              <a:solidFill>
                <a:srgbClr val="FF0000"/>
              </a:solidFill>
            </a:endParaRPr>
          </a:p>
        </p:txBody>
      </p:sp>
      <p:sp>
        <p:nvSpPr>
          <p:cNvPr id="3" name="Title 2"/>
          <p:cNvSpPr>
            <a:spLocks noGrp="1"/>
          </p:cNvSpPr>
          <p:nvPr>
            <p:ph type="title"/>
          </p:nvPr>
        </p:nvSpPr>
        <p:spPr>
          <a:xfrm>
            <a:off x="457200" y="274638"/>
            <a:ext cx="8229600" cy="868362"/>
          </a:xfrm>
          <a:ln>
            <a:solidFill>
              <a:schemeClr val="accent1"/>
            </a:solidFill>
          </a:ln>
        </p:spPr>
        <p:txBody>
          <a:bodyPr>
            <a:normAutofit/>
          </a:bodyPr>
          <a:lstStyle/>
          <a:p>
            <a:pPr algn="ctr"/>
            <a:r>
              <a:rPr lang="id-ID" sz="3600" b="1" dirty="0" smtClean="0">
                <a:solidFill>
                  <a:srgbClr val="FF0000"/>
                </a:solidFill>
              </a:rPr>
              <a:t>Psikologi Industri &amp; Organisasi</a:t>
            </a:r>
            <a:endParaRPr lang="en-US" sz="3600"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9"/>
            <a:ext cx="8229600" cy="2718792"/>
          </a:xfrm>
        </p:spPr>
        <p:txBody>
          <a:bodyPr>
            <a:normAutofit/>
          </a:bodyPr>
          <a:lstStyle/>
          <a:p>
            <a:pPr>
              <a:buNone/>
            </a:pPr>
            <a:r>
              <a:rPr lang="id-ID" sz="3600" dirty="0" smtClean="0"/>
              <a:t>Di Negara</a:t>
            </a:r>
          </a:p>
          <a:p>
            <a:pPr lvl="1" indent="-360000">
              <a:buFont typeface="Wingdings" pitchFamily="2" charset="2"/>
              <a:buChar char="q"/>
            </a:pPr>
            <a:r>
              <a:rPr lang="id-ID" dirty="0" smtClean="0"/>
              <a:t>Inggris		  : Occupational Psychology</a:t>
            </a:r>
          </a:p>
          <a:p>
            <a:pPr lvl="1" indent="-360000">
              <a:buFont typeface="Wingdings" pitchFamily="2" charset="2"/>
              <a:buChar char="q"/>
            </a:pPr>
            <a:r>
              <a:rPr lang="id-ID" dirty="0" smtClean="0"/>
              <a:t>Eropa		  : Work &amp; Organizational Psychology</a:t>
            </a:r>
          </a:p>
          <a:p>
            <a:pPr lvl="1" indent="-360000">
              <a:buFont typeface="Wingdings" pitchFamily="2" charset="2"/>
              <a:buChar char="q"/>
            </a:pPr>
            <a:r>
              <a:rPr lang="id-ID" dirty="0" smtClean="0"/>
              <a:t>Afrika Selatan  : Industrial Psychology</a:t>
            </a:r>
            <a:endParaRPr lang="en-US" dirty="0"/>
          </a:p>
        </p:txBody>
      </p:sp>
      <p:sp>
        <p:nvSpPr>
          <p:cNvPr id="3" name="Title 2"/>
          <p:cNvSpPr>
            <a:spLocks noGrp="1"/>
          </p:cNvSpPr>
          <p:nvPr>
            <p:ph type="title"/>
          </p:nvPr>
        </p:nvSpPr>
        <p:spPr>
          <a:xfrm>
            <a:off x="457200" y="274638"/>
            <a:ext cx="8229600" cy="715962"/>
          </a:xfrm>
          <a:ln>
            <a:solidFill>
              <a:schemeClr val="accent1"/>
            </a:solidFill>
          </a:ln>
        </p:spPr>
        <p:txBody>
          <a:bodyPr>
            <a:normAutofit/>
          </a:bodyPr>
          <a:lstStyle/>
          <a:p>
            <a:pPr algn="ctr"/>
            <a:r>
              <a:rPr lang="id-ID" sz="3600" b="1" dirty="0" smtClean="0">
                <a:solidFill>
                  <a:srgbClr val="FF0000"/>
                </a:solidFill>
              </a:rPr>
              <a:t>ISTILAH PSI INDUSTRI &amp; ORGANISASI</a:t>
            </a:r>
            <a:endParaRPr lang="en-US" sz="36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25144"/>
          </a:xfrm>
          <a:ln>
            <a:solidFill>
              <a:schemeClr val="accent1"/>
            </a:solidFill>
          </a:ln>
        </p:spPr>
        <p:txBody>
          <a:bodyPr>
            <a:normAutofit fontScale="85000" lnSpcReduction="20000"/>
          </a:bodyPr>
          <a:lstStyle/>
          <a:p>
            <a:pPr marL="0" indent="0">
              <a:buNone/>
            </a:pPr>
            <a:r>
              <a:rPr lang="en-US" sz="3800" b="1" dirty="0" err="1" smtClean="0">
                <a:solidFill>
                  <a:schemeClr val="accent2"/>
                </a:solidFill>
              </a:rPr>
              <a:t>Psikolog</a:t>
            </a:r>
            <a:r>
              <a:rPr lang="en-US" sz="3800" b="1" dirty="0" smtClean="0">
                <a:solidFill>
                  <a:schemeClr val="accent2"/>
                </a:solidFill>
              </a:rPr>
              <a:t> </a:t>
            </a:r>
            <a:r>
              <a:rPr lang="en-US" sz="3800" b="1" dirty="0" err="1" smtClean="0">
                <a:solidFill>
                  <a:schemeClr val="accent2"/>
                </a:solidFill>
              </a:rPr>
              <a:t>Klinis</a:t>
            </a:r>
            <a:r>
              <a:rPr lang="en-US" sz="3800" b="1" dirty="0" smtClean="0">
                <a:solidFill>
                  <a:schemeClr val="accent2"/>
                </a:solidFill>
              </a:rPr>
              <a:t> :</a:t>
            </a:r>
            <a:r>
              <a:rPr lang="en-US" sz="3800" dirty="0" smtClean="0"/>
              <a:t> </a:t>
            </a:r>
          </a:p>
          <a:p>
            <a:pPr marL="0" indent="0">
              <a:buNone/>
            </a:pPr>
            <a:r>
              <a:rPr lang="id-ID" sz="3300" dirty="0" smtClean="0"/>
              <a:t>T</a:t>
            </a:r>
            <a:r>
              <a:rPr lang="en-US" sz="3300" dirty="0" err="1" smtClean="0"/>
              <a:t>reatment</a:t>
            </a:r>
            <a:r>
              <a:rPr lang="en-US" sz="3300" dirty="0" smtClean="0"/>
              <a:t> psychological disorder &amp; problems</a:t>
            </a:r>
          </a:p>
          <a:p>
            <a:pPr>
              <a:buNone/>
            </a:pPr>
            <a:endParaRPr lang="en-US" dirty="0" smtClean="0"/>
          </a:p>
          <a:p>
            <a:pPr>
              <a:buNone/>
            </a:pPr>
            <a:r>
              <a:rPr lang="en-US" sz="3800" b="1" dirty="0" err="1" smtClean="0">
                <a:solidFill>
                  <a:schemeClr val="accent2"/>
                </a:solidFill>
              </a:rPr>
              <a:t>Psikologi</a:t>
            </a:r>
            <a:r>
              <a:rPr lang="en-US" sz="3800" b="1" dirty="0" smtClean="0">
                <a:solidFill>
                  <a:schemeClr val="accent2"/>
                </a:solidFill>
              </a:rPr>
              <a:t> </a:t>
            </a:r>
            <a:r>
              <a:rPr lang="en-US" sz="3800" b="1" dirty="0" err="1" smtClean="0">
                <a:solidFill>
                  <a:schemeClr val="accent2"/>
                </a:solidFill>
              </a:rPr>
              <a:t>Industri</a:t>
            </a:r>
            <a:r>
              <a:rPr lang="en-US" sz="3800" b="1" dirty="0" smtClean="0">
                <a:solidFill>
                  <a:schemeClr val="accent2"/>
                </a:solidFill>
              </a:rPr>
              <a:t> &amp; Org :</a:t>
            </a:r>
          </a:p>
          <a:p>
            <a:pPr>
              <a:spcBef>
                <a:spcPts val="1200"/>
              </a:spcBef>
              <a:buFont typeface="Wingdings" pitchFamily="2" charset="2"/>
              <a:buChar char="q"/>
            </a:pPr>
            <a:r>
              <a:rPr lang="en-US" dirty="0" err="1" smtClean="0"/>
              <a:t>Bidang</a:t>
            </a:r>
            <a:r>
              <a:rPr lang="en-US" dirty="0" smtClean="0"/>
              <a:t> </a:t>
            </a:r>
            <a:r>
              <a:rPr lang="en-US" dirty="0" err="1" smtClean="0"/>
              <a:t>terapan</a:t>
            </a:r>
            <a:r>
              <a:rPr lang="en-US" dirty="0" smtClean="0"/>
              <a:t> </a:t>
            </a:r>
            <a:r>
              <a:rPr lang="en-US" dirty="0" err="1" smtClean="0"/>
              <a:t>ilmu</a:t>
            </a:r>
            <a:r>
              <a:rPr lang="en-US" dirty="0" smtClean="0"/>
              <a:t> </a:t>
            </a:r>
            <a:r>
              <a:rPr lang="en-US" dirty="0" err="1" smtClean="0"/>
              <a:t>psikologi</a:t>
            </a:r>
            <a:r>
              <a:rPr lang="en-US" dirty="0" smtClean="0"/>
              <a:t> </a:t>
            </a:r>
            <a:r>
              <a:rPr lang="en-US" dirty="0" err="1" smtClean="0"/>
              <a:t>di</a:t>
            </a:r>
            <a:r>
              <a:rPr lang="en-US" dirty="0" smtClean="0"/>
              <a:t> </a:t>
            </a:r>
            <a:r>
              <a:rPr lang="en-US" dirty="0" err="1" smtClean="0"/>
              <a:t>tempat</a:t>
            </a:r>
            <a:r>
              <a:rPr lang="en-US" dirty="0" smtClean="0"/>
              <a:t> </a:t>
            </a:r>
            <a:r>
              <a:rPr lang="en-US" dirty="0" err="1" smtClean="0"/>
              <a:t>kerja</a:t>
            </a:r>
            <a:endParaRPr lang="en-US" dirty="0" smtClean="0"/>
          </a:p>
          <a:p>
            <a:pPr>
              <a:spcBef>
                <a:spcPts val="1200"/>
              </a:spcBef>
              <a:buFont typeface="Wingdings" pitchFamily="2" charset="2"/>
              <a:buChar char="q"/>
            </a:pPr>
            <a:r>
              <a:rPr lang="en-US" dirty="0" err="1" smtClean="0"/>
              <a:t>Psikolog</a:t>
            </a:r>
            <a:r>
              <a:rPr lang="en-US" dirty="0" smtClean="0"/>
              <a:t> </a:t>
            </a:r>
            <a:r>
              <a:rPr lang="en-US" dirty="0" err="1" smtClean="0"/>
              <a:t>Industri</a:t>
            </a:r>
            <a:r>
              <a:rPr lang="en-US" dirty="0" smtClean="0"/>
              <a:t> &amp; Org, </a:t>
            </a:r>
            <a:r>
              <a:rPr lang="en-US" dirty="0" err="1" smtClean="0"/>
              <a:t>tdk</a:t>
            </a:r>
            <a:r>
              <a:rPr lang="en-US" dirty="0" smtClean="0"/>
              <a:t> </a:t>
            </a:r>
            <a:r>
              <a:rPr lang="en-US" dirty="0" err="1" smtClean="0"/>
              <a:t>langsung</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kondisi</a:t>
            </a:r>
            <a:r>
              <a:rPr lang="en-US" dirty="0" smtClean="0"/>
              <a:t> </a:t>
            </a:r>
            <a:r>
              <a:rPr lang="en-US" dirty="0" err="1" smtClean="0"/>
              <a:t>emosi</a:t>
            </a:r>
            <a:r>
              <a:rPr lang="en-US" dirty="0" smtClean="0"/>
              <a:t> </a:t>
            </a:r>
            <a:r>
              <a:rPr lang="en-US" dirty="0" err="1" smtClean="0"/>
              <a:t>karyawan</a:t>
            </a:r>
            <a:r>
              <a:rPr lang="en-US" dirty="0" smtClean="0"/>
              <a:t> </a:t>
            </a:r>
            <a:r>
              <a:rPr lang="en-US" dirty="0" err="1" smtClean="0"/>
              <a:t>atau</a:t>
            </a:r>
            <a:r>
              <a:rPr lang="en-US" dirty="0" smtClean="0"/>
              <a:t> </a:t>
            </a:r>
            <a:r>
              <a:rPr lang="en-US" dirty="0" err="1" smtClean="0"/>
              <a:t>masalah</a:t>
            </a:r>
            <a:r>
              <a:rPr lang="en-US" dirty="0" smtClean="0"/>
              <a:t> </a:t>
            </a:r>
            <a:r>
              <a:rPr lang="en-US" dirty="0" err="1" smtClean="0"/>
              <a:t>pribadi</a:t>
            </a:r>
            <a:r>
              <a:rPr lang="en-US" dirty="0" smtClean="0"/>
              <a:t> </a:t>
            </a:r>
            <a:r>
              <a:rPr lang="en-US" dirty="0" err="1" smtClean="0"/>
              <a:t>karyawan</a:t>
            </a:r>
            <a:r>
              <a:rPr lang="en-US" dirty="0" smtClean="0"/>
              <a:t> </a:t>
            </a:r>
            <a:r>
              <a:rPr lang="en-US" dirty="0" err="1" smtClean="0"/>
              <a:t>yg</a:t>
            </a:r>
            <a:r>
              <a:rPr lang="en-US" dirty="0" smtClean="0"/>
              <a:t> </a:t>
            </a:r>
            <a:r>
              <a:rPr lang="en-US" dirty="0" err="1" smtClean="0"/>
              <a:t>merupakan</a:t>
            </a:r>
            <a:r>
              <a:rPr lang="en-US" dirty="0" smtClean="0"/>
              <a:t> domain </a:t>
            </a:r>
            <a:r>
              <a:rPr lang="en-US" dirty="0" err="1" smtClean="0"/>
              <a:t>utama</a:t>
            </a:r>
            <a:r>
              <a:rPr lang="en-US" dirty="0" smtClean="0"/>
              <a:t> </a:t>
            </a:r>
            <a:r>
              <a:rPr lang="en-US" dirty="0" err="1" smtClean="0"/>
              <a:t>psikolog</a:t>
            </a:r>
            <a:r>
              <a:rPr lang="en-US" dirty="0" smtClean="0"/>
              <a:t> </a:t>
            </a:r>
            <a:r>
              <a:rPr lang="en-US" dirty="0" err="1" smtClean="0"/>
              <a:t>klinis</a:t>
            </a:r>
            <a:endParaRPr lang="en-US" dirty="0" smtClean="0"/>
          </a:p>
          <a:p>
            <a:pPr>
              <a:spcBef>
                <a:spcPts val="1200"/>
              </a:spcBef>
              <a:buFont typeface="Wingdings" pitchFamily="2" charset="2"/>
              <a:buChar char="q"/>
            </a:pPr>
            <a:r>
              <a:rPr lang="en-US" dirty="0" err="1" smtClean="0"/>
              <a:t>Psikolog</a:t>
            </a:r>
            <a:r>
              <a:rPr lang="en-US" dirty="0" smtClean="0"/>
              <a:t> I</a:t>
            </a:r>
            <a:r>
              <a:rPr lang="id-ID" dirty="0" smtClean="0"/>
              <a:t>ndustri &amp; Org</a:t>
            </a:r>
            <a:r>
              <a:rPr lang="en-US" dirty="0" smtClean="0"/>
              <a:t> </a:t>
            </a:r>
            <a:r>
              <a:rPr lang="en-US" dirty="0" err="1" smtClean="0"/>
              <a:t>dapat</a:t>
            </a:r>
            <a:r>
              <a:rPr lang="en-US" dirty="0" smtClean="0"/>
              <a:t> </a:t>
            </a:r>
            <a:r>
              <a:rPr lang="en-US" dirty="0" err="1" smtClean="0"/>
              <a:t>menghire</a:t>
            </a:r>
            <a:r>
              <a:rPr lang="en-US" dirty="0" smtClean="0"/>
              <a:t> </a:t>
            </a:r>
            <a:r>
              <a:rPr lang="en-US" dirty="0" err="1" smtClean="0"/>
              <a:t>psikolog</a:t>
            </a:r>
            <a:r>
              <a:rPr lang="en-US" dirty="0" smtClean="0"/>
              <a:t> </a:t>
            </a:r>
            <a:r>
              <a:rPr lang="en-US" dirty="0" err="1" smtClean="0"/>
              <a:t>klinis</a:t>
            </a:r>
            <a:r>
              <a:rPr lang="en-US" dirty="0" smtClean="0"/>
              <a:t> </a:t>
            </a:r>
            <a:r>
              <a:rPr lang="en-US" dirty="0" err="1" smtClean="0"/>
              <a:t>untuk</a:t>
            </a:r>
            <a:r>
              <a:rPr lang="en-US" dirty="0" smtClean="0"/>
              <a:t> </a:t>
            </a:r>
            <a:r>
              <a:rPr lang="en-US" dirty="0" err="1" smtClean="0"/>
              <a:t>membantu</a:t>
            </a:r>
            <a:r>
              <a:rPr lang="en-US" dirty="0" smtClean="0"/>
              <a:t> </a:t>
            </a:r>
            <a:r>
              <a:rPr lang="en-US" dirty="0" err="1" smtClean="0"/>
              <a:t>masalah</a:t>
            </a:r>
            <a:r>
              <a:rPr lang="en-US" dirty="0" smtClean="0"/>
              <a:t> </a:t>
            </a:r>
            <a:r>
              <a:rPr lang="en-US" dirty="0" err="1" smtClean="0"/>
              <a:t>karyawan</a:t>
            </a:r>
            <a:r>
              <a:rPr lang="en-US" dirty="0" smtClean="0"/>
              <a:t> </a:t>
            </a:r>
            <a:r>
              <a:rPr lang="en-US" dirty="0" err="1" smtClean="0"/>
              <a:t>misal</a:t>
            </a:r>
            <a:r>
              <a:rPr lang="en-US" dirty="0" smtClean="0"/>
              <a:t> : employee alcoholism </a:t>
            </a:r>
            <a:endParaRPr lang="en-US" dirty="0"/>
          </a:p>
        </p:txBody>
      </p:sp>
      <p:sp>
        <p:nvSpPr>
          <p:cNvPr id="3" name="Title 2"/>
          <p:cNvSpPr>
            <a:spLocks noGrp="1"/>
          </p:cNvSpPr>
          <p:nvPr>
            <p:ph type="title"/>
          </p:nvPr>
        </p:nvSpPr>
        <p:spPr>
          <a:xfrm>
            <a:off x="457200" y="274638"/>
            <a:ext cx="8229600" cy="944562"/>
          </a:xfrm>
          <a:ln>
            <a:solidFill>
              <a:schemeClr val="accent1"/>
            </a:solidFill>
          </a:ln>
        </p:spPr>
        <p:txBody>
          <a:bodyPr>
            <a:normAutofit/>
          </a:bodyPr>
          <a:lstStyle/>
          <a:p>
            <a:pPr algn="ctr"/>
            <a:r>
              <a:rPr lang="id-ID" sz="3600" b="1" dirty="0" smtClean="0">
                <a:solidFill>
                  <a:srgbClr val="FF0000"/>
                </a:solidFill>
              </a:rPr>
              <a:t>Perbedaan </a:t>
            </a:r>
            <a:r>
              <a:rPr lang="en-US" sz="3600" b="1" dirty="0" smtClean="0">
                <a:solidFill>
                  <a:srgbClr val="FF0000"/>
                </a:solidFill>
              </a:rPr>
              <a:t>Psi</a:t>
            </a:r>
            <a:r>
              <a:rPr lang="id-ID" sz="3600" b="1" dirty="0" smtClean="0">
                <a:solidFill>
                  <a:srgbClr val="FF0000"/>
                </a:solidFill>
              </a:rPr>
              <a:t> </a:t>
            </a:r>
            <a:r>
              <a:rPr lang="en-US" sz="3600" b="1" dirty="0" err="1" smtClean="0">
                <a:solidFill>
                  <a:srgbClr val="FF0000"/>
                </a:solidFill>
              </a:rPr>
              <a:t>Klinis</a:t>
            </a:r>
            <a:r>
              <a:rPr lang="en-US" sz="3600" b="1" dirty="0" smtClean="0">
                <a:solidFill>
                  <a:srgbClr val="FF0000"/>
                </a:solidFill>
              </a:rPr>
              <a:t> &amp; I</a:t>
            </a:r>
            <a:r>
              <a:rPr lang="id-ID" sz="3600" b="1" dirty="0" smtClean="0">
                <a:solidFill>
                  <a:srgbClr val="FF0000"/>
                </a:solidFill>
              </a:rPr>
              <a:t>ndustri Org</a:t>
            </a:r>
            <a:endParaRPr lang="en-US" sz="3600" b="1" dirty="0">
              <a:solidFill>
                <a:srgbClr val="FF0000"/>
              </a:solidFill>
            </a:endParaRP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1824</Words>
  <Application>Microsoft Office PowerPoint</Application>
  <PresentationFormat>On-screen Show (4:3)</PresentationFormat>
  <Paragraphs>243</Paragraphs>
  <Slides>34</Slides>
  <Notes>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Office Theme</vt:lpstr>
      <vt:lpstr>Urban</vt:lpstr>
      <vt:lpstr>Pertemuan 1</vt:lpstr>
      <vt:lpstr>Target Kompetensi</vt:lpstr>
      <vt:lpstr>MATERI Psi Industri &amp; Organisasi</vt:lpstr>
      <vt:lpstr>What is Psychology? </vt:lpstr>
      <vt:lpstr>PENGERTIAN  PSI INDUSTRI &amp; ORGANISASI</vt:lpstr>
      <vt:lpstr>Lanjutan .....</vt:lpstr>
      <vt:lpstr>Psikologi Industri &amp; Organisasi</vt:lpstr>
      <vt:lpstr>ISTILAH PSI INDUSTRI &amp; ORGANISASI</vt:lpstr>
      <vt:lpstr>Perbedaan Psi Klinis &amp; Industri Org</vt:lpstr>
      <vt:lpstr>Bidang Psikologi Industri &amp; Organisasi</vt:lpstr>
      <vt:lpstr>Lanjutan……</vt:lpstr>
      <vt:lpstr>Perilaku Manusia</vt:lpstr>
      <vt:lpstr>Perilaku manusia yang covert..</vt:lpstr>
      <vt:lpstr>Organisasi Industri  merupakan sistem terbuka</vt:lpstr>
      <vt:lpstr>SETTINGS OF  I/O PSYCHOLOGIST</vt:lpstr>
      <vt:lpstr>PRACTICE  SETTING </vt:lpstr>
      <vt:lpstr>Konsentrasi Psikologi I – O (tradisional)</vt:lpstr>
      <vt:lpstr>Lanjutan.....</vt:lpstr>
      <vt:lpstr>Job title &amp; Karir Psikolog I - O</vt:lpstr>
      <vt:lpstr>Lanjutan.....</vt:lpstr>
      <vt:lpstr>HISTORY OF I/O PSYCHOLOGY</vt:lpstr>
      <vt:lpstr>Lanjutan.....</vt:lpstr>
      <vt:lpstr>Lanjutan....</vt:lpstr>
      <vt:lpstr>PERKEMBANGAN  PSI INDUSTRI &amp; ORGANISASI DI INDONESIA</vt:lpstr>
      <vt:lpstr>Lanjutan.......</vt:lpstr>
      <vt:lpstr>Lanjutan .....</vt:lpstr>
      <vt:lpstr>Tantangan Psikologi I – O di Abad 21</vt:lpstr>
      <vt:lpstr>I/O Psychology around the word</vt:lpstr>
      <vt:lpstr>Tugas Mahasiswa (Group)</vt:lpstr>
      <vt:lpstr>Ahli Psikologi Industri &amp; Organisasi</vt:lpstr>
      <vt:lpstr>I/O PSYCHOLOGY AS A PROFESSION</vt:lpstr>
      <vt:lpstr>I/O PSYCHOLOGY AS A SCIENCE</vt:lpstr>
      <vt:lpstr>I/O PSYCHOLOGY INTERNET RESOURCES</vt:lpstr>
      <vt:lpstr>ETHICS OF THE I/O FIELD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dc:title>
  <dc:creator>YENNY</dc:creator>
  <cp:lastModifiedBy>Toshiba</cp:lastModifiedBy>
  <cp:revision>14</cp:revision>
  <dcterms:created xsi:type="dcterms:W3CDTF">2013-09-19T07:10:38Z</dcterms:created>
  <dcterms:modified xsi:type="dcterms:W3CDTF">2013-09-23T06:16:02Z</dcterms:modified>
</cp:coreProperties>
</file>