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82" r:id="rId6"/>
    <p:sldId id="260" r:id="rId7"/>
    <p:sldId id="281" r:id="rId8"/>
    <p:sldId id="265" r:id="rId9"/>
    <p:sldId id="266" r:id="rId10"/>
    <p:sldId id="267" r:id="rId11"/>
    <p:sldId id="268" r:id="rId12"/>
    <p:sldId id="269" r:id="rId13"/>
    <p:sldId id="270" r:id="rId14"/>
    <p:sldId id="271" r:id="rId15"/>
    <p:sldId id="280" r:id="rId16"/>
    <p:sldId id="272" r:id="rId17"/>
    <p:sldId id="274" r:id="rId18"/>
    <p:sldId id="275" r:id="rId19"/>
    <p:sldId id="276" r:id="rId20"/>
    <p:sldId id="277" r:id="rId21"/>
    <p:sldId id="278" r:id="rId22"/>
    <p:sldId id="279" r:id="rId23"/>
    <p:sldId id="283" r:id="rId24"/>
    <p:sldId id="285" r:id="rId25"/>
    <p:sldId id="284"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398236-1ECE-41CF-99D0-3A8219858789}" type="datetimeFigureOut">
              <a:rPr lang="id-ID" smtClean="0"/>
              <a:pPr/>
              <a:t>15/11/2013</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C8CC725-C49E-4C54-8162-6FE7D921926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398236-1ECE-41CF-99D0-3A8219858789}" type="datetimeFigureOut">
              <a:rPr lang="id-ID" smtClean="0"/>
              <a:pPr/>
              <a:t>15/11/2013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C8CC725-C49E-4C54-8162-6FE7D921926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398236-1ECE-41CF-99D0-3A8219858789}" type="datetimeFigureOut">
              <a:rPr lang="id-ID" smtClean="0"/>
              <a:pPr/>
              <a:t>15/11/2013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C8CC725-C49E-4C54-8162-6FE7D921926E}"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398236-1ECE-41CF-99D0-3A8219858789}" type="datetimeFigureOut">
              <a:rPr lang="id-ID" smtClean="0"/>
              <a:pPr/>
              <a:t>15/11/2013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C8CC725-C49E-4C54-8162-6FE7D921926E}"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398236-1ECE-41CF-99D0-3A8219858789}" type="datetimeFigureOut">
              <a:rPr lang="id-ID" smtClean="0"/>
              <a:pPr/>
              <a:t>15/11/2013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C8CC725-C49E-4C54-8162-6FE7D921926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98236-1ECE-41CF-99D0-3A8219858789}" type="datetimeFigureOut">
              <a:rPr lang="id-ID" smtClean="0"/>
              <a:pPr/>
              <a:t>15/11/2013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C8CC725-C49E-4C54-8162-6FE7D921926E}"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398236-1ECE-41CF-99D0-3A8219858789}" type="datetimeFigureOut">
              <a:rPr lang="id-ID" smtClean="0"/>
              <a:pPr/>
              <a:t>15/11/2013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C8CC725-C49E-4C54-8162-6FE7D921926E}"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398236-1ECE-41CF-99D0-3A8219858789}" type="datetimeFigureOut">
              <a:rPr lang="id-ID" smtClean="0"/>
              <a:pPr/>
              <a:t>15/11/2013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C8CC725-C49E-4C54-8162-6FE7D921926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5398236-1ECE-41CF-99D0-3A8219858789}" type="datetimeFigureOut">
              <a:rPr lang="id-ID" smtClean="0"/>
              <a:pPr/>
              <a:t>15/11/2013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C8CC725-C49E-4C54-8162-6FE7D921926E}"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398236-1ECE-41CF-99D0-3A8219858789}" type="datetimeFigureOut">
              <a:rPr lang="id-ID" smtClean="0"/>
              <a:pPr/>
              <a:t>15/11/2013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C8CC725-C49E-4C54-8162-6FE7D921926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398236-1ECE-41CF-99D0-3A8219858789}" type="datetimeFigureOut">
              <a:rPr lang="id-ID" smtClean="0"/>
              <a:pPr/>
              <a:t>15/11/2013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C8CC725-C49E-4C54-8162-6FE7D921926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398236-1ECE-41CF-99D0-3A8219858789}" type="datetimeFigureOut">
              <a:rPr lang="id-ID" smtClean="0"/>
              <a:pPr/>
              <a:t>15/11/2013</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C8CC725-C49E-4C54-8162-6FE7D921926E}"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398236-1ECE-41CF-99D0-3A8219858789}" type="datetimeFigureOut">
              <a:rPr lang="id-ID" smtClean="0"/>
              <a:pPr/>
              <a:t>15/11/2013</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C8CC725-C49E-4C54-8162-6FE7D921926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98236-1ECE-41CF-99D0-3A8219858789}" type="datetimeFigureOut">
              <a:rPr lang="id-ID" smtClean="0"/>
              <a:pPr/>
              <a:t>15/11/2013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CC725-C49E-4C54-8162-6FE7D921926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304255"/>
          </a:xfrm>
        </p:spPr>
        <p:txBody>
          <a:bodyPr>
            <a:normAutofit/>
          </a:bodyPr>
          <a:lstStyle/>
          <a:p>
            <a:r>
              <a:rPr lang="id-ID" sz="5400" dirty="0" smtClean="0"/>
              <a:t>JOB SATISFACTION THEORIES</a:t>
            </a:r>
            <a:r>
              <a:rPr lang="id-ID" sz="3200" dirty="0" smtClean="0"/>
              <a:t/>
            </a:r>
            <a:br>
              <a:rPr lang="id-ID" sz="3200" dirty="0" smtClean="0"/>
            </a:br>
            <a:endParaRPr lang="en-US" sz="3200" dirty="0"/>
          </a:p>
        </p:txBody>
      </p:sp>
      <p:sp>
        <p:nvSpPr>
          <p:cNvPr id="3" name="TextBox 2"/>
          <p:cNvSpPr txBox="1"/>
          <p:nvPr/>
        </p:nvSpPr>
        <p:spPr>
          <a:xfrm>
            <a:off x="4283968" y="4581128"/>
            <a:ext cx="4464496" cy="523220"/>
          </a:xfrm>
          <a:prstGeom prst="rect">
            <a:avLst/>
          </a:prstGeom>
          <a:noFill/>
        </p:spPr>
        <p:txBody>
          <a:bodyPr wrap="square" rtlCol="0">
            <a:spAutoFit/>
          </a:bodyPr>
          <a:lstStyle/>
          <a:p>
            <a:pPr algn="r"/>
            <a:r>
              <a:rPr lang="id-ID" sz="2800" dirty="0" smtClean="0"/>
              <a:t>PERTEMUAN </a:t>
            </a:r>
            <a:r>
              <a:rPr lang="id-ID" sz="2800" dirty="0" smtClean="0"/>
              <a:t>10</a:t>
            </a:r>
            <a:endParaRPr lang="id-ID" sz="2800" dirty="0"/>
          </a:p>
        </p:txBody>
      </p:sp>
      <p:sp>
        <p:nvSpPr>
          <p:cNvPr id="4" name="TextBox 3"/>
          <p:cNvSpPr txBox="1"/>
          <p:nvPr/>
        </p:nvSpPr>
        <p:spPr>
          <a:xfrm>
            <a:off x="323528" y="6002124"/>
            <a:ext cx="6552728" cy="523220"/>
          </a:xfrm>
          <a:prstGeom prst="rect">
            <a:avLst/>
          </a:prstGeom>
          <a:noFill/>
        </p:spPr>
        <p:txBody>
          <a:bodyPr wrap="square" rtlCol="0">
            <a:spAutoFit/>
          </a:bodyPr>
          <a:lstStyle/>
          <a:p>
            <a:r>
              <a:rPr lang="id-ID" sz="2800" dirty="0" smtClean="0"/>
              <a:t>SRI HASTUTI HANDAYANI, M.SI, PSI</a:t>
            </a:r>
            <a:endParaRPr lang="id-ID"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42984"/>
            <a:ext cx="7772400" cy="5429288"/>
          </a:xfrm>
        </p:spPr>
        <p:txBody>
          <a:bodyPr/>
          <a:lstStyle/>
          <a:p>
            <a:endParaRPr lang="id-ID" dirty="0" smtClean="0"/>
          </a:p>
          <a:p>
            <a:endParaRPr lang="id-ID" dirty="0" smtClean="0"/>
          </a:p>
          <a:p>
            <a:endParaRPr lang="id-ID" dirty="0" smtClean="0"/>
          </a:p>
          <a:p>
            <a:endParaRPr lang="id-ID" dirty="0" smtClean="0"/>
          </a:p>
          <a:p>
            <a:endParaRPr lang="id-ID" dirty="0" smtClean="0"/>
          </a:p>
          <a:p>
            <a:endParaRPr lang="id-ID" dirty="0" smtClean="0"/>
          </a:p>
        </p:txBody>
      </p:sp>
      <p:sp>
        <p:nvSpPr>
          <p:cNvPr id="2" name="Title 1"/>
          <p:cNvSpPr>
            <a:spLocks noGrp="1"/>
          </p:cNvSpPr>
          <p:nvPr>
            <p:ph type="title"/>
          </p:nvPr>
        </p:nvSpPr>
        <p:spPr>
          <a:xfrm>
            <a:off x="914400" y="274638"/>
            <a:ext cx="7772400" cy="654032"/>
          </a:xfrm>
          <a:ln>
            <a:noFill/>
          </a:ln>
        </p:spPr>
        <p:txBody>
          <a:bodyPr>
            <a:normAutofit/>
          </a:bodyPr>
          <a:lstStyle/>
          <a:p>
            <a:pPr algn="ctr"/>
            <a:r>
              <a:rPr lang="id-ID" sz="2800" dirty="0" smtClean="0">
                <a:solidFill>
                  <a:srgbClr val="FF0000"/>
                </a:solidFill>
                <a:latin typeface="Berlin Sans FB" pitchFamily="34" charset="0"/>
              </a:rPr>
              <a:t>FACET SATISFACTION MODEL</a:t>
            </a:r>
            <a:endParaRPr lang="en-US" sz="2800" dirty="0">
              <a:solidFill>
                <a:srgbClr val="FF0000"/>
              </a:solidFill>
              <a:latin typeface="Berlin Sans FB" pitchFamily="34" charset="0"/>
            </a:endParaRPr>
          </a:p>
        </p:txBody>
      </p:sp>
      <p:sp>
        <p:nvSpPr>
          <p:cNvPr id="4" name="Rectangle 3"/>
          <p:cNvSpPr/>
          <p:nvPr/>
        </p:nvSpPr>
        <p:spPr>
          <a:xfrm>
            <a:off x="1043608" y="1142984"/>
            <a:ext cx="1884178" cy="2286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dirty="0" smtClean="0"/>
          </a:p>
          <a:p>
            <a:pPr algn="ctr"/>
            <a:r>
              <a:rPr lang="id-ID" sz="1600" dirty="0" smtClean="0"/>
              <a:t>SKILL</a:t>
            </a:r>
          </a:p>
          <a:p>
            <a:pPr algn="ctr"/>
            <a:r>
              <a:rPr lang="id-ID" sz="1600" dirty="0" smtClean="0"/>
              <a:t>EXPERIENCE</a:t>
            </a:r>
          </a:p>
          <a:p>
            <a:pPr algn="ctr"/>
            <a:r>
              <a:rPr lang="id-ID" sz="1600" dirty="0" smtClean="0"/>
              <a:t>TRAINING</a:t>
            </a:r>
          </a:p>
          <a:p>
            <a:pPr algn="ctr"/>
            <a:r>
              <a:rPr lang="id-ID" sz="1600" dirty="0" smtClean="0"/>
              <a:t>EDUCATION</a:t>
            </a:r>
          </a:p>
          <a:p>
            <a:pPr algn="ctr"/>
            <a:r>
              <a:rPr lang="id-ID" sz="1600" dirty="0" smtClean="0"/>
              <a:t>SENIORITY</a:t>
            </a:r>
          </a:p>
          <a:p>
            <a:pPr algn="ctr"/>
            <a:r>
              <a:rPr lang="id-ID" sz="1600" dirty="0" smtClean="0"/>
              <a:t>PAST PERFORM</a:t>
            </a:r>
          </a:p>
          <a:p>
            <a:pPr algn="ctr"/>
            <a:r>
              <a:rPr lang="id-ID" sz="1600" dirty="0" smtClean="0"/>
              <a:t>PRESESENT PERF</a:t>
            </a:r>
          </a:p>
          <a:p>
            <a:pPr algn="ctr"/>
            <a:endParaRPr lang="id-ID" sz="1600" dirty="0" smtClean="0"/>
          </a:p>
          <a:p>
            <a:pPr algn="ctr"/>
            <a:endParaRPr lang="en-US" dirty="0"/>
          </a:p>
        </p:txBody>
      </p:sp>
      <p:sp>
        <p:nvSpPr>
          <p:cNvPr id="5" name="Rectangle 4"/>
          <p:cNvSpPr/>
          <p:nvPr/>
        </p:nvSpPr>
        <p:spPr>
          <a:xfrm>
            <a:off x="1043608" y="3571876"/>
            <a:ext cx="1846558"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dirty="0" smtClean="0"/>
          </a:p>
          <a:p>
            <a:pPr algn="ctr"/>
            <a:r>
              <a:rPr lang="id-ID" sz="1600" dirty="0" smtClean="0"/>
              <a:t>LEVEL DIFFICULT</a:t>
            </a:r>
          </a:p>
          <a:p>
            <a:pPr algn="ctr"/>
            <a:r>
              <a:rPr lang="id-ID" sz="1600" dirty="0" smtClean="0"/>
              <a:t>TIMESPAN</a:t>
            </a:r>
          </a:p>
          <a:p>
            <a:pPr algn="ctr"/>
            <a:r>
              <a:rPr lang="id-ID" sz="1600" dirty="0" smtClean="0"/>
              <a:t>RESPONSIBILITY</a:t>
            </a:r>
            <a:endParaRPr lang="en-US" sz="1600" dirty="0"/>
          </a:p>
        </p:txBody>
      </p:sp>
      <p:sp>
        <p:nvSpPr>
          <p:cNvPr id="6" name="Rectangle 5"/>
          <p:cNvSpPr/>
          <p:nvPr/>
        </p:nvSpPr>
        <p:spPr>
          <a:xfrm>
            <a:off x="1043608" y="4929198"/>
            <a:ext cx="188417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PERCEIVED OUTCOMES OF REFERENT OTHERS</a:t>
            </a:r>
            <a:endParaRPr lang="en-US" sz="1400" dirty="0"/>
          </a:p>
        </p:txBody>
      </p:sp>
      <p:sp>
        <p:nvSpPr>
          <p:cNvPr id="7" name="Rectangle 6"/>
          <p:cNvSpPr/>
          <p:nvPr/>
        </p:nvSpPr>
        <p:spPr>
          <a:xfrm>
            <a:off x="1043608" y="5929330"/>
            <a:ext cx="188417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ACTUAL OUTCOMES</a:t>
            </a:r>
            <a:endParaRPr lang="en-US" sz="1600" dirty="0"/>
          </a:p>
        </p:txBody>
      </p:sp>
      <p:sp>
        <p:nvSpPr>
          <p:cNvPr id="8" name="Rectangle 7"/>
          <p:cNvSpPr/>
          <p:nvPr/>
        </p:nvSpPr>
        <p:spPr>
          <a:xfrm>
            <a:off x="3347864" y="1500174"/>
            <a:ext cx="1724202"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PERCEIVED PERSONAL JOB INPUTS</a:t>
            </a:r>
            <a:endParaRPr lang="en-US" sz="1600" dirty="0"/>
          </a:p>
        </p:txBody>
      </p:sp>
      <p:sp>
        <p:nvSpPr>
          <p:cNvPr id="9" name="Rectangle 8"/>
          <p:cNvSpPr/>
          <p:nvPr/>
        </p:nvSpPr>
        <p:spPr>
          <a:xfrm>
            <a:off x="3347864" y="2463418"/>
            <a:ext cx="1724202" cy="1079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PERCEIVED</a:t>
            </a:r>
            <a:r>
              <a:rPr lang="id-ID" dirty="0" smtClean="0"/>
              <a:t> </a:t>
            </a:r>
            <a:r>
              <a:rPr lang="id-ID" sz="1400" dirty="0" smtClean="0"/>
              <a:t>INPUT &amp; OUTCOMES OF REFERENT OTHERS</a:t>
            </a:r>
            <a:endParaRPr lang="en-US" sz="1400" dirty="0"/>
          </a:p>
        </p:txBody>
      </p:sp>
      <p:sp>
        <p:nvSpPr>
          <p:cNvPr id="10" name="Rectangle 9"/>
          <p:cNvSpPr/>
          <p:nvPr/>
        </p:nvSpPr>
        <p:spPr>
          <a:xfrm>
            <a:off x="3347864" y="3717032"/>
            <a:ext cx="1724202" cy="9264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PERCEIVED JOB CHARACTERISTIC</a:t>
            </a:r>
            <a:endParaRPr lang="en-US" sz="1400" dirty="0"/>
          </a:p>
        </p:txBody>
      </p:sp>
      <p:sp>
        <p:nvSpPr>
          <p:cNvPr id="11" name="Rectangle 10"/>
          <p:cNvSpPr/>
          <p:nvPr/>
        </p:nvSpPr>
        <p:spPr>
          <a:xfrm>
            <a:off x="5500694" y="979588"/>
            <a:ext cx="1375562" cy="2305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Perceived Amount that should be recieved  (A)</a:t>
            </a:r>
            <a:endParaRPr lang="en-US" dirty="0"/>
          </a:p>
        </p:txBody>
      </p:sp>
      <p:sp>
        <p:nvSpPr>
          <p:cNvPr id="12" name="Rectangle 11"/>
          <p:cNvSpPr/>
          <p:nvPr/>
        </p:nvSpPr>
        <p:spPr>
          <a:xfrm>
            <a:off x="5580112" y="4671946"/>
            <a:ext cx="1349342" cy="1421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Perceived Amount Received  </a:t>
            </a:r>
          </a:p>
          <a:p>
            <a:pPr algn="ctr"/>
            <a:r>
              <a:rPr lang="id-ID" dirty="0" smtClean="0"/>
              <a:t>(B)</a:t>
            </a:r>
            <a:endParaRPr lang="en-US" dirty="0"/>
          </a:p>
        </p:txBody>
      </p:sp>
      <p:sp>
        <p:nvSpPr>
          <p:cNvPr id="13" name="Rectangle 12"/>
          <p:cNvSpPr/>
          <p:nvPr/>
        </p:nvSpPr>
        <p:spPr>
          <a:xfrm>
            <a:off x="7143768" y="2852936"/>
            <a:ext cx="1714512"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A=B Satisfaction</a:t>
            </a:r>
          </a:p>
          <a:p>
            <a:pPr algn="ctr"/>
            <a:r>
              <a:rPr lang="id-ID" dirty="0" smtClean="0"/>
              <a:t>A&gt;B Dissatisfactio</a:t>
            </a:r>
          </a:p>
          <a:p>
            <a:pPr algn="ctr"/>
            <a:r>
              <a:rPr lang="id-ID" dirty="0" smtClean="0"/>
              <a:t>A&lt;B Guilt, Inequity</a:t>
            </a:r>
            <a:endParaRPr lang="en-US" dirty="0"/>
          </a:p>
        </p:txBody>
      </p:sp>
      <p:cxnSp>
        <p:nvCxnSpPr>
          <p:cNvPr id="25" name="Straight Arrow Connector 24"/>
          <p:cNvCxnSpPr/>
          <p:nvPr/>
        </p:nvCxnSpPr>
        <p:spPr>
          <a:xfrm>
            <a:off x="2915816" y="192880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5" idx="3"/>
          </p:cNvCxnSpPr>
          <p:nvPr/>
        </p:nvCxnSpPr>
        <p:spPr>
          <a:xfrm>
            <a:off x="2890166" y="4143380"/>
            <a:ext cx="3856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987824" y="5357826"/>
            <a:ext cx="24288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7" idx="3"/>
          </p:cNvCxnSpPr>
          <p:nvPr/>
        </p:nvCxnSpPr>
        <p:spPr>
          <a:xfrm flipV="1">
            <a:off x="2927786" y="5500703"/>
            <a:ext cx="2500330" cy="7500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9" idx="3"/>
          </p:cNvCxnSpPr>
          <p:nvPr/>
        </p:nvCxnSpPr>
        <p:spPr>
          <a:xfrm flipV="1">
            <a:off x="5072066" y="2542837"/>
            <a:ext cx="357190" cy="4603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8" idx="3"/>
          </p:cNvCxnSpPr>
          <p:nvPr/>
        </p:nvCxnSpPr>
        <p:spPr>
          <a:xfrm>
            <a:off x="5072066" y="1893083"/>
            <a:ext cx="357190" cy="535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0" idx="3"/>
          </p:cNvCxnSpPr>
          <p:nvPr/>
        </p:nvCxnSpPr>
        <p:spPr>
          <a:xfrm flipV="1">
            <a:off x="5072066" y="2643183"/>
            <a:ext cx="357190" cy="1537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876256" y="1988840"/>
            <a:ext cx="981892" cy="7955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2" idx="3"/>
          </p:cNvCxnSpPr>
          <p:nvPr/>
        </p:nvCxnSpPr>
        <p:spPr>
          <a:xfrm flipV="1">
            <a:off x="6929454" y="4735975"/>
            <a:ext cx="785818" cy="6466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285860"/>
            <a:ext cx="8147248" cy="5286412"/>
          </a:xfrm>
        </p:spPr>
        <p:txBody>
          <a:bodyPr>
            <a:normAutofit fontScale="92500"/>
          </a:bodyPr>
          <a:lstStyle/>
          <a:p>
            <a:pPr>
              <a:buFont typeface="Wingdings" pitchFamily="2" charset="2"/>
              <a:buChar char="q"/>
            </a:pPr>
            <a:r>
              <a:rPr lang="id-ID" sz="2400" dirty="0" smtClean="0">
                <a:latin typeface="Berlin Sans FB" pitchFamily="34" charset="0"/>
              </a:rPr>
              <a:t>Dikembangkan oleh Landy</a:t>
            </a:r>
          </a:p>
          <a:p>
            <a:pPr>
              <a:buFont typeface="Wingdings" pitchFamily="2" charset="2"/>
              <a:buChar char="q"/>
            </a:pPr>
            <a:r>
              <a:rPr lang="id-ID" sz="2400" dirty="0" smtClean="0">
                <a:latin typeface="Berlin Sans FB" pitchFamily="34" charset="0"/>
              </a:rPr>
              <a:t>Landy : bahwa orang ingin mempertahankan tingkat keseimbangan emosional (emotional equilibrium).</a:t>
            </a:r>
          </a:p>
          <a:p>
            <a:pPr>
              <a:buFont typeface="Wingdings" pitchFamily="2" charset="2"/>
              <a:buChar char="q"/>
            </a:pPr>
            <a:r>
              <a:rPr lang="id-ID" sz="2400" dirty="0" smtClean="0">
                <a:latin typeface="Berlin Sans FB" pitchFamily="34" charset="0"/>
              </a:rPr>
              <a:t>Kondisi emosi yg ekstrim tdk memberikan keuntungan /manfaat</a:t>
            </a:r>
          </a:p>
          <a:p>
            <a:pPr>
              <a:buFont typeface="Wingdings" pitchFamily="2" charset="2"/>
              <a:buChar char="q"/>
            </a:pPr>
            <a:r>
              <a:rPr lang="id-ID" sz="2400" dirty="0" smtClean="0">
                <a:latin typeface="Berlin Sans FB" pitchFamily="34" charset="0"/>
              </a:rPr>
              <a:t>Kepuasan &amp; Ketidakpuasan memacu mekanisme fisiologis dlm sistem syaraf yg membuat aktif emosi bertentangan</a:t>
            </a:r>
          </a:p>
          <a:p>
            <a:pPr>
              <a:buFont typeface="Wingdings" pitchFamily="2" charset="2"/>
              <a:buChar char="q"/>
            </a:pPr>
            <a:r>
              <a:rPr lang="id-ID" sz="2400" dirty="0" smtClean="0">
                <a:latin typeface="Berlin Sans FB" pitchFamily="34" charset="0"/>
              </a:rPr>
              <a:t>Jika org memperoleh Reward, maka mereka senang sekaligus merasa tidak senang (yg lbh lama). Setelah beberapa saat rasa senang menurun, terus menurun hingga merasa agak sedih sebelum kembali ke normal. Emosi tidak senang (emosi yg berlawanan) berlangsung lebih lama</a:t>
            </a:r>
          </a:p>
          <a:p>
            <a:pPr>
              <a:buFont typeface="Wingdings" pitchFamily="2" charset="2"/>
              <a:buChar char="q"/>
            </a:pPr>
            <a:r>
              <a:rPr lang="id-ID" sz="2400" dirty="0" smtClean="0">
                <a:latin typeface="Berlin Sans FB" pitchFamily="34" charset="0"/>
              </a:rPr>
              <a:t>Asumsi Kepuasan bervariasi dari waktu ke waktu, akibatnya ialah pengukuran kepuasan kerja perlu dilakukan secara periodik dg interval waktu yg sesuai</a:t>
            </a:r>
            <a:endParaRPr lang="en-US" sz="2400" dirty="0">
              <a:latin typeface="Berlin Sans FB" pitchFamily="34" charset="0"/>
            </a:endParaRPr>
          </a:p>
        </p:txBody>
      </p:sp>
      <p:sp>
        <p:nvSpPr>
          <p:cNvPr id="2" name="Title 1"/>
          <p:cNvSpPr>
            <a:spLocks noGrp="1"/>
          </p:cNvSpPr>
          <p:nvPr>
            <p:ph type="title"/>
          </p:nvPr>
        </p:nvSpPr>
        <p:spPr>
          <a:xfrm>
            <a:off x="539552" y="274638"/>
            <a:ext cx="8147248" cy="796908"/>
          </a:xfrm>
          <a:solidFill>
            <a:schemeClr val="bg2">
              <a:lumMod val="75000"/>
            </a:schemeClr>
          </a:solidFill>
          <a:ln>
            <a:solidFill>
              <a:schemeClr val="accent1"/>
            </a:solidFill>
          </a:ln>
        </p:spPr>
        <p:txBody>
          <a:bodyPr>
            <a:normAutofit/>
          </a:bodyPr>
          <a:lstStyle/>
          <a:p>
            <a:pPr algn="ctr"/>
            <a:r>
              <a:rPr lang="id-ID" sz="3200" dirty="0" smtClean="0">
                <a:solidFill>
                  <a:srgbClr val="FF0000"/>
                </a:solidFill>
              </a:rPr>
              <a:t>3. OPPONENT PROCESS THEORY</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12776"/>
            <a:ext cx="8147248" cy="4968552"/>
          </a:xfrm>
        </p:spPr>
        <p:txBody>
          <a:bodyPr>
            <a:normAutofit/>
          </a:bodyPr>
          <a:lstStyle/>
          <a:p>
            <a:pPr marL="0" indent="0">
              <a:lnSpc>
                <a:spcPct val="80000"/>
              </a:lnSpc>
              <a:spcBef>
                <a:spcPts val="0"/>
              </a:spcBef>
              <a:spcAft>
                <a:spcPts val="1200"/>
              </a:spcAft>
              <a:buNone/>
            </a:pPr>
            <a:r>
              <a:rPr lang="id-ID" sz="2800" dirty="0" smtClean="0">
                <a:latin typeface="Berlin Sans FB" pitchFamily="34" charset="0"/>
              </a:rPr>
              <a:t>Banyak faktor yg mungkin menentukan Kepuasan Kerja, antara lain ciri2 intrinsik dari pekerjaan, gaji &amp; supervisi.</a:t>
            </a:r>
          </a:p>
          <a:p>
            <a:pPr marL="432000" indent="-432000">
              <a:lnSpc>
                <a:spcPct val="80000"/>
              </a:lnSpc>
              <a:spcBef>
                <a:spcPts val="600"/>
              </a:spcBef>
              <a:spcAft>
                <a:spcPts val="1200"/>
              </a:spcAft>
              <a:buNone/>
            </a:pPr>
            <a:r>
              <a:rPr lang="id-ID" sz="2800" dirty="0" smtClean="0">
                <a:solidFill>
                  <a:srgbClr val="FF0000"/>
                </a:solidFill>
                <a:latin typeface="Berlin Sans FB" pitchFamily="34" charset="0"/>
              </a:rPr>
              <a:t>A. Ciri-ciri Intrinsik dari Pekerjaan  </a:t>
            </a:r>
            <a:r>
              <a:rPr lang="id-ID" sz="2800" dirty="0" smtClean="0">
                <a:latin typeface="Berlin Sans FB" pitchFamily="34" charset="0"/>
              </a:rPr>
              <a:t>yang berkaitan dng kepuasan kerja (Locke) :</a:t>
            </a:r>
          </a:p>
          <a:p>
            <a:pPr marL="432000" indent="-432000">
              <a:lnSpc>
                <a:spcPct val="80000"/>
              </a:lnSpc>
              <a:spcBef>
                <a:spcPts val="600"/>
              </a:spcBef>
              <a:buNone/>
            </a:pPr>
            <a:r>
              <a:rPr lang="id-ID" sz="2800" dirty="0" smtClean="0">
                <a:solidFill>
                  <a:srgbClr val="FF0000"/>
                </a:solidFill>
                <a:latin typeface="Berlin Sans FB" pitchFamily="34" charset="0"/>
              </a:rPr>
              <a:t>	1.  KERAGAMAN  Ketrampilan</a:t>
            </a:r>
          </a:p>
          <a:p>
            <a:pPr marL="432000" indent="-432000">
              <a:lnSpc>
                <a:spcPct val="80000"/>
              </a:lnSpc>
              <a:spcBef>
                <a:spcPts val="600"/>
              </a:spcBef>
              <a:spcAft>
                <a:spcPts val="1200"/>
              </a:spcAft>
              <a:buNone/>
            </a:pPr>
            <a:r>
              <a:rPr lang="id-ID" sz="2800" dirty="0" smtClean="0">
                <a:latin typeface="Berlin Sans FB" pitchFamily="34" charset="0"/>
              </a:rPr>
              <a:t>	    Makin bervariasi, makin kurang membosankan</a:t>
            </a:r>
          </a:p>
          <a:p>
            <a:pPr marL="432000" indent="-432000">
              <a:lnSpc>
                <a:spcPct val="80000"/>
              </a:lnSpc>
              <a:spcBef>
                <a:spcPts val="600"/>
              </a:spcBef>
              <a:buNone/>
            </a:pPr>
            <a:r>
              <a:rPr lang="id-ID" sz="2800" dirty="0" smtClean="0">
                <a:solidFill>
                  <a:srgbClr val="FF0000"/>
                </a:solidFill>
                <a:latin typeface="Berlin Sans FB" pitchFamily="34" charset="0"/>
              </a:rPr>
              <a:t>	2. TASK IDENTITY</a:t>
            </a:r>
          </a:p>
          <a:p>
            <a:pPr marL="792000" indent="-432000">
              <a:lnSpc>
                <a:spcPct val="80000"/>
              </a:lnSpc>
              <a:spcBef>
                <a:spcPts val="600"/>
              </a:spcBef>
              <a:buNone/>
            </a:pPr>
            <a:r>
              <a:rPr lang="id-ID" sz="2800" dirty="0" smtClean="0">
                <a:latin typeface="Berlin Sans FB" pitchFamily="34" charset="0"/>
              </a:rPr>
              <a:t>	Bila tugas hanya bagian dari pekerja yg lebih besar, maka dpt menimbulkan rasa tidak puas</a:t>
            </a:r>
          </a:p>
        </p:txBody>
      </p:sp>
      <p:sp>
        <p:nvSpPr>
          <p:cNvPr id="2" name="Title 1"/>
          <p:cNvSpPr>
            <a:spLocks noGrp="1"/>
          </p:cNvSpPr>
          <p:nvPr>
            <p:ph type="title"/>
          </p:nvPr>
        </p:nvSpPr>
        <p:spPr>
          <a:xfrm>
            <a:off x="467544" y="274638"/>
            <a:ext cx="8219256" cy="725470"/>
          </a:xfrm>
          <a:solidFill>
            <a:schemeClr val="bg2">
              <a:lumMod val="75000"/>
            </a:schemeClr>
          </a:solidFill>
          <a:ln>
            <a:solidFill>
              <a:schemeClr val="accent1"/>
            </a:solidFill>
          </a:ln>
        </p:spPr>
        <p:txBody>
          <a:bodyPr>
            <a:normAutofit/>
          </a:bodyPr>
          <a:lstStyle/>
          <a:p>
            <a:pPr algn="ctr"/>
            <a:r>
              <a:rPr lang="id-ID" sz="3200" dirty="0" smtClean="0">
                <a:solidFill>
                  <a:srgbClr val="FF0000"/>
                </a:solidFill>
                <a:latin typeface="Berlin Sans FB" pitchFamily="34" charset="0"/>
              </a:rPr>
              <a:t>FAKTOR PENENTU KEPUASAN KERJA</a:t>
            </a:r>
            <a:endParaRPr lang="en-US" sz="3200" dirty="0">
              <a:solidFill>
                <a:srgbClr val="FF0000"/>
              </a:solidFill>
              <a:latin typeface="Berlin Sans FB"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14422"/>
            <a:ext cx="8075240" cy="5286412"/>
          </a:xfrm>
          <a:ln>
            <a:noFill/>
          </a:ln>
        </p:spPr>
        <p:txBody>
          <a:bodyPr>
            <a:normAutofit/>
          </a:bodyPr>
          <a:lstStyle/>
          <a:p>
            <a:pPr>
              <a:lnSpc>
                <a:spcPct val="80000"/>
              </a:lnSpc>
              <a:spcBef>
                <a:spcPts val="600"/>
              </a:spcBef>
              <a:buNone/>
            </a:pPr>
            <a:r>
              <a:rPr lang="id-ID" sz="2800" dirty="0" smtClean="0">
                <a:solidFill>
                  <a:srgbClr val="FF0000"/>
                </a:solidFill>
                <a:latin typeface="Berlin Sans FB" pitchFamily="34" charset="0"/>
              </a:rPr>
              <a:t>3. TASK SIGNIFICANCE</a:t>
            </a:r>
          </a:p>
          <a:p>
            <a:pPr>
              <a:lnSpc>
                <a:spcPct val="80000"/>
              </a:lnSpc>
              <a:spcBef>
                <a:spcPts val="600"/>
              </a:spcBef>
              <a:buNone/>
            </a:pPr>
            <a:r>
              <a:rPr lang="id-ID" sz="2800" dirty="0" smtClean="0">
                <a:latin typeface="Berlin Sans FB" pitchFamily="34" charset="0"/>
              </a:rPr>
              <a:t>	Bila tugas dirasakan penting &amp; berarti bagi kary, maka dapat menimbulkan kepuasan kerja</a:t>
            </a:r>
            <a:endParaRPr lang="en-US" sz="2800" dirty="0" smtClean="0">
              <a:latin typeface="Berlin Sans FB" pitchFamily="34" charset="0"/>
            </a:endParaRPr>
          </a:p>
          <a:p>
            <a:pPr>
              <a:buNone/>
            </a:pPr>
            <a:r>
              <a:rPr lang="id-ID" sz="2800" dirty="0" smtClean="0">
                <a:solidFill>
                  <a:srgbClr val="FF0000"/>
                </a:solidFill>
                <a:latin typeface="Berlin Sans FB" pitchFamily="34" charset="0"/>
              </a:rPr>
              <a:t>4. OTONOMI</a:t>
            </a:r>
          </a:p>
          <a:p>
            <a:pPr>
              <a:spcAft>
                <a:spcPts val="1200"/>
              </a:spcAft>
              <a:buNone/>
            </a:pPr>
            <a:r>
              <a:rPr lang="id-ID" sz="2800" dirty="0" smtClean="0">
                <a:latin typeface="Berlin Sans FB" pitchFamily="34" charset="0"/>
              </a:rPr>
              <a:t>	Pekerjaan yg memberi kebebasan, independent &amp; ada peluang mengambil keputusan lebih cepat menimbulkan kepuasan kerja. </a:t>
            </a:r>
          </a:p>
          <a:p>
            <a:pPr>
              <a:buNone/>
            </a:pPr>
            <a:r>
              <a:rPr lang="id-ID" sz="2800" dirty="0" smtClean="0">
                <a:solidFill>
                  <a:srgbClr val="FF0000"/>
                </a:solidFill>
                <a:latin typeface="Berlin Sans FB" pitchFamily="34" charset="0"/>
              </a:rPr>
              <a:t>5. FEEDBACK</a:t>
            </a:r>
          </a:p>
          <a:p>
            <a:pPr>
              <a:spcAft>
                <a:spcPts val="1200"/>
              </a:spcAft>
              <a:buNone/>
            </a:pPr>
            <a:r>
              <a:rPr lang="id-ID" sz="2800" dirty="0" smtClean="0">
                <a:latin typeface="Berlin Sans FB" pitchFamily="34" charset="0"/>
              </a:rPr>
              <a:t>	Adanya umpan balik thd pekerjaan membantu meningkatkan Kepuasan Kerja</a:t>
            </a:r>
          </a:p>
        </p:txBody>
      </p:sp>
      <p:sp>
        <p:nvSpPr>
          <p:cNvPr id="2" name="Title 1"/>
          <p:cNvSpPr>
            <a:spLocks noGrp="1"/>
          </p:cNvSpPr>
          <p:nvPr>
            <p:ph type="title"/>
          </p:nvPr>
        </p:nvSpPr>
        <p:spPr>
          <a:xfrm>
            <a:off x="467544" y="274638"/>
            <a:ext cx="8219256" cy="725470"/>
          </a:xfrm>
          <a:ln>
            <a:noFill/>
          </a:ln>
        </p:spPr>
        <p:txBody>
          <a:bodyPr>
            <a:normAutofit/>
          </a:bodyPr>
          <a:lstStyle/>
          <a:p>
            <a:r>
              <a:rPr lang="id-ID" sz="3200" b="0" dirty="0" smtClean="0">
                <a:effectLst/>
                <a:latin typeface="Berlin Sans FB" pitchFamily="34" charset="0"/>
              </a:rPr>
              <a:t>Lanjutan........</a:t>
            </a:r>
            <a:endParaRPr lang="en-US" sz="3200" b="0" dirty="0">
              <a:effectLst/>
              <a:latin typeface="Berlin Sans FB"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19256" cy="5448098"/>
          </a:xfrm>
          <a:ln>
            <a:noFill/>
          </a:ln>
        </p:spPr>
        <p:txBody>
          <a:bodyPr>
            <a:normAutofit fontScale="92500"/>
          </a:bodyPr>
          <a:lstStyle/>
          <a:p>
            <a:pPr>
              <a:buNone/>
            </a:pPr>
            <a:r>
              <a:rPr lang="id-ID" sz="3000" dirty="0" smtClean="0">
                <a:solidFill>
                  <a:srgbClr val="FF0000"/>
                </a:solidFill>
                <a:latin typeface="Berlin Sans FB" pitchFamily="34" charset="0"/>
              </a:rPr>
              <a:t>B.  GAJI/ PENGHASILAN</a:t>
            </a:r>
          </a:p>
          <a:p>
            <a:pPr marL="612000" indent="-360000">
              <a:buNone/>
            </a:pPr>
            <a:r>
              <a:rPr lang="id-ID" sz="2400" dirty="0" smtClean="0">
                <a:latin typeface="Berlin Sans FB" pitchFamily="34" charset="0"/>
              </a:rPr>
              <a:t>	</a:t>
            </a:r>
            <a:r>
              <a:rPr lang="id-ID" sz="2600" dirty="0" smtClean="0">
                <a:solidFill>
                  <a:srgbClr val="FF0000"/>
                </a:solidFill>
                <a:latin typeface="Berlin Sans FB" pitchFamily="34" charset="0"/>
              </a:rPr>
              <a:t>Penelitian Theriault </a:t>
            </a:r>
            <a:r>
              <a:rPr lang="id-ID" sz="2600" dirty="0" smtClean="0">
                <a:latin typeface="Berlin Sans FB" pitchFamily="34" charset="0"/>
              </a:rPr>
              <a:t>: Kepuasan kerja merup fugsi dari juml absolut dari gaji yg diterima, sejauh mana gaji memenuhi harapan pekerja &amp; bagaimana gaji diberikan</a:t>
            </a:r>
          </a:p>
          <a:p>
            <a:pPr marL="972000" indent="-360000"/>
            <a:r>
              <a:rPr lang="id-ID" sz="2600" dirty="0" smtClean="0">
                <a:latin typeface="Berlin Sans FB" pitchFamily="34" charset="0"/>
              </a:rPr>
              <a:t>Uang memiliki arti yg berbeda2 bagi setiap orang.  Uang utk pemenuhan kebutuhan tingkat rendah, simbol achievement dan pengakuan/penghargaan</a:t>
            </a:r>
          </a:p>
          <a:p>
            <a:pPr marL="972000" indent="-360000"/>
            <a:r>
              <a:rPr lang="id-ID" sz="2600" dirty="0" smtClean="0">
                <a:latin typeface="Berlin Sans FB" pitchFamily="34" charset="0"/>
              </a:rPr>
              <a:t>Uang juga memiliki kegunaan Sekunder yi juml gaji dapat mewakili kebebasan melakukan apa yg ingin dilakukan</a:t>
            </a:r>
          </a:p>
          <a:p>
            <a:pPr marL="972000" indent="-360000"/>
            <a:r>
              <a:rPr lang="id-ID" sz="2600" dirty="0" smtClean="0">
                <a:latin typeface="Berlin Sans FB" pitchFamily="34" charset="0"/>
              </a:rPr>
              <a:t>Berdasarkan teori Keadilan (Equity theory), pekerja yg menerima gaji terlalu kecil atau terlalu besar akan mengalami DISTRESS / KETIDAKPUASAN </a:t>
            </a:r>
          </a:p>
          <a:p>
            <a:pPr marL="720000" indent="-360000">
              <a:buNone/>
            </a:pPr>
            <a:endParaRPr lang="en-US" sz="2400" dirty="0">
              <a:latin typeface="Berlin Sans FB" pitchFamily="34" charset="0"/>
            </a:endParaRPr>
          </a:p>
        </p:txBody>
      </p:sp>
      <p:sp>
        <p:nvSpPr>
          <p:cNvPr id="2" name="Title 1"/>
          <p:cNvSpPr>
            <a:spLocks noGrp="1"/>
          </p:cNvSpPr>
          <p:nvPr>
            <p:ph type="title"/>
          </p:nvPr>
        </p:nvSpPr>
        <p:spPr>
          <a:xfrm>
            <a:off x="467544" y="274638"/>
            <a:ext cx="8219256" cy="562074"/>
          </a:xfrm>
          <a:ln>
            <a:noFill/>
          </a:ln>
        </p:spPr>
        <p:txBody>
          <a:bodyPr>
            <a:normAutofit fontScale="90000"/>
          </a:bodyPr>
          <a:lstStyle/>
          <a:p>
            <a:r>
              <a:rPr lang="id-ID" sz="3200" b="0" dirty="0" smtClean="0">
                <a:effectLst/>
                <a:latin typeface="Berlin Sans FB" pitchFamily="34" charset="0"/>
              </a:rPr>
              <a:t>Lanjutan........</a:t>
            </a:r>
            <a:endParaRPr lang="en-US" sz="3200" b="0" dirty="0">
              <a:effectLst/>
              <a:latin typeface="Berlin Sans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19256" cy="5591544"/>
          </a:xfrm>
        </p:spPr>
        <p:txBody>
          <a:bodyPr>
            <a:normAutofit lnSpcReduction="10000"/>
          </a:bodyPr>
          <a:lstStyle/>
          <a:p>
            <a:pPr>
              <a:buNone/>
            </a:pPr>
            <a:r>
              <a:rPr lang="id-ID" sz="2800" dirty="0" smtClean="0">
                <a:solidFill>
                  <a:srgbClr val="FF0000"/>
                </a:solidFill>
                <a:latin typeface="Berlin Sans FB" pitchFamily="34" charset="0"/>
              </a:rPr>
              <a:t>C.  SUPERVISI</a:t>
            </a:r>
          </a:p>
          <a:p>
            <a:pPr marL="972000" indent="-360000">
              <a:buNone/>
            </a:pPr>
            <a:r>
              <a:rPr lang="id-ID" sz="2800" dirty="0" smtClean="0">
                <a:latin typeface="Berlin Sans FB" pitchFamily="34" charset="0"/>
              </a:rPr>
              <a:t>Ada 2 jenis hubungan atasan – bawahan yi :</a:t>
            </a:r>
          </a:p>
          <a:p>
            <a:pPr marL="972000" indent="-360000">
              <a:buSzPct val="100000"/>
              <a:buNone/>
            </a:pPr>
            <a:r>
              <a:rPr lang="id-ID" sz="2600" dirty="0" smtClean="0">
                <a:solidFill>
                  <a:srgbClr val="FF0000"/>
                </a:solidFill>
                <a:latin typeface="Berlin Sans FB" pitchFamily="34" charset="0"/>
              </a:rPr>
              <a:t>1.	Hubungan Fungsional</a:t>
            </a:r>
          </a:p>
          <a:p>
            <a:pPr marL="972000" indent="-360000">
              <a:spcBef>
                <a:spcPts val="0"/>
              </a:spcBef>
              <a:buSzPct val="100000"/>
              <a:buNone/>
            </a:pPr>
            <a:r>
              <a:rPr lang="id-ID" sz="2800" dirty="0" smtClean="0">
                <a:latin typeface="Berlin Sans FB" pitchFamily="34" charset="0"/>
              </a:rPr>
              <a:t>	</a:t>
            </a:r>
            <a:r>
              <a:rPr lang="id-ID" sz="2400" dirty="0" smtClean="0">
                <a:latin typeface="Berlin Sans FB" pitchFamily="34" charset="0"/>
              </a:rPr>
              <a:t>Sejauh mana atasan membantu pekerja utk memuaskan nilai2 pekerjaan yg penting bagi pekerja (misalnya : menyukai tantangan </a:t>
            </a:r>
            <a:r>
              <a:rPr lang="id-ID" sz="2400" dirty="0" smtClean="0">
                <a:latin typeface="Berlin Sans FB" pitchFamily="34" charset="0"/>
                <a:sym typeface="Wingdings" pitchFamily="2" charset="2"/>
              </a:rPr>
              <a:t> diberi pekerjaan yg menantang) </a:t>
            </a:r>
          </a:p>
          <a:p>
            <a:pPr marL="1069200" indent="-457200">
              <a:buSzPct val="100000"/>
              <a:buNone/>
            </a:pPr>
            <a:r>
              <a:rPr lang="id-ID" sz="2600" dirty="0" smtClean="0">
                <a:solidFill>
                  <a:srgbClr val="FF0000"/>
                </a:solidFill>
                <a:latin typeface="Berlin Sans FB" pitchFamily="34" charset="0"/>
                <a:sym typeface="Wingdings" pitchFamily="2" charset="2"/>
              </a:rPr>
              <a:t>2.	Hubungan Entity </a:t>
            </a:r>
          </a:p>
          <a:p>
            <a:pPr marL="1069200" indent="-457200">
              <a:spcBef>
                <a:spcPts val="0"/>
              </a:spcBef>
              <a:buSzPct val="100000"/>
              <a:buNone/>
            </a:pPr>
            <a:r>
              <a:rPr lang="id-ID" sz="2400" dirty="0" smtClean="0">
                <a:solidFill>
                  <a:srgbClr val="FF0000"/>
                </a:solidFill>
                <a:latin typeface="Berlin Sans FB" pitchFamily="34" charset="0"/>
                <a:sym typeface="Wingdings" pitchFamily="2" charset="2"/>
              </a:rPr>
              <a:t>	</a:t>
            </a:r>
            <a:r>
              <a:rPr lang="id-ID" sz="2400" dirty="0" smtClean="0">
                <a:latin typeface="Berlin Sans FB" pitchFamily="34" charset="0"/>
                <a:sym typeface="Wingdings" pitchFamily="2" charset="2"/>
              </a:rPr>
              <a:t>Hubungan yg didasarkan atas ketertarikan antar pribadi atau nilai-nilai yg serupa (misal : atasan &amp; bawahan  memiliki hoby yg sama bermain golf atau memiliki pandangan hidup yg sama)</a:t>
            </a:r>
          </a:p>
          <a:p>
            <a:pPr marL="1069200" indent="-457200">
              <a:buSzPct val="100000"/>
              <a:buNone/>
            </a:pPr>
            <a:endParaRPr lang="id-ID" sz="1200" dirty="0" smtClean="0">
              <a:latin typeface="Berlin Sans FB" pitchFamily="34" charset="0"/>
              <a:sym typeface="Wingdings" pitchFamily="2" charset="2"/>
            </a:endParaRPr>
          </a:p>
          <a:p>
            <a:pPr marL="1069200" indent="-457200">
              <a:buSzPct val="100000"/>
              <a:buNone/>
            </a:pPr>
            <a:r>
              <a:rPr lang="id-ID" sz="2400" dirty="0" smtClean="0">
                <a:latin typeface="Berlin Sans FB" pitchFamily="34" charset="0"/>
                <a:sym typeface="Wingdings" pitchFamily="2" charset="2"/>
              </a:rPr>
              <a:t>Tingkat KEPUASAN KERJA yg paling besar dng seorang    atasan, jika kedua jenis hubungan adalah </a:t>
            </a:r>
            <a:r>
              <a:rPr lang="id-ID" sz="2400" b="1" dirty="0" smtClean="0">
                <a:solidFill>
                  <a:srgbClr val="FF0000"/>
                </a:solidFill>
                <a:latin typeface="Berlin Sans FB" pitchFamily="34" charset="0"/>
                <a:sym typeface="Wingdings" pitchFamily="2" charset="2"/>
              </a:rPr>
              <a:t>positif</a:t>
            </a:r>
            <a:endParaRPr lang="id-ID" sz="2800" b="1" dirty="0" smtClean="0">
              <a:solidFill>
                <a:srgbClr val="FF0000"/>
              </a:solidFill>
              <a:latin typeface="Berlin Sans FB" pitchFamily="34" charset="0"/>
            </a:endParaRPr>
          </a:p>
          <a:p>
            <a:pPr>
              <a:buNone/>
            </a:pPr>
            <a:endParaRPr lang="en-US" sz="2400" dirty="0">
              <a:latin typeface="Berlin Sans FB" pitchFamily="34" charset="0"/>
            </a:endParaRPr>
          </a:p>
        </p:txBody>
      </p:sp>
      <p:sp>
        <p:nvSpPr>
          <p:cNvPr id="2" name="Title 1"/>
          <p:cNvSpPr>
            <a:spLocks noGrp="1"/>
          </p:cNvSpPr>
          <p:nvPr>
            <p:ph type="title"/>
          </p:nvPr>
        </p:nvSpPr>
        <p:spPr>
          <a:xfrm>
            <a:off x="395536" y="274638"/>
            <a:ext cx="8291264" cy="562074"/>
          </a:xfrm>
          <a:ln>
            <a:noFill/>
          </a:ln>
        </p:spPr>
        <p:txBody>
          <a:bodyPr>
            <a:normAutofit fontScale="90000"/>
          </a:bodyPr>
          <a:lstStyle/>
          <a:p>
            <a:r>
              <a:rPr lang="id-ID" sz="3200" b="0" dirty="0" smtClean="0">
                <a:effectLst/>
                <a:latin typeface="Berlin Sans FB" pitchFamily="34" charset="0"/>
              </a:rPr>
              <a:t>Lanjutan....</a:t>
            </a:r>
            <a:endParaRPr lang="en-US" sz="3200" b="0" dirty="0">
              <a:effectLst/>
              <a:latin typeface="Berlin Sans FB"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827992"/>
          </a:xfrm>
        </p:spPr>
        <p:txBody>
          <a:bodyPr>
            <a:normAutofit/>
          </a:bodyPr>
          <a:lstStyle/>
          <a:p>
            <a:pPr marL="0" indent="0">
              <a:buNone/>
            </a:pPr>
            <a:r>
              <a:rPr lang="id-ID" sz="2800" b="1" dirty="0" smtClean="0"/>
              <a:t>1. Dampak terhadap Produktivitas</a:t>
            </a:r>
          </a:p>
          <a:p>
            <a:pPr marL="720000" lvl="1" indent="-360000">
              <a:spcBef>
                <a:spcPts val="600"/>
              </a:spcBef>
              <a:buFont typeface="Wingdings" pitchFamily="2" charset="2"/>
              <a:buChar char="q"/>
            </a:pPr>
            <a:r>
              <a:rPr lang="id-ID" dirty="0" smtClean="0"/>
              <a:t>Pendapat awal : produktivitas dpt dinaikkan dng menaikkan kepuasan kerja</a:t>
            </a:r>
          </a:p>
          <a:p>
            <a:pPr marL="720000" lvl="1" indent="-360000">
              <a:spcBef>
                <a:spcPts val="600"/>
              </a:spcBef>
              <a:buFont typeface="Wingdings" pitchFamily="2" charset="2"/>
              <a:buChar char="q"/>
            </a:pPr>
            <a:r>
              <a:rPr lang="id-ID" dirty="0" smtClean="0"/>
              <a:t>Penelitian Vroom : korelasi antara Produktivitas &amp; Kepuasan Kerja sangat kecil  r= 0,14</a:t>
            </a:r>
          </a:p>
          <a:p>
            <a:pPr marL="720000" lvl="1" indent="-360000">
              <a:spcBef>
                <a:spcPts val="600"/>
              </a:spcBef>
              <a:buFont typeface="Wingdings" pitchFamily="2" charset="2"/>
              <a:buChar char="q"/>
            </a:pPr>
            <a:r>
              <a:rPr lang="id-ID" dirty="0" smtClean="0"/>
              <a:t>Lawler &amp; Porter : Produktivitas yg tinggi menyebabkan peningkatan kepuasan kerja jika hanya pekerja menilai bhw reward intrinsik &amp; ekstrinsik yg diterima adil dan diasosiasikan dg performence kerja yg unggul</a:t>
            </a:r>
          </a:p>
          <a:p>
            <a:pPr marL="720000" lvl="1" indent="-360000">
              <a:spcBef>
                <a:spcPts val="600"/>
              </a:spcBef>
              <a:buFont typeface="Wingdings" pitchFamily="2" charset="2"/>
              <a:buChar char="q"/>
            </a:pPr>
            <a:r>
              <a:rPr lang="id-ID" dirty="0" smtClean="0"/>
              <a:t>Dengan kata lain Kepuasan kerja merupakan Akibat</a:t>
            </a:r>
            <a:endParaRPr lang="en-US" dirty="0"/>
          </a:p>
        </p:txBody>
      </p:sp>
      <p:sp>
        <p:nvSpPr>
          <p:cNvPr id="2" name="Title 1"/>
          <p:cNvSpPr>
            <a:spLocks noGrp="1"/>
          </p:cNvSpPr>
          <p:nvPr>
            <p:ph type="title"/>
          </p:nvPr>
        </p:nvSpPr>
        <p:spPr>
          <a:xfrm>
            <a:off x="395536" y="274638"/>
            <a:ext cx="8291264" cy="868346"/>
          </a:xfrm>
          <a:solidFill>
            <a:schemeClr val="bg2">
              <a:lumMod val="75000"/>
            </a:schemeClr>
          </a:solidFill>
          <a:ln>
            <a:noFill/>
          </a:ln>
        </p:spPr>
        <p:txBody>
          <a:bodyPr>
            <a:normAutofit/>
          </a:bodyPr>
          <a:lstStyle/>
          <a:p>
            <a:pPr algn="ctr"/>
            <a:r>
              <a:rPr lang="id-ID" sz="3200" dirty="0" smtClean="0">
                <a:solidFill>
                  <a:srgbClr val="FF0000"/>
                </a:solidFill>
                <a:latin typeface="+mn-lt"/>
              </a:rPr>
              <a:t>DAMPAK KEPUASAN KERJA</a:t>
            </a:r>
            <a:endParaRPr lang="en-US" sz="3200" dirty="0">
              <a:solidFill>
                <a:srgbClr val="FF0000"/>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810539"/>
          </a:xfrm>
        </p:spPr>
        <p:txBody>
          <a:bodyPr/>
          <a:lstStyle/>
          <a:p>
            <a:r>
              <a:rPr lang="id-ID" dirty="0" smtClean="0"/>
              <a:t>Model Korelasi Antara Performance Dan Kepuasan Kerja</a:t>
            </a:r>
            <a:endParaRPr lang="en-US" dirty="0"/>
          </a:p>
        </p:txBody>
      </p:sp>
      <p:sp>
        <p:nvSpPr>
          <p:cNvPr id="2" name="Title 1"/>
          <p:cNvSpPr>
            <a:spLocks noGrp="1"/>
          </p:cNvSpPr>
          <p:nvPr>
            <p:ph type="title"/>
          </p:nvPr>
        </p:nvSpPr>
        <p:spPr>
          <a:xfrm>
            <a:off x="323528" y="274638"/>
            <a:ext cx="8363272" cy="725470"/>
          </a:xfrm>
          <a:ln>
            <a:noFill/>
          </a:ln>
        </p:spPr>
        <p:txBody>
          <a:bodyPr>
            <a:normAutofit/>
          </a:bodyPr>
          <a:lstStyle/>
          <a:p>
            <a:r>
              <a:rPr lang="id-ID" sz="2800" b="0" dirty="0" smtClean="0">
                <a:effectLst/>
                <a:latin typeface="Berlin Sans FB" pitchFamily="34" charset="0"/>
              </a:rPr>
              <a:t>Lanjutan..........</a:t>
            </a:r>
            <a:endParaRPr lang="en-US" sz="2800" b="0" dirty="0">
              <a:effectLst/>
              <a:latin typeface="Berlin Sans FB" pitchFamily="34" charset="0"/>
            </a:endParaRPr>
          </a:p>
        </p:txBody>
      </p:sp>
      <p:sp>
        <p:nvSpPr>
          <p:cNvPr id="4" name="Rectangle 3"/>
          <p:cNvSpPr/>
          <p:nvPr/>
        </p:nvSpPr>
        <p:spPr>
          <a:xfrm>
            <a:off x="785786" y="4286256"/>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PERFORMANCE</a:t>
            </a:r>
            <a:endParaRPr lang="en-US" b="1" dirty="0"/>
          </a:p>
        </p:txBody>
      </p:sp>
      <p:sp>
        <p:nvSpPr>
          <p:cNvPr id="5" name="Rectangle 4"/>
          <p:cNvSpPr/>
          <p:nvPr/>
        </p:nvSpPr>
        <p:spPr>
          <a:xfrm>
            <a:off x="2857488" y="3214686"/>
            <a:ext cx="150019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REWARD INTRINSIK</a:t>
            </a:r>
            <a:endParaRPr lang="en-US" b="1" dirty="0"/>
          </a:p>
        </p:txBody>
      </p:sp>
      <p:sp>
        <p:nvSpPr>
          <p:cNvPr id="6" name="Rectangle 5"/>
          <p:cNvSpPr/>
          <p:nvPr/>
        </p:nvSpPr>
        <p:spPr>
          <a:xfrm>
            <a:off x="2857488" y="5143512"/>
            <a:ext cx="164307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REWARD EKSTRINSIK</a:t>
            </a:r>
            <a:endParaRPr lang="en-US" b="1" dirty="0"/>
          </a:p>
        </p:txBody>
      </p:sp>
      <p:sp>
        <p:nvSpPr>
          <p:cNvPr id="7" name="Oval 6"/>
          <p:cNvSpPr/>
          <p:nvPr/>
        </p:nvSpPr>
        <p:spPr>
          <a:xfrm>
            <a:off x="5857884" y="3929066"/>
            <a:ext cx="2000264"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KEPUASAN KERJA</a:t>
            </a:r>
            <a:endParaRPr lang="en-US" b="1" dirty="0"/>
          </a:p>
        </p:txBody>
      </p:sp>
      <p:sp>
        <p:nvSpPr>
          <p:cNvPr id="8" name="Cloud 7"/>
          <p:cNvSpPr/>
          <p:nvPr/>
        </p:nvSpPr>
        <p:spPr>
          <a:xfrm>
            <a:off x="4572000" y="1928802"/>
            <a:ext cx="2428892" cy="11430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Reward yg dipersepsikan ”wajar”</a:t>
            </a:r>
            <a:endParaRPr lang="en-US" b="1" dirty="0"/>
          </a:p>
        </p:txBody>
      </p:sp>
      <p:cxnSp>
        <p:nvCxnSpPr>
          <p:cNvPr id="10" name="Straight Arrow Connector 9"/>
          <p:cNvCxnSpPr>
            <a:stCxn id="4" idx="3"/>
            <a:endCxn id="5" idx="2"/>
          </p:cNvCxnSpPr>
          <p:nvPr/>
        </p:nvCxnSpPr>
        <p:spPr>
          <a:xfrm flipV="1">
            <a:off x="2643174" y="4000504"/>
            <a:ext cx="964413"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3"/>
          </p:cNvCxnSpPr>
          <p:nvPr/>
        </p:nvCxnSpPr>
        <p:spPr>
          <a:xfrm>
            <a:off x="2643174" y="4643446"/>
            <a:ext cx="114300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3"/>
          </p:cNvCxnSpPr>
          <p:nvPr/>
        </p:nvCxnSpPr>
        <p:spPr>
          <a:xfrm flipV="1">
            <a:off x="4500562" y="4643446"/>
            <a:ext cx="714380" cy="964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3"/>
          </p:cNvCxnSpPr>
          <p:nvPr/>
        </p:nvCxnSpPr>
        <p:spPr>
          <a:xfrm>
            <a:off x="4357686" y="3607595"/>
            <a:ext cx="785818" cy="821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7" idx="2"/>
          </p:cNvCxnSpPr>
          <p:nvPr/>
        </p:nvCxnSpPr>
        <p:spPr>
          <a:xfrm>
            <a:off x="5286380" y="450057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5530645" y="3097161"/>
            <a:ext cx="78205" cy="1238865"/>
          </a:xfrm>
          <a:custGeom>
            <a:avLst/>
            <a:gdLst>
              <a:gd name="connsiteX0" fmla="*/ 0 w 78205"/>
              <a:gd name="connsiteY0" fmla="*/ 0 h 1238865"/>
              <a:gd name="connsiteX1" fmla="*/ 29497 w 78205"/>
              <a:gd name="connsiteY1" fmla="*/ 44245 h 1238865"/>
              <a:gd name="connsiteX2" fmla="*/ 58994 w 78205"/>
              <a:gd name="connsiteY2" fmla="*/ 191729 h 1238865"/>
              <a:gd name="connsiteX3" fmla="*/ 73742 w 78205"/>
              <a:gd name="connsiteY3" fmla="*/ 383458 h 1238865"/>
              <a:gd name="connsiteX4" fmla="*/ 44245 w 78205"/>
              <a:gd name="connsiteY4" fmla="*/ 884904 h 1238865"/>
              <a:gd name="connsiteX5" fmla="*/ 58994 w 78205"/>
              <a:gd name="connsiteY5" fmla="*/ 1194620 h 1238865"/>
              <a:gd name="connsiteX6" fmla="*/ 73742 w 78205"/>
              <a:gd name="connsiteY6" fmla="*/ 1238865 h 1238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205" h="1238865">
                <a:moveTo>
                  <a:pt x="0" y="0"/>
                </a:moveTo>
                <a:cubicBezTo>
                  <a:pt x="9832" y="14748"/>
                  <a:pt x="24284" y="27303"/>
                  <a:pt x="29497" y="44245"/>
                </a:cubicBezTo>
                <a:cubicBezTo>
                  <a:pt x="44241" y="92163"/>
                  <a:pt x="58994" y="191729"/>
                  <a:pt x="58994" y="191729"/>
                </a:cubicBezTo>
                <a:cubicBezTo>
                  <a:pt x="63910" y="255639"/>
                  <a:pt x="73742" y="319360"/>
                  <a:pt x="73742" y="383458"/>
                </a:cubicBezTo>
                <a:cubicBezTo>
                  <a:pt x="73742" y="731409"/>
                  <a:pt x="78205" y="681149"/>
                  <a:pt x="44245" y="884904"/>
                </a:cubicBezTo>
                <a:cubicBezTo>
                  <a:pt x="49161" y="988143"/>
                  <a:pt x="50411" y="1091621"/>
                  <a:pt x="58994" y="1194620"/>
                </a:cubicBezTo>
                <a:cubicBezTo>
                  <a:pt x="60285" y="1210112"/>
                  <a:pt x="73742" y="1238865"/>
                  <a:pt x="73742" y="123886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291264" cy="5305222"/>
          </a:xfrm>
          <a:ln>
            <a:noFill/>
          </a:ln>
        </p:spPr>
        <p:txBody>
          <a:bodyPr>
            <a:normAutofit/>
          </a:bodyPr>
          <a:lstStyle/>
          <a:p>
            <a:pPr marL="0" indent="0">
              <a:spcAft>
                <a:spcPts val="1200"/>
              </a:spcAft>
              <a:buNone/>
            </a:pPr>
            <a:r>
              <a:rPr lang="id-ID" b="1" dirty="0" smtClean="0"/>
              <a:t>2. Dampak Terhadap Absensi &amp; Turnover</a:t>
            </a:r>
          </a:p>
          <a:p>
            <a:pPr marL="720000" lvl="1" indent="-360000">
              <a:buFont typeface="Wingdings" pitchFamily="2" charset="2"/>
              <a:buChar char="q"/>
            </a:pPr>
            <a:r>
              <a:rPr lang="id-ID" dirty="0" smtClean="0"/>
              <a:t>Penelitian </a:t>
            </a:r>
            <a:r>
              <a:rPr lang="id-ID" dirty="0" smtClean="0">
                <a:solidFill>
                  <a:srgbClr val="FF0000"/>
                </a:solidFill>
              </a:rPr>
              <a:t>Porter &amp; Steers</a:t>
            </a:r>
            <a:r>
              <a:rPr lang="id-ID" dirty="0" smtClean="0"/>
              <a:t>, tidak ditemukan korelasi antara Absensi &amp; Kepuasan Kerja </a:t>
            </a:r>
          </a:p>
          <a:p>
            <a:pPr marL="1080000" lvl="2" indent="-360000">
              <a:spcBef>
                <a:spcPts val="600"/>
              </a:spcBef>
              <a:buClr>
                <a:schemeClr val="bg2">
                  <a:lumMod val="50000"/>
                </a:schemeClr>
              </a:buClr>
              <a:buFont typeface="+mj-lt"/>
              <a:buAutoNum type="arabicPeriod"/>
            </a:pPr>
            <a:r>
              <a:rPr lang="id-ID" dirty="0" smtClean="0"/>
              <a:t>T.L Absensi, sifatnya lbh spontan dan kurang mencerminkan Ketidakpuasan Kerja</a:t>
            </a:r>
          </a:p>
          <a:p>
            <a:pPr marL="1080000" lvl="2" indent="-360000">
              <a:spcBef>
                <a:spcPts val="600"/>
              </a:spcBef>
              <a:spcAft>
                <a:spcPts val="1200"/>
              </a:spcAft>
              <a:buClr>
                <a:schemeClr val="bg2">
                  <a:lumMod val="50000"/>
                </a:schemeClr>
              </a:buClr>
              <a:buFont typeface="+mj-lt"/>
              <a:buAutoNum type="arabicPeriod"/>
            </a:pPr>
            <a:r>
              <a:rPr lang="id-ID" dirty="0" smtClean="0"/>
              <a:t>T.L Resign memiliki akibat ekonomis yg besar, maka besar kemungkinan berkorelasi dng Ketidakpuasan Kerja </a:t>
            </a:r>
          </a:p>
          <a:p>
            <a:pPr marL="720000" lvl="1" indent="-360000">
              <a:buFont typeface="Wingdings" pitchFamily="2" charset="2"/>
              <a:buChar char="q"/>
            </a:pPr>
            <a:r>
              <a:rPr lang="id-ID" dirty="0" smtClean="0">
                <a:solidFill>
                  <a:srgbClr val="FF0000"/>
                </a:solidFill>
              </a:rPr>
              <a:t>Steers &amp; Rhodes </a:t>
            </a:r>
            <a:r>
              <a:rPr lang="id-ID" dirty="0" smtClean="0"/>
              <a:t>: </a:t>
            </a:r>
          </a:p>
          <a:p>
            <a:pPr marL="1080000" lvl="2" indent="-360000">
              <a:spcBef>
                <a:spcPts val="600"/>
              </a:spcBef>
              <a:buClr>
                <a:schemeClr val="bg2">
                  <a:lumMod val="50000"/>
                </a:schemeClr>
              </a:buClr>
              <a:buFont typeface="+mj-lt"/>
              <a:buAutoNum type="arabicPeriod"/>
            </a:pPr>
            <a:r>
              <a:rPr lang="id-ID" dirty="0" smtClean="0"/>
              <a:t>Ada 2 faktor yg pada T.L Hadir yi Motivasi untuk Hadir &amp; Kemampuan untuk Hadir. </a:t>
            </a:r>
          </a:p>
          <a:p>
            <a:pPr marL="1080000" lvl="2" indent="-360000">
              <a:spcBef>
                <a:spcPts val="600"/>
              </a:spcBef>
              <a:buClr>
                <a:schemeClr val="bg2">
                  <a:lumMod val="50000"/>
                </a:schemeClr>
              </a:buClr>
              <a:buFont typeface="+mj-lt"/>
              <a:buAutoNum type="arabicPeriod"/>
            </a:pPr>
            <a:r>
              <a:rPr lang="id-ID" dirty="0" smtClean="0"/>
              <a:t>Motivasi utk Hadir dipengaruhi Kepuasan Kerja yg diwarnai oleh tekanan internal &amp; eksternal utk HADIR</a:t>
            </a:r>
            <a:endParaRPr lang="en-US" dirty="0"/>
          </a:p>
        </p:txBody>
      </p:sp>
      <p:sp>
        <p:nvSpPr>
          <p:cNvPr id="2" name="Title 1"/>
          <p:cNvSpPr>
            <a:spLocks noGrp="1"/>
          </p:cNvSpPr>
          <p:nvPr>
            <p:ph type="title"/>
          </p:nvPr>
        </p:nvSpPr>
        <p:spPr>
          <a:xfrm>
            <a:off x="467544" y="274638"/>
            <a:ext cx="8219256" cy="634082"/>
          </a:xfrm>
          <a:ln>
            <a:noFill/>
          </a:ln>
        </p:spPr>
        <p:txBody>
          <a:bodyPr>
            <a:normAutofit/>
          </a:bodyPr>
          <a:lstStyle/>
          <a:p>
            <a:r>
              <a:rPr lang="id-ID" sz="2800" b="0" dirty="0" smtClean="0">
                <a:effectLst/>
              </a:rPr>
              <a:t>Lanjutan......</a:t>
            </a:r>
            <a:endParaRPr lang="en-US" sz="2800" b="0" dirty="0">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634082"/>
          </a:xfrm>
          <a:ln>
            <a:noFill/>
          </a:ln>
        </p:spPr>
        <p:txBody>
          <a:bodyPr>
            <a:normAutofit/>
          </a:bodyPr>
          <a:lstStyle/>
          <a:p>
            <a:pPr algn="l"/>
            <a:r>
              <a:rPr lang="id-ID" sz="2800" b="0" dirty="0" smtClean="0">
                <a:solidFill>
                  <a:schemeClr val="tx1"/>
                </a:solidFill>
                <a:effectLst/>
              </a:rPr>
              <a:t>Lanjutan......</a:t>
            </a:r>
            <a:endParaRPr lang="en-US" sz="2800" b="0" dirty="0">
              <a:solidFill>
                <a:schemeClr val="tx1"/>
              </a:solidFill>
              <a:effectLst/>
            </a:endParaRPr>
          </a:p>
        </p:txBody>
      </p:sp>
      <p:sp>
        <p:nvSpPr>
          <p:cNvPr id="3" name="Content Placeholder 2"/>
          <p:cNvSpPr>
            <a:spLocks noGrp="1"/>
          </p:cNvSpPr>
          <p:nvPr>
            <p:ph idx="1"/>
          </p:nvPr>
        </p:nvSpPr>
        <p:spPr>
          <a:xfrm>
            <a:off x="395536" y="1052736"/>
            <a:ext cx="8291264" cy="5305222"/>
          </a:xfrm>
        </p:spPr>
        <p:txBody>
          <a:bodyPr/>
          <a:lstStyle/>
          <a:p>
            <a:pPr algn="ctr">
              <a:buNone/>
            </a:pPr>
            <a:r>
              <a:rPr lang="id-ID" b="1" dirty="0" smtClean="0"/>
              <a:t>Pengaruh-Pengaruh Kehadiran Karyawan</a:t>
            </a:r>
            <a:endParaRPr lang="en-US" b="1" dirty="0"/>
          </a:p>
        </p:txBody>
      </p:sp>
      <p:sp>
        <p:nvSpPr>
          <p:cNvPr id="4" name="Rectangle 3"/>
          <p:cNvSpPr/>
          <p:nvPr/>
        </p:nvSpPr>
        <p:spPr>
          <a:xfrm>
            <a:off x="2714612" y="1785926"/>
            <a:ext cx="314327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3. Personal Characteristic</a:t>
            </a:r>
            <a:endParaRPr lang="en-US" dirty="0"/>
          </a:p>
        </p:txBody>
      </p:sp>
      <p:sp>
        <p:nvSpPr>
          <p:cNvPr id="5" name="Rectangle 4"/>
          <p:cNvSpPr/>
          <p:nvPr/>
        </p:nvSpPr>
        <p:spPr>
          <a:xfrm>
            <a:off x="1071538" y="2786058"/>
            <a:ext cx="235745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2. Employee Value &amp; Job Expectation</a:t>
            </a:r>
            <a:endParaRPr lang="en-US" dirty="0"/>
          </a:p>
        </p:txBody>
      </p:sp>
      <p:sp>
        <p:nvSpPr>
          <p:cNvPr id="6" name="Rectangle 5"/>
          <p:cNvSpPr/>
          <p:nvPr/>
        </p:nvSpPr>
        <p:spPr>
          <a:xfrm>
            <a:off x="4929190" y="2786058"/>
            <a:ext cx="371477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7. Ability to Attend (illness, accidents, Family Responsibility, Transportation problem</a:t>
            </a:r>
            <a:endParaRPr lang="en-US" dirty="0"/>
          </a:p>
        </p:txBody>
      </p:sp>
      <p:sp>
        <p:nvSpPr>
          <p:cNvPr id="7" name="Rectangle 6"/>
          <p:cNvSpPr/>
          <p:nvPr/>
        </p:nvSpPr>
        <p:spPr>
          <a:xfrm>
            <a:off x="285720" y="3933056"/>
            <a:ext cx="1714512" cy="1353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1.Job Situation (leader Style, Stress, Relationship, etc</a:t>
            </a:r>
            <a:endParaRPr lang="en-US" dirty="0"/>
          </a:p>
        </p:txBody>
      </p:sp>
      <p:sp>
        <p:nvSpPr>
          <p:cNvPr id="8" name="Rectangle 7"/>
          <p:cNvSpPr/>
          <p:nvPr/>
        </p:nvSpPr>
        <p:spPr>
          <a:xfrm>
            <a:off x="2571736" y="4286256"/>
            <a:ext cx="164307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4. Satisfaction with Job Situation</a:t>
            </a:r>
            <a:endParaRPr lang="en-US" dirty="0"/>
          </a:p>
        </p:txBody>
      </p:sp>
      <p:sp>
        <p:nvSpPr>
          <p:cNvPr id="9" name="Rectangle 8"/>
          <p:cNvSpPr/>
          <p:nvPr/>
        </p:nvSpPr>
        <p:spPr>
          <a:xfrm>
            <a:off x="4788024" y="4357694"/>
            <a:ext cx="151444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6. Attendance Motivation</a:t>
            </a:r>
            <a:endParaRPr lang="en-US" dirty="0"/>
          </a:p>
        </p:txBody>
      </p:sp>
      <p:sp>
        <p:nvSpPr>
          <p:cNvPr id="10" name="Rectangle 9"/>
          <p:cNvSpPr/>
          <p:nvPr/>
        </p:nvSpPr>
        <p:spPr>
          <a:xfrm>
            <a:off x="6876256" y="4357694"/>
            <a:ext cx="138696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8. Employee Attendance</a:t>
            </a:r>
            <a:endParaRPr lang="en-US" dirty="0"/>
          </a:p>
        </p:txBody>
      </p:sp>
      <p:sp>
        <p:nvSpPr>
          <p:cNvPr id="11" name="Rectangle 10"/>
          <p:cNvSpPr/>
          <p:nvPr/>
        </p:nvSpPr>
        <p:spPr>
          <a:xfrm>
            <a:off x="3382634" y="5786454"/>
            <a:ext cx="435771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5. Pressure to Attend ( Reward system, Organizational commitment, Work Ethic, etc</a:t>
            </a:r>
            <a:endParaRPr lang="en-US" dirty="0"/>
          </a:p>
        </p:txBody>
      </p:sp>
      <p:cxnSp>
        <p:nvCxnSpPr>
          <p:cNvPr id="13" name="Straight Arrow Connector 12"/>
          <p:cNvCxnSpPr>
            <a:stCxn id="7" idx="3"/>
            <a:endCxn id="8" idx="1"/>
          </p:cNvCxnSpPr>
          <p:nvPr/>
        </p:nvCxnSpPr>
        <p:spPr>
          <a:xfrm>
            <a:off x="2000232" y="4609722"/>
            <a:ext cx="571504" cy="1408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9" idx="1"/>
          </p:cNvCxnSpPr>
          <p:nvPr/>
        </p:nvCxnSpPr>
        <p:spPr>
          <a:xfrm>
            <a:off x="4216520" y="4786322"/>
            <a:ext cx="5715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10" idx="1"/>
          </p:cNvCxnSpPr>
          <p:nvPr/>
        </p:nvCxnSpPr>
        <p:spPr>
          <a:xfrm>
            <a:off x="6302472" y="4786322"/>
            <a:ext cx="5737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5929322" y="4143380"/>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0"/>
          </p:cNvCxnSpPr>
          <p:nvPr/>
        </p:nvCxnSpPr>
        <p:spPr>
          <a:xfrm rot="16200000" flipV="1">
            <a:off x="2089530" y="2625323"/>
            <a:ext cx="285752" cy="35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214546" y="2500306"/>
            <a:ext cx="44291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6536545" y="260746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4" idx="2"/>
          </p:cNvCxnSpPr>
          <p:nvPr/>
        </p:nvCxnSpPr>
        <p:spPr>
          <a:xfrm rot="5400000">
            <a:off x="4214810" y="2428868"/>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7567457" y="5703583"/>
            <a:ext cx="178674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1142976" y="6643710"/>
            <a:ext cx="73581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7" idx="2"/>
          </p:cNvCxnSpPr>
          <p:nvPr/>
        </p:nvCxnSpPr>
        <p:spPr>
          <a:xfrm flipV="1">
            <a:off x="1142182" y="5286388"/>
            <a:ext cx="794" cy="13581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8215338" y="4795563"/>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flipH="1" flipV="1">
            <a:off x="5357818" y="557214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flipH="1" flipV="1">
            <a:off x="5500694" y="6572272"/>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id-ID" sz="2800" dirty="0" smtClean="0">
                <a:latin typeface="Berlin Sans FB" pitchFamily="34" charset="0"/>
              </a:rPr>
              <a:t>Setelah selesai mengikuti perkuliahan ini, mahasiswa diharapkan mampu :</a:t>
            </a:r>
          </a:p>
          <a:p>
            <a:pPr marL="457200" indent="-457200">
              <a:buSzPct val="100000"/>
              <a:buFont typeface="+mj-lt"/>
              <a:buAutoNum type="arabicPeriod"/>
            </a:pPr>
            <a:r>
              <a:rPr lang="id-ID" sz="2800" dirty="0" smtClean="0">
                <a:latin typeface="Berlin Sans FB" pitchFamily="34" charset="0"/>
              </a:rPr>
              <a:t>Menjelaskan definisi Job Satisfaction</a:t>
            </a:r>
          </a:p>
          <a:p>
            <a:pPr marL="457200" indent="-457200">
              <a:buSzPct val="100000"/>
              <a:buFont typeface="+mj-lt"/>
              <a:buAutoNum type="arabicPeriod"/>
            </a:pPr>
            <a:r>
              <a:rPr lang="id-ID" sz="2800" dirty="0" smtClean="0">
                <a:latin typeface="Berlin Sans FB" pitchFamily="34" charset="0"/>
              </a:rPr>
              <a:t>Menjelaskan bagaimana Job Satisfation itu diukur</a:t>
            </a:r>
          </a:p>
          <a:p>
            <a:pPr marL="457200" indent="-457200">
              <a:buSzPct val="100000"/>
              <a:buFont typeface="+mj-lt"/>
              <a:buAutoNum type="arabicPeriod"/>
            </a:pPr>
            <a:r>
              <a:rPr lang="id-ID" sz="2800" dirty="0" smtClean="0">
                <a:latin typeface="Berlin Sans FB" pitchFamily="34" charset="0"/>
              </a:rPr>
              <a:t>Menyimpulkan beberapa hal yg menjadi sumber penyebab dan memiliki pengaruh pada Job Satisfaction</a:t>
            </a:r>
          </a:p>
          <a:p>
            <a:pPr marL="457200" indent="-457200">
              <a:buSzPct val="100000"/>
              <a:buFont typeface="+mj-lt"/>
              <a:buAutoNum type="arabicPeriod"/>
            </a:pPr>
            <a:r>
              <a:rPr lang="id-ID" sz="2800" dirty="0" smtClean="0">
                <a:latin typeface="Berlin Sans FB" pitchFamily="34" charset="0"/>
              </a:rPr>
              <a:t>Menganalisis kasus dalam berbagai tinjauan teori job satisfaction</a:t>
            </a:r>
            <a:endParaRPr lang="en-US" sz="2800" dirty="0">
              <a:latin typeface="Berlin Sans FB" pitchFamily="34" charset="0"/>
            </a:endParaRPr>
          </a:p>
        </p:txBody>
      </p:sp>
      <p:sp>
        <p:nvSpPr>
          <p:cNvPr id="2" name="Title 1"/>
          <p:cNvSpPr>
            <a:spLocks noGrp="1"/>
          </p:cNvSpPr>
          <p:nvPr>
            <p:ph type="title"/>
          </p:nvPr>
        </p:nvSpPr>
        <p:spPr>
          <a:xfrm>
            <a:off x="395536" y="274638"/>
            <a:ext cx="8291264" cy="796908"/>
          </a:xfrm>
          <a:solidFill>
            <a:schemeClr val="bg2">
              <a:lumMod val="75000"/>
            </a:schemeClr>
          </a:solidFill>
          <a:ln>
            <a:solidFill>
              <a:schemeClr val="accent1"/>
            </a:solidFill>
          </a:ln>
        </p:spPr>
        <p:txBody>
          <a:bodyPr>
            <a:normAutofit/>
          </a:bodyPr>
          <a:lstStyle/>
          <a:p>
            <a:pPr algn="ctr"/>
            <a:r>
              <a:rPr lang="id-ID" sz="3200" dirty="0" smtClean="0">
                <a:solidFill>
                  <a:srgbClr val="FF0000"/>
                </a:solidFill>
              </a:rPr>
              <a:t>TUJUAN PERKULIAHAN</a:t>
            </a:r>
            <a:endParaRPr lang="en-US" sz="32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908720"/>
            <a:ext cx="9001156" cy="5688632"/>
          </a:xfrm>
        </p:spPr>
        <p:txBody>
          <a:bodyPr/>
          <a:lstStyle/>
          <a:p>
            <a:r>
              <a:rPr lang="id-ID" sz="2800" dirty="0" smtClean="0"/>
              <a:t>Dari Hasil Penelitian Menunjukkan bahwa Tingkat Kepuasan Kerja Berkorelasi Dg Pemikiran Utk Resign dan Niat Resign berkorelasi dg Actual Resign</a:t>
            </a:r>
          </a:p>
          <a:p>
            <a:r>
              <a:rPr lang="id-ID" sz="2800" dirty="0" smtClean="0"/>
              <a:t>Proses Keputusan Utk Resign</a:t>
            </a:r>
          </a:p>
          <a:p>
            <a:endParaRPr lang="en-US" dirty="0"/>
          </a:p>
        </p:txBody>
      </p:sp>
      <p:sp>
        <p:nvSpPr>
          <p:cNvPr id="4" name="Rectangle 3"/>
          <p:cNvSpPr/>
          <p:nvPr/>
        </p:nvSpPr>
        <p:spPr>
          <a:xfrm>
            <a:off x="1857356" y="3071810"/>
            <a:ext cx="171451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JOB SATISFACTION</a:t>
            </a:r>
            <a:endParaRPr lang="en-US" sz="1600" dirty="0"/>
          </a:p>
        </p:txBody>
      </p:sp>
      <p:sp>
        <p:nvSpPr>
          <p:cNvPr id="5" name="Rectangle 4"/>
          <p:cNvSpPr/>
          <p:nvPr/>
        </p:nvSpPr>
        <p:spPr>
          <a:xfrm>
            <a:off x="214282" y="4000504"/>
            <a:ext cx="157163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AGE/TENURE</a:t>
            </a:r>
            <a:endParaRPr lang="en-US" dirty="0"/>
          </a:p>
        </p:txBody>
      </p:sp>
      <p:sp>
        <p:nvSpPr>
          <p:cNvPr id="6" name="Rectangle 5"/>
          <p:cNvSpPr/>
          <p:nvPr/>
        </p:nvSpPr>
        <p:spPr>
          <a:xfrm>
            <a:off x="3143240" y="4000504"/>
            <a:ext cx="178595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THINKING OF QUITTING</a:t>
            </a:r>
            <a:endParaRPr lang="en-US" dirty="0"/>
          </a:p>
        </p:txBody>
      </p:sp>
      <p:sp>
        <p:nvSpPr>
          <p:cNvPr id="7" name="Rectangle 6"/>
          <p:cNvSpPr/>
          <p:nvPr/>
        </p:nvSpPr>
        <p:spPr>
          <a:xfrm>
            <a:off x="1500166" y="5500702"/>
            <a:ext cx="300039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PROBABILITY OF FINDING AN ACCEPTABLE ALTERNATIVE</a:t>
            </a:r>
            <a:endParaRPr lang="en-US" dirty="0"/>
          </a:p>
        </p:txBody>
      </p:sp>
      <p:sp>
        <p:nvSpPr>
          <p:cNvPr id="8" name="Rectangle 7"/>
          <p:cNvSpPr/>
          <p:nvPr/>
        </p:nvSpPr>
        <p:spPr>
          <a:xfrm>
            <a:off x="5429256" y="4214818"/>
            <a:ext cx="150019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INTENTION TO SEARCH</a:t>
            </a:r>
            <a:endParaRPr lang="en-US" dirty="0"/>
          </a:p>
        </p:txBody>
      </p:sp>
      <p:sp>
        <p:nvSpPr>
          <p:cNvPr id="9" name="Rectangle 8"/>
          <p:cNvSpPr/>
          <p:nvPr/>
        </p:nvSpPr>
        <p:spPr>
          <a:xfrm>
            <a:off x="7572396" y="4143380"/>
            <a:ext cx="135732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INTENTION TO QUIT/ STAY</a:t>
            </a:r>
            <a:endParaRPr lang="en-US" dirty="0"/>
          </a:p>
        </p:txBody>
      </p:sp>
      <p:sp>
        <p:nvSpPr>
          <p:cNvPr id="10" name="Flowchart: Punched Tape 9"/>
          <p:cNvSpPr/>
          <p:nvPr/>
        </p:nvSpPr>
        <p:spPr>
          <a:xfrm>
            <a:off x="7500958" y="5643578"/>
            <a:ext cx="1428760" cy="78581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QUIT / STAY</a:t>
            </a:r>
            <a:endParaRPr lang="en-US" dirty="0"/>
          </a:p>
        </p:txBody>
      </p:sp>
      <p:cxnSp>
        <p:nvCxnSpPr>
          <p:cNvPr id="14" name="Straight Connector 13"/>
          <p:cNvCxnSpPr>
            <a:stCxn id="4" idx="3"/>
          </p:cNvCxnSpPr>
          <p:nvPr/>
        </p:nvCxnSpPr>
        <p:spPr>
          <a:xfrm>
            <a:off x="3571868" y="3321843"/>
            <a:ext cx="4572032"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0"/>
          </p:cNvCxnSpPr>
          <p:nvPr/>
        </p:nvCxnSpPr>
        <p:spPr>
          <a:xfrm rot="5400000" flipH="1" flipV="1">
            <a:off x="714348" y="371475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5" idx="2"/>
          </p:cNvCxnSpPr>
          <p:nvPr/>
        </p:nvCxnSpPr>
        <p:spPr>
          <a:xfrm rot="5400000">
            <a:off x="464315" y="5107793"/>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000100" y="3429000"/>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000100" y="564357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4" idx="2"/>
          </p:cNvCxnSpPr>
          <p:nvPr/>
        </p:nvCxnSpPr>
        <p:spPr>
          <a:xfrm rot="5400000">
            <a:off x="2357422" y="392906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6" idx="1"/>
          </p:cNvCxnSpPr>
          <p:nvPr/>
        </p:nvCxnSpPr>
        <p:spPr>
          <a:xfrm>
            <a:off x="2714612" y="428625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7786710" y="371475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571868" y="3500438"/>
            <a:ext cx="26432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5929322" y="378619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00562" y="5715016"/>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5786446" y="535782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flipV="1">
            <a:off x="4572000" y="5429264"/>
            <a:ext cx="3500462" cy="5715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7822429" y="525066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9" idx="2"/>
            <a:endCxn id="10" idx="0"/>
          </p:cNvCxnSpPr>
          <p:nvPr/>
        </p:nvCxnSpPr>
        <p:spPr>
          <a:xfrm rot="5400000">
            <a:off x="7908155" y="5379258"/>
            <a:ext cx="65008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6" idx="3"/>
          </p:cNvCxnSpPr>
          <p:nvPr/>
        </p:nvCxnSpPr>
        <p:spPr>
          <a:xfrm>
            <a:off x="4929190" y="428625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itle 1"/>
          <p:cNvSpPr>
            <a:spLocks noGrp="1"/>
          </p:cNvSpPr>
          <p:nvPr>
            <p:ph type="title"/>
          </p:nvPr>
        </p:nvSpPr>
        <p:spPr>
          <a:xfrm>
            <a:off x="323528" y="274638"/>
            <a:ext cx="8363272" cy="634082"/>
          </a:xfrm>
          <a:ln>
            <a:noFill/>
          </a:ln>
        </p:spPr>
        <p:txBody>
          <a:bodyPr>
            <a:normAutofit/>
          </a:bodyPr>
          <a:lstStyle/>
          <a:p>
            <a:pPr algn="l"/>
            <a:r>
              <a:rPr lang="id-ID" sz="2800" b="0" dirty="0" smtClean="0">
                <a:solidFill>
                  <a:schemeClr val="tx1"/>
                </a:solidFill>
                <a:effectLst/>
              </a:rPr>
              <a:t>Lanjutan......</a:t>
            </a:r>
            <a:endParaRPr lang="en-US" sz="2800" b="0" dirty="0">
              <a:solidFill>
                <a:schemeClr val="tx1"/>
              </a:solidFill>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954555"/>
          </a:xfrm>
        </p:spPr>
        <p:txBody>
          <a:bodyPr>
            <a:normAutofit/>
          </a:bodyPr>
          <a:lstStyle/>
          <a:p>
            <a:pPr marL="0" indent="0">
              <a:buNone/>
            </a:pPr>
            <a:r>
              <a:rPr lang="id-ID" sz="3200" b="1" dirty="0" smtClean="0"/>
              <a:t>3. Dampak Terhadap Kesehatan</a:t>
            </a:r>
          </a:p>
          <a:p>
            <a:pPr lvl="1">
              <a:spcBef>
                <a:spcPts val="1200"/>
              </a:spcBef>
            </a:pPr>
            <a:r>
              <a:rPr lang="id-ID" sz="2800" dirty="0" smtClean="0"/>
              <a:t>Penelitian Longitudinal  “Kepuasan Kerja merupakan alat prediksi yg baik bagi longevity (panjang umur)</a:t>
            </a:r>
          </a:p>
          <a:p>
            <a:pPr lvl="1">
              <a:spcBef>
                <a:spcPts val="1200"/>
              </a:spcBef>
            </a:pPr>
            <a:r>
              <a:rPr lang="id-ID" sz="2800" dirty="0" smtClean="0"/>
              <a:t>Kornhauser : Ada korelasi antara Kepuasan Kerja &amp; Kesehatan Mental</a:t>
            </a:r>
          </a:p>
          <a:p>
            <a:pPr lvl="1">
              <a:spcBef>
                <a:spcPts val="1200"/>
              </a:spcBef>
            </a:pPr>
            <a:r>
              <a:rPr lang="id-ID" sz="2800" dirty="0" smtClean="0"/>
              <a:t>Diduga kepuasan Kerja menunjang tingkat dari fungsi fisik dan mental. Kepuasan merupakan tanda dari Kesehatan</a:t>
            </a:r>
          </a:p>
          <a:p>
            <a:endParaRPr lang="en-US" sz="2400" dirty="0"/>
          </a:p>
        </p:txBody>
      </p:sp>
      <p:sp>
        <p:nvSpPr>
          <p:cNvPr id="2" name="Title 1"/>
          <p:cNvSpPr>
            <a:spLocks noGrp="1"/>
          </p:cNvSpPr>
          <p:nvPr>
            <p:ph type="title"/>
          </p:nvPr>
        </p:nvSpPr>
        <p:spPr>
          <a:xfrm>
            <a:off x="323528" y="274638"/>
            <a:ext cx="8363272" cy="490066"/>
          </a:xfrm>
        </p:spPr>
        <p:txBody>
          <a:bodyPr>
            <a:normAutofit fontScale="90000"/>
          </a:bodyPr>
          <a:lstStyle/>
          <a:p>
            <a:r>
              <a:rPr lang="id-ID" sz="3200" b="0" dirty="0" smtClean="0">
                <a:effectLst/>
              </a:rPr>
              <a:t>Lanjutan....</a:t>
            </a:r>
            <a:endParaRPr lang="en-US" sz="3200" b="0" dirty="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214422"/>
            <a:ext cx="8147248" cy="5286412"/>
          </a:xfrm>
        </p:spPr>
        <p:txBody>
          <a:bodyPr>
            <a:normAutofit lnSpcReduction="10000"/>
          </a:bodyPr>
          <a:lstStyle/>
          <a:p>
            <a:pPr>
              <a:buFont typeface="Wingdings" pitchFamily="2" charset="2"/>
              <a:buChar char="q"/>
            </a:pPr>
            <a:r>
              <a:rPr lang="id-ID" dirty="0" smtClean="0">
                <a:solidFill>
                  <a:srgbClr val="FF0000"/>
                </a:solidFill>
              </a:rPr>
              <a:t>JOB DESCRIPTIVE INDEX (JDI)</a:t>
            </a:r>
          </a:p>
          <a:p>
            <a:pPr>
              <a:buNone/>
            </a:pPr>
            <a:r>
              <a:rPr lang="id-ID" dirty="0" smtClean="0"/>
              <a:t>	Skala Pengukuran Kepuasan Kerja yg meliputi 5 aspek yaitu:</a:t>
            </a:r>
          </a:p>
          <a:p>
            <a:pPr marL="1080000" lvl="1" indent="-360000">
              <a:buFont typeface="+mj-lt"/>
              <a:buAutoNum type="arabicPeriod"/>
            </a:pPr>
            <a:r>
              <a:rPr lang="id-ID" dirty="0" smtClean="0"/>
              <a:t>Work</a:t>
            </a:r>
          </a:p>
          <a:p>
            <a:pPr marL="1080000" lvl="1" indent="-360000">
              <a:buFont typeface="+mj-lt"/>
              <a:buAutoNum type="arabicPeriod"/>
            </a:pPr>
            <a:r>
              <a:rPr lang="id-ID" dirty="0" smtClean="0"/>
              <a:t>Pay</a:t>
            </a:r>
          </a:p>
          <a:p>
            <a:pPr marL="1080000" lvl="1" indent="-360000">
              <a:buFont typeface="+mj-lt"/>
              <a:buAutoNum type="arabicPeriod"/>
            </a:pPr>
            <a:r>
              <a:rPr lang="id-ID" dirty="0" smtClean="0"/>
              <a:t>Promotion Opportunities</a:t>
            </a:r>
          </a:p>
          <a:p>
            <a:pPr marL="1080000" lvl="1" indent="-360000">
              <a:buFont typeface="+mj-lt"/>
              <a:buAutoNum type="arabicPeriod"/>
            </a:pPr>
            <a:r>
              <a:rPr lang="id-ID" dirty="0" smtClean="0"/>
              <a:t>Supervision</a:t>
            </a:r>
          </a:p>
          <a:p>
            <a:pPr marL="1080000" lvl="1" indent="-360000">
              <a:buFont typeface="+mj-lt"/>
              <a:buAutoNum type="arabicPeriod"/>
            </a:pPr>
            <a:r>
              <a:rPr lang="id-ID" dirty="0" smtClean="0"/>
              <a:t>Co- Workers</a:t>
            </a:r>
          </a:p>
          <a:p>
            <a:pPr marL="514350" indent="-514350">
              <a:buNone/>
            </a:pPr>
            <a:r>
              <a:rPr lang="id-ID" sz="2200" dirty="0" smtClean="0"/>
              <a:t>	Contoh : Bagaimanakah Pekerjaan Anda Saat ini ?</a:t>
            </a:r>
          </a:p>
          <a:p>
            <a:pPr marL="514350" indent="-514350">
              <a:buNone/>
            </a:pPr>
            <a:r>
              <a:rPr lang="id-ID" sz="2200" dirty="0" smtClean="0">
                <a:solidFill>
                  <a:srgbClr val="FF0000"/>
                </a:solidFill>
              </a:rPr>
              <a:t>	Work on Present Job</a:t>
            </a:r>
          </a:p>
          <a:p>
            <a:pPr marL="514350" indent="-514350">
              <a:buNone/>
            </a:pPr>
            <a:r>
              <a:rPr lang="id-ID" dirty="0" smtClean="0"/>
              <a:t> 	</a:t>
            </a:r>
            <a:r>
              <a:rPr lang="id-ID" sz="2200" dirty="0" smtClean="0"/>
              <a:t>Routine</a:t>
            </a:r>
          </a:p>
          <a:p>
            <a:pPr marL="514350" indent="-514350">
              <a:buNone/>
            </a:pPr>
            <a:r>
              <a:rPr lang="id-ID" sz="2200" dirty="0" smtClean="0"/>
              <a:t>      Satisfying</a:t>
            </a:r>
          </a:p>
          <a:p>
            <a:pPr marL="514350" indent="-514350">
              <a:buNone/>
            </a:pPr>
            <a:r>
              <a:rPr lang="id-ID" sz="2200" dirty="0" smtClean="0"/>
              <a:t>      Good</a:t>
            </a:r>
          </a:p>
          <a:p>
            <a:pPr marL="514350" indent="-514350">
              <a:buNone/>
            </a:pPr>
            <a:endParaRPr lang="en-US" sz="2200" dirty="0"/>
          </a:p>
        </p:txBody>
      </p:sp>
      <p:sp>
        <p:nvSpPr>
          <p:cNvPr id="2" name="Title 1"/>
          <p:cNvSpPr>
            <a:spLocks noGrp="1"/>
          </p:cNvSpPr>
          <p:nvPr>
            <p:ph type="title"/>
          </p:nvPr>
        </p:nvSpPr>
        <p:spPr>
          <a:xfrm>
            <a:off x="467544" y="274638"/>
            <a:ext cx="8219256" cy="796908"/>
          </a:xfrm>
          <a:solidFill>
            <a:schemeClr val="bg2">
              <a:lumMod val="75000"/>
            </a:schemeClr>
          </a:solidFill>
          <a:ln>
            <a:noFill/>
          </a:ln>
        </p:spPr>
        <p:txBody>
          <a:bodyPr>
            <a:normAutofit/>
          </a:bodyPr>
          <a:lstStyle/>
          <a:p>
            <a:pPr algn="ctr"/>
            <a:r>
              <a:rPr lang="id-ID" sz="3200" b="1" dirty="0" smtClean="0">
                <a:latin typeface="+mn-lt"/>
              </a:rPr>
              <a:t>THE ASESSMENT OF JOB SATISFACTION</a:t>
            </a:r>
            <a:endParaRPr lang="en-US" sz="3200" b="1" dirty="0">
              <a:latin typeface="+mn-lt"/>
            </a:endParaRPr>
          </a:p>
        </p:txBody>
      </p:sp>
      <p:cxnSp>
        <p:nvCxnSpPr>
          <p:cNvPr id="5" name="Straight Connector 4"/>
          <p:cNvCxnSpPr/>
          <p:nvPr/>
        </p:nvCxnSpPr>
        <p:spPr>
          <a:xfrm>
            <a:off x="2411760" y="5157192"/>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627784" y="5589240"/>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1720" y="5947692"/>
            <a:ext cx="85725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090459"/>
          </a:xfrm>
        </p:spPr>
        <p:txBody>
          <a:bodyPr>
            <a:normAutofit/>
          </a:bodyPr>
          <a:lstStyle/>
          <a:p>
            <a:pPr>
              <a:spcBef>
                <a:spcPts val="1200"/>
              </a:spcBef>
            </a:pPr>
            <a:r>
              <a:rPr lang="id-ID" sz="3200" b="1" dirty="0" smtClean="0"/>
              <a:t>Interview</a:t>
            </a:r>
            <a:r>
              <a:rPr lang="id-ID" sz="3200" dirty="0" smtClean="0"/>
              <a:t>, karyawan diminta utk merupuskan ttg perasaannya thd aspek2 pekerjaan (self report)</a:t>
            </a:r>
          </a:p>
          <a:p>
            <a:pPr>
              <a:spcBef>
                <a:spcPts val="1200"/>
              </a:spcBef>
            </a:pPr>
            <a:r>
              <a:rPr lang="id-ID" sz="3200" b="1" dirty="0" smtClean="0"/>
              <a:t>Observation</a:t>
            </a:r>
            <a:r>
              <a:rPr lang="id-ID" sz="3200" dirty="0" smtClean="0"/>
              <a:t>, mengamati sikap dan tingkah laku karyawan. </a:t>
            </a:r>
          </a:p>
          <a:p>
            <a:pPr>
              <a:spcBef>
                <a:spcPts val="1200"/>
              </a:spcBef>
            </a:pPr>
            <a:r>
              <a:rPr lang="id-ID" sz="3200" b="1" dirty="0" smtClean="0"/>
              <a:t>Questionaire</a:t>
            </a:r>
            <a:r>
              <a:rPr lang="id-ID" sz="3200" dirty="0" smtClean="0"/>
              <a:t> (angket), mis: MSQ</a:t>
            </a:r>
            <a:endParaRPr lang="id-ID" sz="3200" dirty="0"/>
          </a:p>
        </p:txBody>
      </p:sp>
      <p:sp>
        <p:nvSpPr>
          <p:cNvPr id="3" name="Title 2"/>
          <p:cNvSpPr>
            <a:spLocks noGrp="1"/>
          </p:cNvSpPr>
          <p:nvPr>
            <p:ph type="title"/>
          </p:nvPr>
        </p:nvSpPr>
        <p:spPr/>
        <p:txBody>
          <a:bodyPr>
            <a:normAutofit fontScale="90000"/>
          </a:bodyPr>
          <a:lstStyle/>
          <a:p>
            <a:pPr algn="ctr"/>
            <a:r>
              <a:rPr lang="id-ID" dirty="0" smtClean="0"/>
              <a:t>METODE PENGUKURAN </a:t>
            </a:r>
            <a:br>
              <a:rPr lang="id-ID" dirty="0" smtClean="0"/>
            </a:br>
            <a:r>
              <a:rPr lang="id-ID" dirty="0" smtClean="0"/>
              <a:t>JOB SATISFACTION</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71546"/>
            <a:ext cx="8291264" cy="4948254"/>
          </a:xfrm>
        </p:spPr>
        <p:txBody>
          <a:bodyPr>
            <a:normAutofit/>
          </a:bodyPr>
          <a:lstStyle/>
          <a:p>
            <a:pPr>
              <a:buFont typeface="Wingdings" pitchFamily="2" charset="2"/>
              <a:buChar char="q"/>
            </a:pPr>
            <a:r>
              <a:rPr lang="id-ID" sz="2800" dirty="0" smtClean="0"/>
              <a:t>Minnesota Satisfaction Questionnaire (MSQ)</a:t>
            </a:r>
            <a:endParaRPr lang="en-US" sz="2800" dirty="0"/>
          </a:p>
        </p:txBody>
      </p:sp>
      <p:sp>
        <p:nvSpPr>
          <p:cNvPr id="2" name="Title 1"/>
          <p:cNvSpPr>
            <a:spLocks noGrp="1"/>
          </p:cNvSpPr>
          <p:nvPr>
            <p:ph type="title"/>
          </p:nvPr>
        </p:nvSpPr>
        <p:spPr>
          <a:xfrm>
            <a:off x="395536" y="274638"/>
            <a:ext cx="8291264" cy="582594"/>
          </a:xfrm>
          <a:ln>
            <a:noFill/>
          </a:ln>
        </p:spPr>
        <p:txBody>
          <a:bodyPr>
            <a:normAutofit/>
          </a:bodyPr>
          <a:lstStyle/>
          <a:p>
            <a:r>
              <a:rPr lang="id-ID" sz="2800" dirty="0" smtClean="0">
                <a:latin typeface="+mn-lt"/>
              </a:rPr>
              <a:t>Lanjutan.....</a:t>
            </a:r>
            <a:endParaRPr lang="en-US" sz="2800" dirty="0">
              <a:latin typeface="+mn-lt"/>
            </a:endParaRPr>
          </a:p>
        </p:txBody>
      </p:sp>
      <p:graphicFrame>
        <p:nvGraphicFramePr>
          <p:cNvPr id="4" name="Table 3"/>
          <p:cNvGraphicFramePr>
            <a:graphicFrameLocks noGrp="1"/>
          </p:cNvGraphicFramePr>
          <p:nvPr/>
        </p:nvGraphicFramePr>
        <p:xfrm>
          <a:off x="1043608" y="1700808"/>
          <a:ext cx="7488832" cy="4321999"/>
        </p:xfrm>
        <a:graphic>
          <a:graphicData uri="http://schemas.openxmlformats.org/drawingml/2006/table">
            <a:tbl>
              <a:tblPr firstRow="1" bandRow="1">
                <a:tableStyleId>{5C22544A-7EE6-4342-B048-85BDC9FD1C3A}</a:tableStyleId>
              </a:tblPr>
              <a:tblGrid>
                <a:gridCol w="3816424"/>
                <a:gridCol w="3672408"/>
              </a:tblGrid>
              <a:tr h="392909">
                <a:tc gridSpan="2">
                  <a:txBody>
                    <a:bodyPr/>
                    <a:lstStyle/>
                    <a:p>
                      <a:pPr algn="ctr"/>
                      <a:r>
                        <a:rPr lang="id-ID" dirty="0" smtClean="0"/>
                        <a:t>DIMENSION FROM MSQ</a:t>
                      </a:r>
                      <a:endParaRPr lang="en-US" dirty="0"/>
                    </a:p>
                  </a:txBody>
                  <a:tcPr anchor="ctr"/>
                </a:tc>
                <a:tc hMerge="1">
                  <a:txBody>
                    <a:bodyPr/>
                    <a:lstStyle/>
                    <a:p>
                      <a:pPr algn="ctr"/>
                      <a:endParaRPr lang="en-US" dirty="0"/>
                    </a:p>
                  </a:txBody>
                  <a:tcPr anchor="ctr"/>
                </a:tc>
              </a:tr>
              <a:tr h="392909">
                <a:tc>
                  <a:txBody>
                    <a:bodyPr/>
                    <a:lstStyle/>
                    <a:p>
                      <a:r>
                        <a:rPr lang="id-ID" dirty="0" smtClean="0"/>
                        <a:t>Activity</a:t>
                      </a:r>
                      <a:endParaRPr lang="en-US" dirty="0"/>
                    </a:p>
                  </a:txBody>
                  <a:tcPr anchor="ctr"/>
                </a:tc>
                <a:tc>
                  <a:txBody>
                    <a:bodyPr/>
                    <a:lstStyle/>
                    <a:p>
                      <a:r>
                        <a:rPr lang="id-ID" dirty="0" smtClean="0"/>
                        <a:t>Ability Utilization</a:t>
                      </a:r>
                      <a:endParaRPr lang="en-US" dirty="0"/>
                    </a:p>
                  </a:txBody>
                  <a:tcPr anchor="ctr"/>
                </a:tc>
              </a:tr>
              <a:tr h="392909">
                <a:tc>
                  <a:txBody>
                    <a:bodyPr/>
                    <a:lstStyle/>
                    <a:p>
                      <a:r>
                        <a:rPr lang="id-ID" dirty="0" smtClean="0"/>
                        <a:t>Independence</a:t>
                      </a:r>
                      <a:endParaRPr lang="en-US" dirty="0"/>
                    </a:p>
                  </a:txBody>
                  <a:tcPr anchor="ctr"/>
                </a:tc>
                <a:tc>
                  <a:txBody>
                    <a:bodyPr/>
                    <a:lstStyle/>
                    <a:p>
                      <a:r>
                        <a:rPr lang="id-ID" dirty="0" smtClean="0"/>
                        <a:t>Company Policies</a:t>
                      </a:r>
                      <a:r>
                        <a:rPr lang="id-ID" baseline="0" dirty="0" smtClean="0"/>
                        <a:t>  &amp; Practices</a:t>
                      </a:r>
                      <a:endParaRPr lang="en-US" dirty="0"/>
                    </a:p>
                  </a:txBody>
                  <a:tcPr anchor="ctr"/>
                </a:tc>
              </a:tr>
              <a:tr h="392909">
                <a:tc>
                  <a:txBody>
                    <a:bodyPr/>
                    <a:lstStyle/>
                    <a:p>
                      <a:r>
                        <a:rPr lang="id-ID" dirty="0" smtClean="0"/>
                        <a:t>Variety</a:t>
                      </a:r>
                      <a:endParaRPr lang="en-US" dirty="0"/>
                    </a:p>
                  </a:txBody>
                  <a:tcPr anchor="ctr"/>
                </a:tc>
                <a:tc>
                  <a:txBody>
                    <a:bodyPr/>
                    <a:lstStyle/>
                    <a:p>
                      <a:r>
                        <a:rPr lang="id-ID" dirty="0" smtClean="0"/>
                        <a:t>Compensation</a:t>
                      </a:r>
                      <a:endParaRPr lang="en-US" dirty="0"/>
                    </a:p>
                  </a:txBody>
                  <a:tcPr anchor="ctr"/>
                </a:tc>
              </a:tr>
              <a:tr h="392909">
                <a:tc>
                  <a:txBody>
                    <a:bodyPr/>
                    <a:lstStyle/>
                    <a:p>
                      <a:r>
                        <a:rPr lang="id-ID" dirty="0" smtClean="0"/>
                        <a:t>Social Status</a:t>
                      </a:r>
                      <a:endParaRPr lang="en-US" dirty="0"/>
                    </a:p>
                  </a:txBody>
                  <a:tcPr anchor="ctr"/>
                </a:tc>
                <a:tc>
                  <a:txBody>
                    <a:bodyPr/>
                    <a:lstStyle/>
                    <a:p>
                      <a:r>
                        <a:rPr lang="id-ID" dirty="0" smtClean="0"/>
                        <a:t>Advancement</a:t>
                      </a:r>
                      <a:endParaRPr lang="en-US" dirty="0"/>
                    </a:p>
                  </a:txBody>
                  <a:tcPr anchor="ctr"/>
                </a:tc>
              </a:tr>
              <a:tr h="392909">
                <a:tc>
                  <a:txBody>
                    <a:bodyPr/>
                    <a:lstStyle/>
                    <a:p>
                      <a:r>
                        <a:rPr lang="id-ID" dirty="0" smtClean="0"/>
                        <a:t>Supervision (Human Relations)</a:t>
                      </a:r>
                      <a:endParaRPr lang="en-US" dirty="0"/>
                    </a:p>
                  </a:txBody>
                  <a:tcPr anchor="ctr"/>
                </a:tc>
                <a:tc>
                  <a:txBody>
                    <a:bodyPr/>
                    <a:lstStyle/>
                    <a:p>
                      <a:r>
                        <a:rPr lang="id-ID" dirty="0" smtClean="0"/>
                        <a:t>Responsility</a:t>
                      </a:r>
                      <a:endParaRPr lang="en-US" dirty="0"/>
                    </a:p>
                  </a:txBody>
                  <a:tcPr anchor="ctr"/>
                </a:tc>
              </a:tr>
              <a:tr h="392909">
                <a:tc>
                  <a:txBody>
                    <a:bodyPr/>
                    <a:lstStyle/>
                    <a:p>
                      <a:r>
                        <a:rPr lang="id-ID" dirty="0" smtClean="0"/>
                        <a:t>Supervision ( Technical)</a:t>
                      </a:r>
                      <a:endParaRPr lang="en-US" dirty="0"/>
                    </a:p>
                  </a:txBody>
                  <a:tcPr anchor="ctr"/>
                </a:tc>
                <a:tc>
                  <a:txBody>
                    <a:bodyPr/>
                    <a:lstStyle/>
                    <a:p>
                      <a:r>
                        <a:rPr lang="id-ID" dirty="0" smtClean="0"/>
                        <a:t>Creativity</a:t>
                      </a:r>
                      <a:endParaRPr lang="en-US" dirty="0"/>
                    </a:p>
                  </a:txBody>
                  <a:tcPr anchor="ctr"/>
                </a:tc>
              </a:tr>
              <a:tr h="392909">
                <a:tc>
                  <a:txBody>
                    <a:bodyPr/>
                    <a:lstStyle/>
                    <a:p>
                      <a:r>
                        <a:rPr lang="id-ID" dirty="0" smtClean="0"/>
                        <a:t>Moral Values</a:t>
                      </a:r>
                      <a:endParaRPr lang="en-US" dirty="0"/>
                    </a:p>
                  </a:txBody>
                  <a:tcPr anchor="ctr"/>
                </a:tc>
                <a:tc>
                  <a:txBody>
                    <a:bodyPr/>
                    <a:lstStyle/>
                    <a:p>
                      <a:r>
                        <a:rPr lang="id-ID" dirty="0" smtClean="0"/>
                        <a:t>Working Condition</a:t>
                      </a:r>
                      <a:endParaRPr lang="en-US" dirty="0"/>
                    </a:p>
                  </a:txBody>
                  <a:tcPr anchor="ctr"/>
                </a:tc>
              </a:tr>
              <a:tr h="392909">
                <a:tc>
                  <a:txBody>
                    <a:bodyPr/>
                    <a:lstStyle/>
                    <a:p>
                      <a:r>
                        <a:rPr lang="id-ID" dirty="0" smtClean="0"/>
                        <a:t>Security</a:t>
                      </a:r>
                      <a:endParaRPr lang="en-US" dirty="0"/>
                    </a:p>
                  </a:txBody>
                  <a:tcPr anchor="ctr"/>
                </a:tc>
                <a:tc>
                  <a:txBody>
                    <a:bodyPr/>
                    <a:lstStyle/>
                    <a:p>
                      <a:r>
                        <a:rPr lang="id-ID" dirty="0" smtClean="0"/>
                        <a:t>Co</a:t>
                      </a:r>
                      <a:r>
                        <a:rPr lang="id-ID" baseline="0" dirty="0" smtClean="0"/>
                        <a:t> - Workers</a:t>
                      </a:r>
                      <a:endParaRPr lang="en-US" dirty="0"/>
                    </a:p>
                  </a:txBody>
                  <a:tcPr anchor="ctr"/>
                </a:tc>
              </a:tr>
              <a:tr h="392909">
                <a:tc>
                  <a:txBody>
                    <a:bodyPr/>
                    <a:lstStyle/>
                    <a:p>
                      <a:r>
                        <a:rPr lang="id-ID" dirty="0" smtClean="0"/>
                        <a:t>Social Service</a:t>
                      </a:r>
                      <a:endParaRPr lang="en-US" dirty="0"/>
                    </a:p>
                  </a:txBody>
                  <a:tcPr anchor="ctr"/>
                </a:tc>
                <a:tc>
                  <a:txBody>
                    <a:bodyPr/>
                    <a:lstStyle/>
                    <a:p>
                      <a:r>
                        <a:rPr lang="id-ID" dirty="0" smtClean="0"/>
                        <a:t>Recognition</a:t>
                      </a:r>
                      <a:endParaRPr lang="en-US" dirty="0"/>
                    </a:p>
                  </a:txBody>
                  <a:tcPr anchor="ctr"/>
                </a:tc>
              </a:tr>
              <a:tr h="392909">
                <a:tc>
                  <a:txBody>
                    <a:bodyPr/>
                    <a:lstStyle/>
                    <a:p>
                      <a:r>
                        <a:rPr lang="id-ID" dirty="0" smtClean="0"/>
                        <a:t>Authority</a:t>
                      </a:r>
                      <a:endParaRPr lang="en-US" dirty="0"/>
                    </a:p>
                  </a:txBody>
                  <a:tcPr anchor="ctr"/>
                </a:tc>
                <a:tc>
                  <a:txBody>
                    <a:bodyPr/>
                    <a:lstStyle/>
                    <a:p>
                      <a:r>
                        <a:rPr lang="id-ID" dirty="0" smtClean="0"/>
                        <a:t>Achievement</a:t>
                      </a:r>
                      <a:endParaRPr lang="en-US" dirty="0"/>
                    </a:p>
                  </a:txBody>
                  <a:tcPr anchor="ct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id-ID" sz="2800" dirty="0" smtClean="0">
                <a:solidFill>
                  <a:srgbClr val="FF0000"/>
                </a:solidFill>
                <a:latin typeface="Berlin Sans FB" pitchFamily="34" charset="0"/>
              </a:rPr>
              <a:t>Job Satisfaction (Kepuasan Kerja)</a:t>
            </a:r>
          </a:p>
          <a:p>
            <a:pPr marL="0" indent="0">
              <a:buNone/>
            </a:pPr>
            <a:r>
              <a:rPr lang="id-ID" sz="2400" dirty="0" smtClean="0">
                <a:latin typeface="Berlin Sans FB" pitchFamily="34" charset="0"/>
              </a:rPr>
              <a:t>merupakan variable sikap yg menyatakan bagaimana seseorang merasakan pekerjaannya secara keseluruhan maupun berdasarkan aspek-aspek dari pekerjaannya.</a:t>
            </a:r>
          </a:p>
          <a:p>
            <a:pPr lvl="1">
              <a:buFont typeface="Wingdings" pitchFamily="2" charset="2"/>
              <a:buChar char="q"/>
            </a:pPr>
            <a:r>
              <a:rPr lang="id-ID" sz="2400" dirty="0" smtClean="0">
                <a:latin typeface="Berlin Sans FB" pitchFamily="34" charset="0"/>
              </a:rPr>
              <a:t>SATISFACTION : menyukai pekerjaannya</a:t>
            </a:r>
          </a:p>
          <a:p>
            <a:pPr lvl="1">
              <a:buFont typeface="Wingdings" pitchFamily="2" charset="2"/>
              <a:buChar char="q"/>
            </a:pPr>
            <a:r>
              <a:rPr lang="id-ID" sz="2400" dirty="0" smtClean="0">
                <a:latin typeface="Berlin Sans FB" pitchFamily="34" charset="0"/>
              </a:rPr>
              <a:t>DISSATISFACTION : Tidak menyukai pekerjaannya</a:t>
            </a:r>
          </a:p>
          <a:p>
            <a:pPr>
              <a:buNone/>
            </a:pPr>
            <a:endParaRPr lang="id-ID" sz="2400" dirty="0" smtClean="0">
              <a:latin typeface="Berlin Sans FB" pitchFamily="34" charset="0"/>
            </a:endParaRPr>
          </a:p>
          <a:p>
            <a:pPr marL="0" indent="0">
              <a:buNone/>
            </a:pPr>
            <a:r>
              <a:rPr lang="id-ID" sz="2800" dirty="0" smtClean="0">
                <a:solidFill>
                  <a:srgbClr val="FF0000"/>
                </a:solidFill>
                <a:latin typeface="Berlin Sans FB" pitchFamily="34" charset="0"/>
              </a:rPr>
              <a:t>Dua Pendekatan Job Satisfaction :</a:t>
            </a:r>
          </a:p>
          <a:p>
            <a:pPr>
              <a:buNone/>
            </a:pPr>
            <a:r>
              <a:rPr lang="id-ID" sz="2400" dirty="0" smtClean="0">
                <a:latin typeface="Berlin Sans FB" pitchFamily="34" charset="0"/>
              </a:rPr>
              <a:t>	1. Global Approach (perasaan thd pekerjaan scr umum)</a:t>
            </a:r>
          </a:p>
          <a:p>
            <a:pPr>
              <a:buNone/>
            </a:pPr>
            <a:r>
              <a:rPr lang="id-ID" sz="2400" dirty="0" smtClean="0">
                <a:latin typeface="Berlin Sans FB" pitchFamily="34" charset="0"/>
              </a:rPr>
              <a:t>	2. Job Facet Approach (evaluasi per bidang)</a:t>
            </a:r>
            <a:endParaRPr lang="en-US" sz="2400" dirty="0">
              <a:latin typeface="Berlin Sans FB" pitchFamily="34" charset="0"/>
            </a:endParaRPr>
          </a:p>
        </p:txBody>
      </p:sp>
      <p:sp>
        <p:nvSpPr>
          <p:cNvPr id="2" name="Title 1"/>
          <p:cNvSpPr>
            <a:spLocks noGrp="1"/>
          </p:cNvSpPr>
          <p:nvPr>
            <p:ph type="title"/>
          </p:nvPr>
        </p:nvSpPr>
        <p:spPr>
          <a:xfrm>
            <a:off x="467544" y="274638"/>
            <a:ext cx="8219256" cy="868346"/>
          </a:xfrm>
          <a:solidFill>
            <a:schemeClr val="bg2">
              <a:lumMod val="75000"/>
            </a:schemeClr>
          </a:solidFill>
          <a:ln>
            <a:solidFill>
              <a:schemeClr val="accent1"/>
            </a:solidFill>
          </a:ln>
        </p:spPr>
        <p:txBody>
          <a:bodyPr>
            <a:normAutofit/>
          </a:bodyPr>
          <a:lstStyle/>
          <a:p>
            <a:pPr algn="ctr"/>
            <a:r>
              <a:rPr lang="id-ID" sz="4000" b="1" dirty="0" smtClean="0"/>
              <a:t>JOB SATISFACTION</a:t>
            </a:r>
            <a:endParaRPr lang="en-US"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4306483"/>
          </a:xfrm>
        </p:spPr>
        <p:txBody>
          <a:bodyPr>
            <a:normAutofit fontScale="92500" lnSpcReduction="10000"/>
          </a:bodyPr>
          <a:lstStyle/>
          <a:p>
            <a:pPr>
              <a:spcAft>
                <a:spcPts val="1200"/>
              </a:spcAft>
              <a:buFont typeface="Wingdings" pitchFamily="2" charset="2"/>
              <a:buChar char="q"/>
            </a:pPr>
            <a:r>
              <a:rPr lang="id-ID" dirty="0" smtClean="0"/>
              <a:t>Beberapa penelitian menyatakan bahwa setiap individu dari suatu negara/daerah/budaya memiliki (value)/nilai2 yg berbeda, juga memiliki perbedaan “feeling” tentang pekerjaannya. </a:t>
            </a:r>
          </a:p>
          <a:p>
            <a:pPr>
              <a:buFont typeface="Wingdings" pitchFamily="2" charset="2"/>
              <a:buChar char="q"/>
            </a:pPr>
            <a:r>
              <a:rPr lang="id-ID" dirty="0" smtClean="0"/>
              <a:t>Dg nilai yg berbeda, feeling yg berbeda ttg pekerjaannya, maka Job Satisfaction juga berbeda. Nilai Budaya itu antara lain :</a:t>
            </a:r>
          </a:p>
          <a:p>
            <a:pPr marL="1080000" lvl="1" indent="-514350">
              <a:buFont typeface="+mj-lt"/>
              <a:buAutoNum type="arabicPeriod"/>
            </a:pPr>
            <a:r>
              <a:rPr lang="id-ID" dirty="0" smtClean="0"/>
              <a:t>Individualism/ Collectivism</a:t>
            </a:r>
          </a:p>
          <a:p>
            <a:pPr marL="1080000" lvl="1" indent="-514350">
              <a:buFont typeface="+mj-lt"/>
              <a:buAutoNum type="arabicPeriod"/>
            </a:pPr>
            <a:r>
              <a:rPr lang="id-ID" dirty="0" smtClean="0"/>
              <a:t>Masculinity</a:t>
            </a:r>
          </a:p>
          <a:p>
            <a:pPr marL="1080000" lvl="1" indent="-514350">
              <a:buFont typeface="+mj-lt"/>
              <a:buAutoNum type="arabicPeriod"/>
            </a:pPr>
            <a:r>
              <a:rPr lang="id-ID" dirty="0" smtClean="0"/>
              <a:t>Power Distances</a:t>
            </a:r>
          </a:p>
          <a:p>
            <a:pPr marL="1080000" lvl="1" indent="-514350">
              <a:buFont typeface="+mj-lt"/>
              <a:buAutoNum type="arabicPeriod"/>
            </a:pPr>
            <a:r>
              <a:rPr lang="id-ID" dirty="0" smtClean="0"/>
              <a:t>Uncertainty Avoidance</a:t>
            </a:r>
            <a:endParaRPr lang="en-US" dirty="0" smtClean="0"/>
          </a:p>
          <a:p>
            <a:endParaRPr lang="id-ID" dirty="0"/>
          </a:p>
        </p:txBody>
      </p:sp>
      <p:sp>
        <p:nvSpPr>
          <p:cNvPr id="3" name="Title 2"/>
          <p:cNvSpPr>
            <a:spLocks noGrp="1"/>
          </p:cNvSpPr>
          <p:nvPr>
            <p:ph type="title"/>
          </p:nvPr>
        </p:nvSpPr>
        <p:spPr/>
        <p:txBody>
          <a:bodyPr>
            <a:normAutofit fontScale="90000"/>
          </a:bodyPr>
          <a:lstStyle/>
          <a:p>
            <a:pPr algn="ctr">
              <a:lnSpc>
                <a:spcPct val="80000"/>
              </a:lnSpc>
            </a:pPr>
            <a:r>
              <a:rPr lang="id-ID" sz="4900" dirty="0" smtClean="0">
                <a:latin typeface="Berlin Sans FB" pitchFamily="34" charset="0"/>
              </a:rPr>
              <a:t>Global Approach</a:t>
            </a:r>
            <a:br>
              <a:rPr lang="id-ID" sz="4900" dirty="0" smtClean="0">
                <a:latin typeface="Berlin Sans FB" pitchFamily="34" charset="0"/>
              </a:rPr>
            </a:br>
            <a:r>
              <a:rPr lang="id-ID" sz="4400" dirty="0" smtClean="0">
                <a:latin typeface="Berlin Sans FB" pitchFamily="34" charset="0"/>
              </a:rPr>
              <a:t> </a:t>
            </a:r>
            <a:r>
              <a:rPr lang="id-ID" sz="3100" dirty="0" smtClean="0">
                <a:latin typeface="Arial" pitchFamily="34" charset="0"/>
                <a:cs typeface="Arial" pitchFamily="34" charset="0"/>
              </a:rPr>
              <a:t>(perasaan thd pekerjaan scr umum)</a:t>
            </a:r>
            <a:endParaRPr lang="id-ID" sz="31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1852"/>
            <a:ext cx="8219256" cy="1084940"/>
          </a:xfrm>
          <a:ln>
            <a:noFill/>
          </a:ln>
        </p:spPr>
        <p:txBody>
          <a:bodyPr>
            <a:normAutofit fontScale="90000"/>
          </a:bodyPr>
          <a:lstStyle/>
          <a:p>
            <a:pPr algn="ctr"/>
            <a:r>
              <a:rPr lang="id-ID" sz="4900" dirty="0" smtClean="0">
                <a:latin typeface="Berlin Sans FB" pitchFamily="34" charset="0"/>
              </a:rPr>
              <a:t>Job Satisfaction Facets</a:t>
            </a:r>
            <a:r>
              <a:rPr lang="id-ID" sz="4000" dirty="0" smtClean="0">
                <a:latin typeface="Berlin Sans FB" pitchFamily="34" charset="0"/>
              </a:rPr>
              <a:t/>
            </a:r>
            <a:br>
              <a:rPr lang="id-ID" sz="4000" dirty="0" smtClean="0">
                <a:latin typeface="Berlin Sans FB" pitchFamily="34" charset="0"/>
              </a:rPr>
            </a:br>
            <a:r>
              <a:rPr lang="id-ID" sz="3100" dirty="0" smtClean="0">
                <a:latin typeface="Arial" pitchFamily="34" charset="0"/>
                <a:cs typeface="Arial" pitchFamily="34" charset="0"/>
              </a:rPr>
              <a:t> (evaluasi per bidang)</a:t>
            </a:r>
          </a:p>
        </p:txBody>
      </p:sp>
      <p:graphicFrame>
        <p:nvGraphicFramePr>
          <p:cNvPr id="4" name="Table 3"/>
          <p:cNvGraphicFramePr>
            <a:graphicFrameLocks noGrp="1"/>
          </p:cNvGraphicFramePr>
          <p:nvPr/>
        </p:nvGraphicFramePr>
        <p:xfrm>
          <a:off x="755576" y="1988839"/>
          <a:ext cx="7704856" cy="3816425"/>
        </p:xfrm>
        <a:graphic>
          <a:graphicData uri="http://schemas.openxmlformats.org/drawingml/2006/table">
            <a:tbl>
              <a:tblPr firstRow="1" bandRow="1">
                <a:tableStyleId>{5C22544A-7EE6-4342-B048-85BDC9FD1C3A}</a:tableStyleId>
              </a:tblPr>
              <a:tblGrid>
                <a:gridCol w="3852428"/>
                <a:gridCol w="3852428"/>
              </a:tblGrid>
              <a:tr h="763285">
                <a:tc>
                  <a:txBody>
                    <a:bodyPr/>
                    <a:lstStyle/>
                    <a:p>
                      <a:r>
                        <a:rPr lang="id-ID" sz="2000" dirty="0" smtClean="0"/>
                        <a:t>1. Pay</a:t>
                      </a:r>
                      <a:endParaRPr lang="en-US" sz="2000" dirty="0"/>
                    </a:p>
                  </a:txBody>
                  <a:tcPr anchor="ctr"/>
                </a:tc>
                <a:tc>
                  <a:txBody>
                    <a:bodyPr/>
                    <a:lstStyle/>
                    <a:p>
                      <a:r>
                        <a:rPr lang="id-ID" sz="2000" dirty="0" smtClean="0"/>
                        <a:t>6. Job Conditions</a:t>
                      </a:r>
                      <a:endParaRPr lang="en-US" sz="2000" dirty="0"/>
                    </a:p>
                  </a:txBody>
                  <a:tcPr anchor="ctr"/>
                </a:tc>
              </a:tr>
              <a:tr h="763285">
                <a:tc>
                  <a:txBody>
                    <a:bodyPr/>
                    <a:lstStyle/>
                    <a:p>
                      <a:r>
                        <a:rPr lang="id-ID" sz="2000" dirty="0" smtClean="0"/>
                        <a:t>2. Promotion Opportunities</a:t>
                      </a:r>
                      <a:endParaRPr lang="en-US" sz="2000" dirty="0"/>
                    </a:p>
                  </a:txBody>
                  <a:tcPr anchor="ctr"/>
                </a:tc>
                <a:tc>
                  <a:txBody>
                    <a:bodyPr/>
                    <a:lstStyle/>
                    <a:p>
                      <a:r>
                        <a:rPr lang="id-ID" sz="2000" dirty="0" smtClean="0"/>
                        <a:t>7. Nature of the work itself</a:t>
                      </a:r>
                      <a:endParaRPr lang="en-US" sz="2000" dirty="0"/>
                    </a:p>
                  </a:txBody>
                  <a:tcPr anchor="ctr"/>
                </a:tc>
              </a:tr>
              <a:tr h="763285">
                <a:tc>
                  <a:txBody>
                    <a:bodyPr/>
                    <a:lstStyle/>
                    <a:p>
                      <a:r>
                        <a:rPr lang="id-ID" sz="2000" dirty="0" smtClean="0"/>
                        <a:t>3. Fringe Benefits   </a:t>
                      </a:r>
                    </a:p>
                    <a:p>
                      <a:r>
                        <a:rPr lang="id-ID" sz="2000" dirty="0" smtClean="0"/>
                        <a:t>    (keuntungan)</a:t>
                      </a:r>
                      <a:endParaRPr lang="en-US" sz="2000" dirty="0"/>
                    </a:p>
                  </a:txBody>
                  <a:tcPr anchor="ctr"/>
                </a:tc>
                <a:tc>
                  <a:txBody>
                    <a:bodyPr/>
                    <a:lstStyle/>
                    <a:p>
                      <a:r>
                        <a:rPr lang="id-ID" sz="2000" dirty="0" smtClean="0"/>
                        <a:t>8. Communication</a:t>
                      </a:r>
                      <a:endParaRPr lang="en-US" sz="2000" dirty="0"/>
                    </a:p>
                  </a:txBody>
                  <a:tcPr anchor="ctr"/>
                </a:tc>
              </a:tr>
              <a:tr h="763285">
                <a:tc>
                  <a:txBody>
                    <a:bodyPr/>
                    <a:lstStyle/>
                    <a:p>
                      <a:r>
                        <a:rPr lang="id-ID" sz="2000" dirty="0" smtClean="0"/>
                        <a:t>4. Supervision</a:t>
                      </a:r>
                      <a:endParaRPr lang="en-US" sz="2000" dirty="0"/>
                    </a:p>
                  </a:txBody>
                  <a:tcPr anchor="ctr"/>
                </a:tc>
                <a:tc>
                  <a:txBody>
                    <a:bodyPr/>
                    <a:lstStyle/>
                    <a:p>
                      <a:r>
                        <a:rPr lang="id-ID" sz="2000" dirty="0" smtClean="0"/>
                        <a:t>9. Security</a:t>
                      </a:r>
                      <a:endParaRPr lang="en-US" sz="2000" dirty="0"/>
                    </a:p>
                  </a:txBody>
                  <a:tcPr anchor="ctr"/>
                </a:tc>
              </a:tr>
              <a:tr h="763285">
                <a:tc>
                  <a:txBody>
                    <a:bodyPr/>
                    <a:lstStyle/>
                    <a:p>
                      <a:r>
                        <a:rPr lang="id-ID" sz="2000" dirty="0" smtClean="0"/>
                        <a:t>5. Co-Workers</a:t>
                      </a:r>
                      <a:endParaRPr lang="en-US" sz="2000" dirty="0"/>
                    </a:p>
                  </a:txBody>
                  <a:tcPr anchor="ctr"/>
                </a:tc>
                <a:tc>
                  <a:txBody>
                    <a:bodyPr/>
                    <a:lstStyle/>
                    <a:p>
                      <a:endParaRPr lang="en-US" sz="2000" dirty="0"/>
                    </a:p>
                  </a:txBody>
                  <a:tcPr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TEORI-TEORI TENTANG JOB SATISFACTION</a:t>
            </a:r>
            <a:endParaRPr lang="id-ID" dirty="0"/>
          </a:p>
        </p:txBody>
      </p:sp>
      <p:sp>
        <p:nvSpPr>
          <p:cNvPr id="3" name="Text Placeholder 2"/>
          <p:cNvSpPr>
            <a:spLocks noGrp="1"/>
          </p:cNvSpPr>
          <p:nvPr>
            <p:ph type="body" idx="1"/>
          </p:nvPr>
        </p:nvSpPr>
        <p:spPr/>
        <p:txBody>
          <a:bodyPr/>
          <a:lstStyle/>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42984"/>
            <a:ext cx="8147248" cy="5143536"/>
          </a:xfrm>
        </p:spPr>
        <p:txBody>
          <a:bodyPr>
            <a:normAutofit/>
          </a:bodyPr>
          <a:lstStyle/>
          <a:p>
            <a:pPr>
              <a:buFont typeface="Wingdings" pitchFamily="2" charset="2"/>
              <a:buChar char="q"/>
            </a:pPr>
            <a:r>
              <a:rPr lang="id-ID" sz="2400" dirty="0" smtClean="0">
                <a:latin typeface="Berlin Sans FB" pitchFamily="34" charset="0"/>
              </a:rPr>
              <a:t>Dikembangkan oleh Locke</a:t>
            </a:r>
          </a:p>
          <a:p>
            <a:pPr>
              <a:buFont typeface="Wingdings" pitchFamily="2" charset="2"/>
              <a:buChar char="q"/>
            </a:pPr>
            <a:r>
              <a:rPr lang="id-ID" sz="2400" dirty="0" smtClean="0">
                <a:latin typeface="Berlin Sans FB" pitchFamily="34" charset="0"/>
              </a:rPr>
              <a:t>Bahwa Kepuasan &amp; ketidakpuasan terhdp beberapa aspek dari pekerjaan mencerminkan  penilaian 2 hal :</a:t>
            </a:r>
          </a:p>
          <a:p>
            <a:pPr marL="731520" lvl="1" indent="-457200">
              <a:buFont typeface="+mj-lt"/>
              <a:buAutoNum type="arabicPeriod"/>
            </a:pPr>
            <a:r>
              <a:rPr lang="id-ID" dirty="0" smtClean="0">
                <a:solidFill>
                  <a:srgbClr val="FF0000"/>
                </a:solidFill>
                <a:latin typeface="Berlin Sans FB" pitchFamily="34" charset="0"/>
              </a:rPr>
              <a:t>KESENJANGAN</a:t>
            </a:r>
            <a:r>
              <a:rPr lang="id-ID" dirty="0" smtClean="0">
                <a:latin typeface="Berlin Sans FB" pitchFamily="34" charset="0"/>
              </a:rPr>
              <a:t> yg dipersepsikan  antara apa yg di </a:t>
            </a:r>
            <a:r>
              <a:rPr lang="id-ID" dirty="0" smtClean="0">
                <a:solidFill>
                  <a:srgbClr val="FF0000"/>
                </a:solidFill>
                <a:latin typeface="Berlin Sans FB" pitchFamily="34" charset="0"/>
              </a:rPr>
              <a:t>INGINKAN</a:t>
            </a:r>
            <a:r>
              <a:rPr lang="id-ID" dirty="0" smtClean="0">
                <a:latin typeface="Berlin Sans FB" pitchFamily="34" charset="0"/>
              </a:rPr>
              <a:t> dan apa yg di</a:t>
            </a:r>
            <a:r>
              <a:rPr lang="id-ID" dirty="0" smtClean="0">
                <a:solidFill>
                  <a:srgbClr val="FF0000"/>
                </a:solidFill>
                <a:latin typeface="Berlin Sans FB" pitchFamily="34" charset="0"/>
              </a:rPr>
              <a:t>TERIMA</a:t>
            </a:r>
          </a:p>
          <a:p>
            <a:pPr marL="731520" lvl="1" indent="-457200">
              <a:buFont typeface="+mj-lt"/>
              <a:buAutoNum type="arabicPeriod"/>
            </a:pPr>
            <a:r>
              <a:rPr lang="id-ID" dirty="0" smtClean="0">
                <a:latin typeface="Berlin Sans FB" pitchFamily="34" charset="0"/>
              </a:rPr>
              <a:t>Seberapa penting apa yg diinginkan individu</a:t>
            </a:r>
          </a:p>
          <a:p>
            <a:pPr marL="731520" lvl="1" indent="-457200">
              <a:buNone/>
            </a:pPr>
            <a:endParaRPr lang="id-ID" dirty="0" smtClean="0">
              <a:latin typeface="Berlin Sans FB" pitchFamily="34" charset="0"/>
            </a:endParaRPr>
          </a:p>
          <a:p>
            <a:pPr>
              <a:buFont typeface="Wingdings" pitchFamily="2" charset="2"/>
              <a:buChar char="q"/>
            </a:pPr>
            <a:r>
              <a:rPr lang="id-ID" sz="2400" dirty="0" smtClean="0">
                <a:solidFill>
                  <a:srgbClr val="FF0000"/>
                </a:solidFill>
                <a:latin typeface="Berlin Sans FB" pitchFamily="34" charset="0"/>
              </a:rPr>
              <a:t>KEPUASAN KERJA </a:t>
            </a:r>
            <a:r>
              <a:rPr lang="id-ID" sz="2400" dirty="0" smtClean="0">
                <a:latin typeface="Berlin Sans FB" pitchFamily="34" charset="0"/>
              </a:rPr>
              <a:t>secara keseluruhan adalah jumlah  dari setiap aspek pekerjaan dikalikan dng derajat pentingnya aspek pekerjaan bagi individu.</a:t>
            </a:r>
          </a:p>
          <a:p>
            <a:pPr>
              <a:buFont typeface="Wingdings" pitchFamily="2" charset="2"/>
              <a:buChar char="q"/>
            </a:pPr>
            <a:r>
              <a:rPr lang="id-ID" sz="2400" dirty="0" smtClean="0">
                <a:latin typeface="Berlin Sans FB" pitchFamily="34" charset="0"/>
              </a:rPr>
              <a:t>Misal : Bagi karyawan kesempatan utk maju paling penting dibandingkan dg aspek lain (pengharagaan), maka kesempatan utk maju harus dibobot lbh tinggi</a:t>
            </a:r>
            <a:endParaRPr lang="en-US" sz="2400" dirty="0">
              <a:latin typeface="Berlin Sans FB" pitchFamily="34" charset="0"/>
            </a:endParaRPr>
          </a:p>
        </p:txBody>
      </p:sp>
      <p:sp>
        <p:nvSpPr>
          <p:cNvPr id="2" name="Title 1"/>
          <p:cNvSpPr>
            <a:spLocks noGrp="1"/>
          </p:cNvSpPr>
          <p:nvPr>
            <p:ph type="title"/>
          </p:nvPr>
        </p:nvSpPr>
        <p:spPr>
          <a:xfrm>
            <a:off x="539552" y="274638"/>
            <a:ext cx="8147248" cy="725470"/>
          </a:xfrm>
          <a:solidFill>
            <a:schemeClr val="bg2">
              <a:lumMod val="75000"/>
            </a:schemeClr>
          </a:solidFill>
          <a:ln>
            <a:noFill/>
          </a:ln>
        </p:spPr>
        <p:txBody>
          <a:bodyPr>
            <a:normAutofit/>
          </a:bodyPr>
          <a:lstStyle/>
          <a:p>
            <a:pPr algn="ctr"/>
            <a:r>
              <a:rPr lang="id-ID" sz="3200" dirty="0" smtClean="0">
                <a:solidFill>
                  <a:srgbClr val="FF0000"/>
                </a:solidFill>
              </a:rPr>
              <a:t>1. DISCREPANCY THEORY</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738531"/>
          </a:xfrm>
        </p:spPr>
        <p:txBody>
          <a:bodyPr>
            <a:normAutofit/>
          </a:bodyPr>
          <a:lstStyle/>
          <a:p>
            <a:pPr>
              <a:spcAft>
                <a:spcPts val="1200"/>
              </a:spcAft>
              <a:buFont typeface="Wingdings" pitchFamily="2" charset="2"/>
              <a:buChar char="q"/>
            </a:pPr>
            <a:r>
              <a:rPr lang="id-ID" sz="3200" dirty="0" smtClean="0">
                <a:latin typeface="Berlin Sans FB" pitchFamily="34" charset="0"/>
              </a:rPr>
              <a:t>Locke : individu merasa puas atau tdk puas merup sesuatu yg pribadi, bergantung pd persepsi karyawan ttg adanya kesesuaian atau kesejangan antara keinginan/harapan dan hasil “real”nya</a:t>
            </a:r>
          </a:p>
          <a:p>
            <a:pPr>
              <a:buNone/>
            </a:pPr>
            <a:r>
              <a:rPr lang="id-ID" sz="3200" dirty="0" smtClean="0">
                <a:latin typeface="Berlin Sans FB" pitchFamily="34" charset="0"/>
              </a:rPr>
              <a:t>	Misal : Karyawan yg workaholic tdk akan puas bila mendapat hari libur tambahan. Mengapa?</a:t>
            </a:r>
            <a:endParaRPr lang="en-US" sz="3200" dirty="0">
              <a:latin typeface="Berlin Sans FB" pitchFamily="34" charset="0"/>
            </a:endParaRPr>
          </a:p>
        </p:txBody>
      </p:sp>
      <p:sp>
        <p:nvSpPr>
          <p:cNvPr id="2" name="Title 1"/>
          <p:cNvSpPr>
            <a:spLocks noGrp="1"/>
          </p:cNvSpPr>
          <p:nvPr>
            <p:ph type="title"/>
          </p:nvPr>
        </p:nvSpPr>
        <p:spPr>
          <a:xfrm>
            <a:off x="395536" y="274638"/>
            <a:ext cx="8291264" cy="654032"/>
          </a:xfrm>
          <a:ln>
            <a:noFill/>
          </a:ln>
        </p:spPr>
        <p:txBody>
          <a:bodyPr>
            <a:normAutofit/>
          </a:bodyPr>
          <a:lstStyle/>
          <a:p>
            <a:r>
              <a:rPr lang="id-ID" sz="2800" b="0" dirty="0" smtClean="0">
                <a:effectLst/>
                <a:latin typeface="Berlin Sans FB" pitchFamily="34" charset="0"/>
              </a:rPr>
              <a:t>Lanjutan.............</a:t>
            </a:r>
            <a:endParaRPr lang="en-US" sz="2800" b="0" dirty="0">
              <a:effectLst/>
              <a:latin typeface="Berlin Sans FB"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42984"/>
            <a:ext cx="8147248" cy="5214974"/>
          </a:xfrm>
        </p:spPr>
        <p:txBody>
          <a:bodyPr>
            <a:normAutofit fontScale="92500" lnSpcReduction="20000"/>
          </a:bodyPr>
          <a:lstStyle/>
          <a:p>
            <a:pPr>
              <a:spcAft>
                <a:spcPts val="600"/>
              </a:spcAft>
              <a:buFont typeface="Wingdings" pitchFamily="2" charset="2"/>
              <a:buChar char="q"/>
            </a:pPr>
            <a:r>
              <a:rPr lang="id-ID" sz="2400" dirty="0" smtClean="0">
                <a:latin typeface="Berlin Sans FB" pitchFamily="34" charset="0"/>
              </a:rPr>
              <a:t>Dikembangkan oleh </a:t>
            </a:r>
            <a:r>
              <a:rPr lang="id-ID" sz="2400" dirty="0" smtClean="0">
                <a:solidFill>
                  <a:srgbClr val="FF0000"/>
                </a:solidFill>
                <a:latin typeface="Berlin Sans FB" pitchFamily="34" charset="0"/>
              </a:rPr>
              <a:t>Lawler</a:t>
            </a:r>
            <a:r>
              <a:rPr lang="id-ID" sz="2400" dirty="0" smtClean="0">
                <a:latin typeface="Berlin Sans FB" pitchFamily="34" charset="0"/>
              </a:rPr>
              <a:t> dan berkaitan erat dng equity theory dari Adams</a:t>
            </a:r>
          </a:p>
          <a:p>
            <a:pPr>
              <a:spcAft>
                <a:spcPts val="600"/>
              </a:spcAft>
              <a:buFont typeface="Wingdings" pitchFamily="2" charset="2"/>
              <a:buChar char="q"/>
            </a:pPr>
            <a:r>
              <a:rPr lang="id-ID" sz="2400" dirty="0" smtClean="0">
                <a:latin typeface="Berlin Sans FB" pitchFamily="34" charset="0"/>
              </a:rPr>
              <a:t>Lawler : Org </a:t>
            </a:r>
            <a:r>
              <a:rPr lang="id-ID" sz="2400" dirty="0" smtClean="0">
                <a:solidFill>
                  <a:srgbClr val="FF0000"/>
                </a:solidFill>
                <a:latin typeface="Berlin Sans FB" pitchFamily="34" charset="0"/>
              </a:rPr>
              <a:t>PUAS </a:t>
            </a:r>
            <a:r>
              <a:rPr lang="id-ID" sz="2400" dirty="0" smtClean="0">
                <a:latin typeface="Berlin Sans FB" pitchFamily="34" charset="0"/>
              </a:rPr>
              <a:t>dg bidang ttt  dari pekerjaannya (misal  rekan kerja, atasan, gaji), bila  jumlah dari bidang yg mereka persepsikan  harus mereka terima = jumlah yg mereka persepsikan yg secara aktual mereka terima, misal persepsi kary thd gaji yg seharusnya di terima  sesuai dg kinerjanya sama dng yg aktual ia terima. </a:t>
            </a:r>
          </a:p>
          <a:p>
            <a:pPr>
              <a:spcAft>
                <a:spcPts val="600"/>
              </a:spcAft>
              <a:buFont typeface="Wingdings" pitchFamily="2" charset="2"/>
              <a:buChar char="q"/>
            </a:pPr>
            <a:r>
              <a:rPr lang="id-ID" sz="2400" dirty="0" smtClean="0">
                <a:latin typeface="Berlin Sans FB" pitchFamily="34" charset="0"/>
              </a:rPr>
              <a:t>Sebaliknya jika ia mempersepsikan bhw yng ia terima kurang dari yg sepatutnya ia terima, ia akan merasa </a:t>
            </a:r>
            <a:r>
              <a:rPr lang="id-ID" sz="2400" dirty="0" smtClean="0">
                <a:solidFill>
                  <a:srgbClr val="FF0000"/>
                </a:solidFill>
                <a:latin typeface="Berlin Sans FB" pitchFamily="34" charset="0"/>
              </a:rPr>
              <a:t>TIDAK PUAS</a:t>
            </a:r>
            <a:r>
              <a:rPr lang="id-ID" sz="2400" dirty="0" smtClean="0">
                <a:latin typeface="Berlin Sans FB" pitchFamily="34" charset="0"/>
              </a:rPr>
              <a:t>.</a:t>
            </a:r>
          </a:p>
          <a:p>
            <a:pPr>
              <a:spcAft>
                <a:spcPts val="600"/>
              </a:spcAft>
              <a:buFont typeface="Wingdings" pitchFamily="2" charset="2"/>
              <a:buChar char="q"/>
            </a:pPr>
            <a:r>
              <a:rPr lang="id-ID" sz="2400" dirty="0" smtClean="0">
                <a:latin typeface="Berlin Sans FB" pitchFamily="34" charset="0"/>
              </a:rPr>
              <a:t>Sementara itu, jika kary mempersepsikan juml yg ia terima lbh besar daripada yg sepatutnya ia terima, ia akan merasa </a:t>
            </a:r>
            <a:r>
              <a:rPr lang="id-ID" sz="2400" dirty="0" smtClean="0">
                <a:solidFill>
                  <a:srgbClr val="FF0000"/>
                </a:solidFill>
                <a:latin typeface="Berlin Sans FB" pitchFamily="34" charset="0"/>
              </a:rPr>
              <a:t>SALAH/TIDAK ADIL</a:t>
            </a:r>
          </a:p>
          <a:p>
            <a:pPr marL="720000" lvl="2" indent="-360000">
              <a:buFont typeface="Wingdings" pitchFamily="2" charset="2"/>
              <a:buChar char="q"/>
            </a:pPr>
            <a:r>
              <a:rPr lang="id-ID" sz="2400" dirty="0" smtClean="0">
                <a:latin typeface="Berlin Sans FB" pitchFamily="34" charset="0"/>
              </a:rPr>
              <a:t>A = B </a:t>
            </a:r>
            <a:r>
              <a:rPr lang="id-ID" sz="2400" dirty="0" smtClean="0">
                <a:latin typeface="Berlin Sans FB" pitchFamily="34" charset="0"/>
                <a:sym typeface="Wingdings" pitchFamily="2" charset="2"/>
              </a:rPr>
              <a:t> Puas</a:t>
            </a:r>
          </a:p>
          <a:p>
            <a:pPr marL="720000" lvl="2" indent="-360000">
              <a:buFont typeface="Wingdings" pitchFamily="2" charset="2"/>
              <a:buChar char="q"/>
            </a:pPr>
            <a:r>
              <a:rPr lang="id-ID" sz="2400" dirty="0" smtClean="0">
                <a:latin typeface="Berlin Sans FB" pitchFamily="34" charset="0"/>
                <a:sym typeface="Wingdings" pitchFamily="2" charset="2"/>
              </a:rPr>
              <a:t>A &gt; B  Tdk Puas</a:t>
            </a:r>
          </a:p>
          <a:p>
            <a:pPr marL="720000" lvl="2" indent="-360000">
              <a:buFont typeface="Wingdings" pitchFamily="2" charset="2"/>
              <a:buChar char="q"/>
            </a:pPr>
            <a:r>
              <a:rPr lang="id-ID" sz="2400" dirty="0" smtClean="0">
                <a:latin typeface="Berlin Sans FB" pitchFamily="34" charset="0"/>
                <a:sym typeface="Wingdings" pitchFamily="2" charset="2"/>
              </a:rPr>
              <a:t>A &lt; B  Merasa Tdk Adil, Tdk sesuai</a:t>
            </a:r>
          </a:p>
          <a:p>
            <a:endParaRPr lang="en-US" sz="2400" dirty="0">
              <a:latin typeface="Berlin Sans FB" pitchFamily="34" charset="0"/>
            </a:endParaRPr>
          </a:p>
        </p:txBody>
      </p:sp>
      <p:sp>
        <p:nvSpPr>
          <p:cNvPr id="2" name="Title 1"/>
          <p:cNvSpPr>
            <a:spLocks noGrp="1"/>
          </p:cNvSpPr>
          <p:nvPr>
            <p:ph type="title"/>
          </p:nvPr>
        </p:nvSpPr>
        <p:spPr>
          <a:xfrm>
            <a:off x="539552" y="274638"/>
            <a:ext cx="8147248" cy="725470"/>
          </a:xfrm>
          <a:solidFill>
            <a:schemeClr val="bg2">
              <a:lumMod val="75000"/>
            </a:schemeClr>
          </a:solidFill>
          <a:ln>
            <a:solidFill>
              <a:schemeClr val="accent1"/>
            </a:solidFill>
          </a:ln>
        </p:spPr>
        <p:txBody>
          <a:bodyPr>
            <a:normAutofit/>
          </a:bodyPr>
          <a:lstStyle/>
          <a:p>
            <a:pPr algn="ctr"/>
            <a:r>
              <a:rPr lang="id-ID" sz="3200" dirty="0" smtClean="0">
                <a:solidFill>
                  <a:srgbClr val="FF0000"/>
                </a:solidFill>
              </a:rPr>
              <a:t>2. FACET SATISFACTION MODEL</a:t>
            </a:r>
            <a:endParaRPr lang="en-US" sz="32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TotalTime>
  <Words>1124</Words>
  <Application>Microsoft Office PowerPoint</Application>
  <PresentationFormat>On-screen Show (4:3)</PresentationFormat>
  <Paragraphs>206</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Concourse</vt:lpstr>
      <vt:lpstr>Office Theme</vt:lpstr>
      <vt:lpstr>JOB SATISFACTION THEORIES </vt:lpstr>
      <vt:lpstr>TUJUAN PERKULIAHAN</vt:lpstr>
      <vt:lpstr>JOB SATISFACTION</vt:lpstr>
      <vt:lpstr>Global Approach  (perasaan thd pekerjaan scr umum)</vt:lpstr>
      <vt:lpstr>Job Satisfaction Facets  (evaluasi per bidang)</vt:lpstr>
      <vt:lpstr>TEORI-TEORI TENTANG JOB SATISFACTION</vt:lpstr>
      <vt:lpstr>1. DISCREPANCY THEORY</vt:lpstr>
      <vt:lpstr>Lanjutan.............</vt:lpstr>
      <vt:lpstr>2. FACET SATISFACTION MODEL</vt:lpstr>
      <vt:lpstr>FACET SATISFACTION MODEL</vt:lpstr>
      <vt:lpstr>3. OPPONENT PROCESS THEORY</vt:lpstr>
      <vt:lpstr>FAKTOR PENENTU KEPUASAN KERJA</vt:lpstr>
      <vt:lpstr>Lanjutan........</vt:lpstr>
      <vt:lpstr>Lanjutan........</vt:lpstr>
      <vt:lpstr>Lanjutan....</vt:lpstr>
      <vt:lpstr>DAMPAK KEPUASAN KERJA</vt:lpstr>
      <vt:lpstr>Lanjutan..........</vt:lpstr>
      <vt:lpstr>Lanjutan......</vt:lpstr>
      <vt:lpstr>Lanjutan......</vt:lpstr>
      <vt:lpstr>Lanjutan......</vt:lpstr>
      <vt:lpstr>Lanjutan....</vt:lpstr>
      <vt:lpstr>THE ASESSMENT OF JOB SATISFACTION</vt:lpstr>
      <vt:lpstr>METODE PENGUKURAN  JOB SATISFACTION</vt:lpstr>
      <vt:lpstr>Lanjutan.....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SATISFACTION THEORIES </dc:title>
  <dc:creator>Toshiba</dc:creator>
  <cp:lastModifiedBy>Toshiba</cp:lastModifiedBy>
  <cp:revision>14</cp:revision>
  <dcterms:created xsi:type="dcterms:W3CDTF">2013-09-22T09:43:29Z</dcterms:created>
  <dcterms:modified xsi:type="dcterms:W3CDTF">2013-11-15T13:52:32Z</dcterms:modified>
</cp:coreProperties>
</file>