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8" r:id="rId3"/>
    <p:sldId id="272" r:id="rId4"/>
    <p:sldId id="259" r:id="rId5"/>
    <p:sldId id="260" r:id="rId6"/>
    <p:sldId id="261" r:id="rId7"/>
    <p:sldId id="262" r:id="rId8"/>
    <p:sldId id="263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64" r:id="rId17"/>
    <p:sldId id="273" r:id="rId18"/>
    <p:sldId id="266" r:id="rId19"/>
    <p:sldId id="268" r:id="rId20"/>
    <p:sldId id="269" r:id="rId21"/>
    <p:sldId id="270" r:id="rId22"/>
    <p:sldId id="274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4A624E-5172-47BA-A87F-6DE8C9AFEC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7A3D-6CC7-4078-9261-2D8D8191B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836A939-6572-4685-9861-9F90B1AE3C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557F0C0-4511-4830-9E17-60853F772D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E0F499-CADC-4EF3-AF3B-ADADEB5240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753F-FCF2-4ACA-B100-68312FD6AC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853C3D8-82CD-42A4-BA8D-CB46B8B823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761A75D-7639-4A3F-9A15-F09AA7659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17A27E-C6F0-44DC-8F84-4EC42DDA4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3E712A-FC70-44F9-AD4B-EF36FFDA0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9F151E6-02A7-4C21-A648-FC5E4656BD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7E7D9A-2F07-459B-9F1E-65D5579B95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62000" y="3200400"/>
            <a:ext cx="7848600" cy="1752600"/>
          </a:xfrm>
        </p:spPr>
        <p:txBody>
          <a:bodyPr>
            <a:normAutofit fontScale="92500" lnSpcReduction="10000"/>
          </a:bodyPr>
          <a:lstStyle/>
          <a:p>
            <a:r>
              <a:rPr lang="id-ID" sz="3000" dirty="0" smtClean="0"/>
              <a:t>Pertemuan 11</a:t>
            </a:r>
          </a:p>
          <a:p>
            <a:endParaRPr lang="id-ID" sz="2800" dirty="0" smtClean="0"/>
          </a:p>
          <a:p>
            <a:endParaRPr lang="id-ID" sz="2800" dirty="0" smtClean="0"/>
          </a:p>
          <a:p>
            <a:r>
              <a:rPr lang="id-ID" sz="2600" dirty="0" smtClean="0">
                <a:latin typeface="Agency FB" pitchFamily="34" charset="0"/>
              </a:rPr>
              <a:t>DrA. SRI HASTUTI HANDAYANI, M.SI, PSI</a:t>
            </a:r>
            <a:endParaRPr lang="id-ID" sz="2600" dirty="0">
              <a:latin typeface="Agency FB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STRESS, KESEHATAN &amp; KESELAMATAN KERJA</a:t>
            </a:r>
            <a:endParaRPr lang="id-ID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b="1" dirty="0" smtClean="0"/>
              <a:t>STRESSOR DLM BEKERJA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8196072" cy="4194048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800"/>
              </a:spcBef>
              <a:buClrTx/>
              <a:buSzPct val="100000"/>
              <a:buFont typeface="+mj-lt"/>
              <a:buAutoNum type="arabicPeriod"/>
            </a:pPr>
            <a:r>
              <a:rPr lang="id-ID" sz="3600" dirty="0" smtClean="0"/>
              <a:t>FAKTOR2 INTRINSIK DLM PEKERJAAN</a:t>
            </a:r>
          </a:p>
          <a:p>
            <a:pPr marL="514350" indent="-514350">
              <a:spcBef>
                <a:spcPts val="1800"/>
              </a:spcBef>
              <a:buClrTx/>
              <a:buSzPct val="100000"/>
              <a:buFont typeface="+mj-lt"/>
              <a:buAutoNum type="arabicPeriod"/>
            </a:pPr>
            <a:r>
              <a:rPr lang="id-ID" sz="3600" dirty="0" smtClean="0"/>
              <a:t>PERAN DALAM ORGANISASI</a:t>
            </a:r>
          </a:p>
          <a:p>
            <a:pPr marL="514350" indent="-514350">
              <a:spcBef>
                <a:spcPts val="1800"/>
              </a:spcBef>
              <a:buClrTx/>
              <a:buSzPct val="100000"/>
              <a:buFont typeface="+mj-lt"/>
              <a:buAutoNum type="arabicPeriod"/>
            </a:pPr>
            <a:r>
              <a:rPr lang="id-ID" sz="3600" dirty="0" smtClean="0"/>
              <a:t>PENGEMBANGAN KARIR</a:t>
            </a:r>
          </a:p>
          <a:p>
            <a:pPr marL="514350" indent="-514350">
              <a:spcBef>
                <a:spcPts val="1800"/>
              </a:spcBef>
              <a:buClrTx/>
              <a:buSzPct val="100000"/>
              <a:buFont typeface="+mj-lt"/>
              <a:buAutoNum type="arabicPeriod"/>
            </a:pPr>
            <a:r>
              <a:rPr lang="id-ID" sz="3600" dirty="0" smtClean="0"/>
              <a:t>HUBUNGAN DLM PEKERJAAN</a:t>
            </a:r>
            <a:endParaRPr lang="id-ID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b="1" dirty="0" smtClean="0"/>
              <a:t>1.  FAKTORS INTRINSIK DLM PEKERJAAN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TUNTUTAN FISIK</a:t>
            </a:r>
          </a:p>
          <a:p>
            <a:pPr lvl="1">
              <a:spcBef>
                <a:spcPts val="600"/>
              </a:spcBef>
            </a:pPr>
            <a:r>
              <a:rPr lang="id-ID" b="1" i="1" dirty="0" smtClean="0">
                <a:solidFill>
                  <a:schemeClr val="tx1"/>
                </a:solidFill>
              </a:rPr>
              <a:t>Noise</a:t>
            </a:r>
            <a:r>
              <a:rPr lang="id-ID" i="1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(bising ), terkait dg rasa lelah, sakit kepala, sulit konsentrasi.</a:t>
            </a:r>
          </a:p>
          <a:p>
            <a:pPr lvl="2">
              <a:spcBef>
                <a:spcPts val="600"/>
              </a:spcBef>
            </a:pPr>
            <a:r>
              <a:rPr lang="id-ID" dirty="0" smtClean="0"/>
              <a:t>Bila pekerja tdk dilengkapi penutup telinga atau alat yg memadai, dpt tjd penurunan kinerja, kecelakaan kerja, prososial serta memicu kecenderungan permusuhan, agresi, mudah jengkel dan sikap negatif pd org lain</a:t>
            </a:r>
          </a:p>
          <a:p>
            <a:pPr lvl="2">
              <a:spcBef>
                <a:spcPts val="600"/>
              </a:spcBef>
            </a:pPr>
            <a:r>
              <a:rPr lang="id-ID" dirty="0" smtClean="0"/>
              <a:t>Contoh : pekerja pengeboran jalan, bengkel, atau bbrp proses kerja dlm pabrik</a:t>
            </a:r>
          </a:p>
          <a:p>
            <a:pPr lvl="1">
              <a:spcBef>
                <a:spcPts val="600"/>
              </a:spcBef>
            </a:pPr>
            <a:r>
              <a:rPr lang="id-ID" b="1" i="1" dirty="0" smtClean="0">
                <a:solidFill>
                  <a:schemeClr val="tx1"/>
                </a:solidFill>
              </a:rPr>
              <a:t>Vibrasi</a:t>
            </a:r>
            <a:r>
              <a:rPr lang="id-ID" dirty="0" smtClean="0">
                <a:solidFill>
                  <a:schemeClr val="tx1"/>
                </a:solidFill>
              </a:rPr>
              <a:t> (getaran),  dpt menyebabkan perubahan berfungsinya pekerja secara psikologis dan neurologis.</a:t>
            </a:r>
          </a:p>
          <a:p>
            <a:pPr lvl="1">
              <a:spcBef>
                <a:spcPts val="600"/>
              </a:spcBef>
              <a:buNone/>
            </a:pPr>
            <a:r>
              <a:rPr lang="id-ID" dirty="0" smtClean="0">
                <a:solidFill>
                  <a:schemeClr val="tx1"/>
                </a:solidFill>
              </a:rPr>
              <a:t>	Contoh: </a:t>
            </a:r>
            <a:r>
              <a:rPr lang="id-ID" i="1" dirty="0" smtClean="0">
                <a:solidFill>
                  <a:schemeClr val="tx1"/>
                </a:solidFill>
              </a:rPr>
              <a:t>drilling </a:t>
            </a:r>
            <a:r>
              <a:rPr lang="id-ID" dirty="0" smtClean="0">
                <a:solidFill>
                  <a:schemeClr val="tx1"/>
                </a:solidFill>
              </a:rPr>
              <a:t> atau pengeboran.</a:t>
            </a:r>
          </a:p>
          <a:p>
            <a:pPr lvl="1">
              <a:spcBef>
                <a:spcPts val="600"/>
              </a:spcBef>
            </a:pPr>
            <a:r>
              <a:rPr lang="id-ID" b="1" i="1" dirty="0" smtClean="0">
                <a:solidFill>
                  <a:schemeClr val="tx1"/>
                </a:solidFill>
              </a:rPr>
              <a:t>Hygiene</a:t>
            </a:r>
            <a:r>
              <a:rPr lang="id-ID" dirty="0" smtClean="0">
                <a:solidFill>
                  <a:schemeClr val="tx1"/>
                </a:solidFill>
              </a:rPr>
              <a:t>,  lingkungan fisik yg tdk sehat atau kotor di tempat kerja.</a:t>
            </a:r>
          </a:p>
          <a:p>
            <a:pPr lvl="1">
              <a:spcBef>
                <a:spcPts val="600"/>
              </a:spcBef>
              <a:buNone/>
            </a:pPr>
            <a:r>
              <a:rPr lang="id-ID" dirty="0" smtClean="0">
                <a:solidFill>
                  <a:schemeClr val="tx1"/>
                </a:solidFill>
              </a:rPr>
              <a:t>	Contoh : toilet (</a:t>
            </a:r>
            <a:r>
              <a:rPr lang="id-ID" i="1" dirty="0" smtClean="0">
                <a:solidFill>
                  <a:schemeClr val="tx1"/>
                </a:solidFill>
              </a:rPr>
              <a:t>restroom</a:t>
            </a:r>
            <a:r>
              <a:rPr lang="id-ID" dirty="0" smtClean="0">
                <a:solidFill>
                  <a:schemeClr val="tx1"/>
                </a:solidFill>
              </a:rPr>
              <a:t>) yg kotor, akomodasi krg baik wkt istirahat, atau kondisi berdebu dan kotor spt di pabrik baja atau pemintalan kapas.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1000"/>
            <a:ext cx="85344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>Lanjutan .....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TUNTUTAN TUGAS</a:t>
            </a:r>
          </a:p>
          <a:p>
            <a:pPr lvl="1">
              <a:spcBef>
                <a:spcPts val="1200"/>
              </a:spcBef>
            </a:pPr>
            <a:r>
              <a:rPr lang="id-ID" sz="2800" b="1" dirty="0" smtClean="0"/>
              <a:t>Kerja Bergilir (</a:t>
            </a:r>
            <a:r>
              <a:rPr lang="id-ID" sz="2800" b="1" i="1" dirty="0" smtClean="0"/>
              <a:t>Shift</a:t>
            </a:r>
            <a:r>
              <a:rPr lang="id-ID" sz="2800" b="1" dirty="0" smtClean="0"/>
              <a:t>) atau </a:t>
            </a:r>
            <a:r>
              <a:rPr lang="id-ID" sz="2800" b="1" i="1" dirty="0" smtClean="0"/>
              <a:t>Shift </a:t>
            </a:r>
            <a:r>
              <a:rPr lang="id-ID" sz="2800" b="1" dirty="0" smtClean="0"/>
              <a:t>Malam</a:t>
            </a:r>
            <a:r>
              <a:rPr lang="id-ID" sz="2800" i="1" dirty="0" smtClean="0"/>
              <a:t>), </a:t>
            </a:r>
            <a:r>
              <a:rPr lang="id-ID" sz="2800" dirty="0" smtClean="0"/>
              <a:t>tgt baik tdknya kondisi tidur pekerja, kehidupan sosial &amp; keluarga serta ritme </a:t>
            </a:r>
            <a:r>
              <a:rPr lang="id-ID" sz="2800" i="1" dirty="0" smtClean="0"/>
              <a:t>circadian</a:t>
            </a:r>
            <a:r>
              <a:rPr lang="id-ID" sz="2800" dirty="0" smtClean="0"/>
              <a:t>-nya</a:t>
            </a:r>
          </a:p>
          <a:p>
            <a:pPr lvl="1">
              <a:spcBef>
                <a:spcPts val="1200"/>
              </a:spcBef>
            </a:pPr>
            <a:r>
              <a:rPr lang="id-ID" sz="2800" b="1" dirty="0" smtClean="0"/>
              <a:t>Beban Kerja, </a:t>
            </a:r>
            <a:r>
              <a:rPr lang="id-ID" sz="2800" dirty="0" smtClean="0"/>
              <a:t>jika berlebihan atau tll rendah, baik secara kualitatif, kuantitatif, maupun kualitatif &amp; kuantitatif sekaligus.</a:t>
            </a:r>
            <a:endParaRPr lang="id-ID" sz="2800" b="1" dirty="0" smtClean="0"/>
          </a:p>
          <a:p>
            <a:pPr lvl="1">
              <a:spcBef>
                <a:spcPts val="1200"/>
              </a:spcBef>
            </a:pPr>
            <a:r>
              <a:rPr lang="id-ID" sz="2800" b="1" dirty="0" smtClean="0"/>
              <a:t>Penghayatan Resiko &amp; Bahaya, </a:t>
            </a:r>
            <a:r>
              <a:rPr lang="id-ID" sz="2800" dirty="0" smtClean="0"/>
              <a:t>bs memicu stres, spt pegawai Lapas, eksplorasi minyak, bahan kimia, pemadam kebakaran, atau jenis pekerjaan lain yg mengandung polusi tinggi</a:t>
            </a:r>
            <a:endParaRPr lang="id-ID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2.  PERAN DALAM ORGANISASI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92500"/>
          </a:bodyPr>
          <a:lstStyle/>
          <a:p>
            <a:r>
              <a:rPr lang="id-ID" dirty="0" smtClean="0"/>
              <a:t>KONFLIK PERAN, stres timbul jika pekerja tdk mampu memenuhi tuntutan dan berbagai harapan dr peran2 tsb, karena:</a:t>
            </a:r>
          </a:p>
          <a:p>
            <a:pPr lvl="1"/>
            <a:r>
              <a:rPr lang="id-ID" dirty="0" smtClean="0"/>
              <a:t>Adanya ketidakselarasan ant tg jwb dan wewenang yg dimiliki</a:t>
            </a:r>
          </a:p>
          <a:p>
            <a:pPr lvl="1"/>
            <a:r>
              <a:rPr lang="id-ID" dirty="0" smtClean="0"/>
              <a:t>Tuntutan yg berbeda dr atasan, bawahan, dan rekan sekerja</a:t>
            </a:r>
          </a:p>
          <a:p>
            <a:pPr lvl="1"/>
            <a:r>
              <a:rPr lang="id-ID" dirty="0" smtClean="0"/>
              <a:t>Tugas yg kerjakan bukn tg jawabnya</a:t>
            </a:r>
          </a:p>
          <a:p>
            <a:pPr lvl="1">
              <a:spcAft>
                <a:spcPts val="1200"/>
              </a:spcAft>
            </a:pPr>
            <a:r>
              <a:rPr lang="id-ID" dirty="0" smtClean="0"/>
              <a:t>Bertentangan dg nilai2 yg dimilikinya</a:t>
            </a:r>
          </a:p>
          <a:p>
            <a:r>
              <a:rPr lang="id-ID" dirty="0" smtClean="0"/>
              <a:t>KEKABURAN ATAU KETIDAKJELASAN PERAN</a:t>
            </a:r>
          </a:p>
          <a:p>
            <a:pPr lvl="1"/>
            <a:r>
              <a:rPr lang="id-ID" dirty="0" smtClean="0"/>
              <a:t>Ketidakjelasan prosedur , target kerja, kurangnya umpan balik, dsb</a:t>
            </a:r>
          </a:p>
          <a:p>
            <a:pPr lvl="1"/>
            <a:r>
              <a:rPr lang="id-ID" dirty="0" smtClean="0"/>
              <a:t>Stres yg timbul mengarah pd ketidakpuasan kerja, motivasi menurun, perasaan tdk berharga dan tdk berguna, peningkatan tekanan darah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3.  PENGEMBANGAN KARIR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2800" b="1" i="1" dirty="0" smtClean="0"/>
              <a:t>JOB INSECURITY </a:t>
            </a:r>
            <a:r>
              <a:rPr lang="id-ID" sz="2800" b="1" dirty="0" smtClean="0"/>
              <a:t>(KETIDAKPASTIAN PEKERJAAN</a:t>
            </a:r>
            <a:r>
              <a:rPr lang="id-ID" sz="2400" b="1" dirty="0" smtClean="0"/>
              <a:t>)</a:t>
            </a:r>
          </a:p>
          <a:p>
            <a:pPr lvl="1"/>
            <a:r>
              <a:rPr lang="id-ID" sz="2800" dirty="0" smtClean="0"/>
              <a:t>Umumnya muncul saat tjd reorganisasi atau perubahan dlm organisasi,  ketakutan di PHK</a:t>
            </a:r>
          </a:p>
          <a:p>
            <a:pPr lvl="1">
              <a:spcAft>
                <a:spcPts val="1200"/>
              </a:spcAft>
            </a:pPr>
            <a:r>
              <a:rPr lang="id-ID" sz="2800" dirty="0" smtClean="0"/>
              <a:t>Keluhan yg muncul : keluhan otot, emosional dan pencernaan</a:t>
            </a:r>
          </a:p>
          <a:p>
            <a:r>
              <a:rPr lang="id-ID" sz="2800" b="1" dirty="0" smtClean="0"/>
              <a:t>PROMOSI BERLEBIH ATAU KURANG</a:t>
            </a:r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id-ID" sz="3200" dirty="0" smtClean="0">
                <a:solidFill>
                  <a:schemeClr val="bg2">
                    <a:lumMod val="50000"/>
                  </a:schemeClr>
                </a:solidFill>
              </a:rPr>
              <a:t>Bisa menimbulkan keluhan psikosomatik atau keluhan psikologis lainnya</a:t>
            </a:r>
            <a:endParaRPr lang="id-ID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4.  HUBUNGAN DALAM PEKERJAAN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id-ID" sz="3200" dirty="0" smtClean="0"/>
              <a:t>Pemicu stres : hubungan yg tdk harmonis atau tdk sehat dlm pekerjaan, mis : rekan dan atasan yg “kasar”, tdk bersahabat, kepercayaan dan dukungan yg rendah dari atasan, persaingan yg tdk sehat, dll.</a:t>
            </a:r>
          </a:p>
          <a:p>
            <a:r>
              <a:rPr lang="id-ID" sz="3200" dirty="0" smtClean="0"/>
              <a:t>Gejala yg muncul : menurunnya kondisi kesehatan, perasaan terancam oleh rekan dan atasan atau bawahan, penurunan kinerja dan kepuasan kerja.</a:t>
            </a:r>
            <a:endParaRPr lang="id-ID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8001000" cy="715962"/>
          </a:xfrm>
          <a:ln w="3175">
            <a:noFill/>
          </a:ln>
        </p:spPr>
        <p:txBody>
          <a:bodyPr>
            <a:normAutofit/>
          </a:bodyPr>
          <a:lstStyle/>
          <a:p>
            <a:r>
              <a:rPr lang="en-US" sz="4000" b="1" dirty="0"/>
              <a:t>COPING STRESS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524000"/>
            <a:ext cx="8305800" cy="5105400"/>
          </a:xfrm>
          <a:ln w="3175">
            <a:noFill/>
          </a:ln>
        </p:spPr>
        <p:txBody>
          <a:bodyPr>
            <a:normAutofit/>
          </a:bodyPr>
          <a:lstStyle/>
          <a:p>
            <a:pPr marL="360000" indent="-360000">
              <a:spcBef>
                <a:spcPts val="1200"/>
              </a:spcBef>
              <a:buFont typeface="Wingdings" pitchFamily="2" charset="2"/>
              <a:buChar char="q"/>
            </a:pPr>
            <a:r>
              <a:rPr lang="en-US" sz="3200" i="1" dirty="0"/>
              <a:t>Coping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kata</a:t>
            </a:r>
            <a:r>
              <a:rPr lang="en-US" sz="3200" dirty="0"/>
              <a:t> </a:t>
            </a:r>
            <a:r>
              <a:rPr lang="en-US" sz="3200" i="1" dirty="0"/>
              <a:t>cope</a:t>
            </a:r>
            <a:r>
              <a:rPr lang="en-US" sz="3200" dirty="0"/>
              <a:t> </a:t>
            </a:r>
            <a:r>
              <a:rPr lang="en-US" sz="3200" dirty="0" smtClean="0"/>
              <a:t>=</a:t>
            </a:r>
            <a:r>
              <a:rPr lang="id-ID" sz="3200" dirty="0" smtClean="0"/>
              <a:t> </a:t>
            </a:r>
            <a:r>
              <a:rPr lang="en-US" sz="3200" dirty="0" err="1" smtClean="0"/>
              <a:t>lawan</a:t>
            </a:r>
            <a:r>
              <a:rPr lang="en-US" sz="3200" dirty="0"/>
              <a:t>, </a:t>
            </a:r>
            <a:r>
              <a:rPr lang="en-US" sz="3200" dirty="0" err="1" smtClean="0"/>
              <a:t>menghadapi</a:t>
            </a:r>
            <a:r>
              <a:rPr lang="en-US" sz="3200" dirty="0" smtClean="0"/>
              <a:t>,</a:t>
            </a:r>
            <a:r>
              <a:rPr lang="id-ID" sz="3200" dirty="0" smtClean="0"/>
              <a:t> </a:t>
            </a:r>
            <a:r>
              <a:rPr lang="en-US" sz="3200" dirty="0" err="1" smtClean="0"/>
              <a:t>mengatasi</a:t>
            </a:r>
            <a:r>
              <a:rPr lang="en-US" sz="3200" dirty="0"/>
              <a:t>.</a:t>
            </a:r>
          </a:p>
          <a:p>
            <a:pPr marL="360000" indent="-360000">
              <a:spcBef>
                <a:spcPts val="1200"/>
              </a:spcBef>
              <a:buFont typeface="Wingdings" pitchFamily="2" charset="2"/>
              <a:buChar char="q"/>
            </a:pPr>
            <a:r>
              <a:rPr lang="en-US" sz="3200" i="1" dirty="0"/>
              <a:t>Coping</a:t>
            </a:r>
            <a:r>
              <a:rPr lang="en-US" sz="3200" dirty="0"/>
              <a:t>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usaha</a:t>
            </a:r>
            <a:r>
              <a:rPr lang="en-US" sz="3200" dirty="0"/>
              <a:t> </a:t>
            </a:r>
            <a:r>
              <a:rPr lang="en-US" sz="3200" dirty="0" err="1"/>
              <a:t>kognitif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tingkah</a:t>
            </a:r>
            <a:r>
              <a:rPr lang="en-US" sz="3200" dirty="0"/>
              <a:t> </a:t>
            </a:r>
            <a:r>
              <a:rPr lang="en-US" sz="3200" dirty="0" err="1"/>
              <a:t>laku</a:t>
            </a:r>
            <a:r>
              <a:rPr lang="en-US" sz="3200" dirty="0"/>
              <a:t> </a:t>
            </a:r>
            <a:r>
              <a:rPr lang="en-US" sz="3200" dirty="0" err="1"/>
              <a:t>yg</a:t>
            </a:r>
            <a:r>
              <a:rPr lang="en-US" sz="3200" dirty="0"/>
              <a:t> </a:t>
            </a:r>
            <a:r>
              <a:rPr lang="en-US" sz="3200" dirty="0" err="1"/>
              <a:t>mengarah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proses</a:t>
            </a:r>
            <a:r>
              <a:rPr lang="en-US" sz="3200" dirty="0"/>
              <a:t> </a:t>
            </a:r>
            <a:r>
              <a:rPr lang="en-US" sz="3200" dirty="0" err="1"/>
              <a:t>pemecahan</a:t>
            </a:r>
            <a:r>
              <a:rPr lang="en-US" sz="3200" dirty="0"/>
              <a:t> </a:t>
            </a:r>
            <a:r>
              <a:rPr lang="en-US" sz="3200" dirty="0" err="1" smtClean="0"/>
              <a:t>masalah</a:t>
            </a:r>
            <a:r>
              <a:rPr lang="en-US" sz="3200" dirty="0" smtClean="0"/>
              <a:t> </a:t>
            </a:r>
            <a:r>
              <a:rPr lang="en-US" sz="3200" dirty="0"/>
              <a:t>&amp; </a:t>
            </a:r>
            <a:r>
              <a:rPr lang="en-US" sz="3200" dirty="0" err="1"/>
              <a:t>keseimbangan</a:t>
            </a:r>
            <a:r>
              <a:rPr lang="en-US" sz="3200" dirty="0"/>
              <a:t> </a:t>
            </a:r>
            <a:r>
              <a:rPr lang="en-US" sz="3200" dirty="0" err="1"/>
              <a:t>emosional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diri</a:t>
            </a:r>
            <a:r>
              <a:rPr lang="en-US" sz="3200" dirty="0"/>
              <a:t> </a:t>
            </a:r>
            <a:r>
              <a:rPr lang="en-US" sz="3200" dirty="0" err="1" smtClean="0"/>
              <a:t>seseorang</a:t>
            </a:r>
            <a:r>
              <a:rPr lang="en-US" sz="3200" dirty="0" smtClean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akibat</a:t>
            </a:r>
            <a:r>
              <a:rPr lang="en-US" sz="3200" dirty="0"/>
              <a:t> </a:t>
            </a:r>
            <a:r>
              <a:rPr lang="en-US" sz="3200" dirty="0" err="1"/>
              <a:t>adanya</a:t>
            </a:r>
            <a:r>
              <a:rPr lang="en-US" sz="3200" dirty="0"/>
              <a:t> </a:t>
            </a:r>
            <a:r>
              <a:rPr lang="en-US" sz="3200" dirty="0" err="1"/>
              <a:t>situasi</a:t>
            </a:r>
            <a:r>
              <a:rPr lang="en-US" sz="3200" dirty="0"/>
              <a:t> </a:t>
            </a:r>
            <a:r>
              <a:rPr lang="en-US" sz="3200" dirty="0" err="1"/>
              <a:t>yg</a:t>
            </a:r>
            <a:r>
              <a:rPr lang="en-US" sz="3200" dirty="0"/>
              <a:t> </a:t>
            </a:r>
            <a:r>
              <a:rPr lang="en-US" sz="3200" dirty="0" err="1"/>
              <a:t>dinilai</a:t>
            </a:r>
            <a:r>
              <a:rPr lang="en-US" sz="3200" dirty="0"/>
              <a:t> </a:t>
            </a:r>
            <a:r>
              <a:rPr lang="en-US" sz="3200" dirty="0" err="1"/>
              <a:t>menekan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mengancam</a:t>
            </a:r>
            <a:r>
              <a:rPr lang="en-US" sz="3200" dirty="0"/>
              <a:t> </a:t>
            </a:r>
            <a:r>
              <a:rPr lang="en-US" sz="3200" dirty="0" err="1"/>
              <a:t>dirinya</a:t>
            </a:r>
            <a:r>
              <a:rPr lang="en-US" sz="3200" dirty="0"/>
              <a:t> (Lazarus &amp; </a:t>
            </a:r>
            <a:r>
              <a:rPr lang="en-US" sz="3200" dirty="0" err="1"/>
              <a:t>Folkman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944562"/>
          </a:xfrm>
          <a:ln w="3175">
            <a:noFill/>
          </a:ln>
        </p:spPr>
        <p:txBody>
          <a:bodyPr>
            <a:noAutofit/>
          </a:bodyPr>
          <a:lstStyle/>
          <a:p>
            <a:r>
              <a:rPr lang="id-ID" sz="3200" b="1" dirty="0" smtClean="0"/>
              <a:t>KARAKTERISTIK </a:t>
            </a:r>
            <a:r>
              <a:rPr lang="en-US" sz="3200" b="1" dirty="0" smtClean="0"/>
              <a:t>COPING STRESS</a:t>
            </a:r>
            <a:r>
              <a:rPr lang="id-ID" sz="3200" b="1" dirty="0" smtClean="0"/>
              <a:t> </a:t>
            </a:r>
            <a:r>
              <a:rPr lang="en-US" sz="3200" dirty="0" err="1" smtClean="0"/>
              <a:t>menurut</a:t>
            </a:r>
            <a:r>
              <a:rPr lang="en-US" sz="3200" dirty="0" smtClean="0"/>
              <a:t> Lazarus &amp; </a:t>
            </a:r>
            <a:r>
              <a:rPr lang="en-US" sz="3200" dirty="0" err="1" smtClean="0"/>
              <a:t>Folman</a:t>
            </a:r>
            <a:endParaRPr lang="en-US" sz="3200" b="1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524000"/>
            <a:ext cx="8305800" cy="4953000"/>
          </a:xfrm>
          <a:ln w="3175">
            <a:noFill/>
          </a:ln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sz="2800" i="1" dirty="0" smtClean="0"/>
              <a:t>Coping </a:t>
            </a:r>
            <a:r>
              <a:rPr lang="en-US" sz="2800" dirty="0" err="1"/>
              <a:t>mengarah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proses</a:t>
            </a:r>
            <a:r>
              <a:rPr lang="en-US" sz="2800" dirty="0"/>
              <a:t>,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dicapai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tingkah</a:t>
            </a:r>
            <a:r>
              <a:rPr lang="en-US" sz="2800" dirty="0"/>
              <a:t> </a:t>
            </a:r>
            <a:r>
              <a:rPr lang="en-US" sz="2800" dirty="0" err="1"/>
              <a:t>laku</a:t>
            </a:r>
            <a:endParaRPr lang="en-US" sz="2800" dirty="0"/>
          </a:p>
          <a:p>
            <a:pPr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US" sz="2800" dirty="0" err="1"/>
              <a:t>Proses</a:t>
            </a:r>
            <a:r>
              <a:rPr lang="en-US" sz="2800" dirty="0"/>
              <a:t> </a:t>
            </a:r>
            <a:r>
              <a:rPr lang="en-US" sz="2800" dirty="0" err="1"/>
              <a:t>tsb</a:t>
            </a:r>
            <a:r>
              <a:rPr lang="en-US" sz="2800" dirty="0"/>
              <a:t> </a:t>
            </a:r>
            <a:r>
              <a:rPr lang="en-US" sz="2800" dirty="0" err="1"/>
              <a:t>melibatkan</a:t>
            </a:r>
            <a:r>
              <a:rPr lang="en-US" sz="2800" dirty="0"/>
              <a:t> </a:t>
            </a:r>
            <a:r>
              <a:rPr lang="en-US" sz="2800" dirty="0" err="1"/>
              <a:t>tingkah</a:t>
            </a:r>
            <a:r>
              <a:rPr lang="en-US" sz="2800" dirty="0"/>
              <a:t> </a:t>
            </a:r>
            <a:r>
              <a:rPr lang="en-US" sz="2800" dirty="0" err="1" smtClean="0"/>
              <a:t>laku</a:t>
            </a:r>
            <a:r>
              <a:rPr lang="id-ID" sz="2800" dirty="0" smtClean="0"/>
              <a:t>.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en-US" sz="2800" dirty="0" err="1" smtClean="0"/>
              <a:t>Tingkah</a:t>
            </a:r>
            <a:r>
              <a:rPr lang="en-US" sz="2800" dirty="0" smtClean="0"/>
              <a:t> </a:t>
            </a:r>
            <a:r>
              <a:rPr lang="en-US" sz="2800" dirty="0" err="1" smtClean="0"/>
              <a:t>laku</a:t>
            </a:r>
            <a:r>
              <a:rPr lang="en-US" sz="2800" dirty="0" smtClean="0"/>
              <a:t> </a:t>
            </a:r>
            <a:r>
              <a:rPr lang="en-US" sz="2800" i="1" dirty="0" smtClean="0"/>
              <a:t>coping</a:t>
            </a:r>
            <a:r>
              <a:rPr lang="en-US" sz="2800" dirty="0" smtClean="0"/>
              <a:t> </a:t>
            </a:r>
            <a:r>
              <a:rPr lang="en-US" sz="2800" dirty="0" err="1" smtClean="0"/>
              <a:t>terpusat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/</a:t>
            </a:r>
            <a:r>
              <a:rPr lang="en-US" sz="2800" dirty="0" err="1" smtClean="0"/>
              <a:t>tuntutan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dialami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kewajiban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peristiwa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melebihi</a:t>
            </a:r>
            <a:r>
              <a:rPr lang="en-US" sz="2800" dirty="0" smtClean="0"/>
              <a:t> </a:t>
            </a:r>
            <a:r>
              <a:rPr lang="en-US" sz="2800" dirty="0" err="1" smtClean="0"/>
              <a:t>kapasitas</a:t>
            </a:r>
            <a:r>
              <a:rPr lang="en-US" sz="2800" dirty="0" smtClean="0"/>
              <a:t> </a:t>
            </a:r>
            <a:r>
              <a:rPr lang="en-US" sz="2800" dirty="0" err="1" smtClean="0"/>
              <a:t>dirinya</a:t>
            </a:r>
            <a:endParaRPr lang="en-US" sz="2800" dirty="0" smtClean="0"/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tingkah</a:t>
            </a:r>
            <a:r>
              <a:rPr lang="en-US" sz="2800" dirty="0" smtClean="0"/>
              <a:t> </a:t>
            </a:r>
            <a:r>
              <a:rPr lang="en-US" sz="2800" dirty="0" err="1" smtClean="0"/>
              <a:t>laku</a:t>
            </a:r>
            <a:r>
              <a:rPr lang="en-US" sz="2800" dirty="0" smtClean="0"/>
              <a:t> </a:t>
            </a:r>
            <a:r>
              <a:rPr lang="en-US" sz="2800" i="1" dirty="0" smtClean="0"/>
              <a:t>coping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menghilangkan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pengalaman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seimbang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tuntutan</a:t>
            </a:r>
            <a:r>
              <a:rPr lang="en-US" sz="2800" dirty="0" smtClean="0"/>
              <a:t> &amp; </a:t>
            </a:r>
            <a:r>
              <a:rPr lang="en-US" sz="2800" dirty="0" err="1" smtClean="0"/>
              <a:t>kemampuan</a:t>
            </a:r>
            <a:endParaRPr lang="en-US" sz="2800" dirty="0" smtClean="0"/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en-US" sz="2800" i="1" dirty="0" smtClean="0"/>
              <a:t>Coping</a:t>
            </a:r>
            <a:r>
              <a:rPr lang="en-US" sz="2800" dirty="0" smtClean="0"/>
              <a:t>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dipengaruhi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penilaian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tuntutan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dayanya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endParaRPr lang="en-US" sz="2800" dirty="0" smtClean="0"/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en-US" sz="2800" i="1" dirty="0" smtClean="0"/>
              <a:t>Coping</a:t>
            </a:r>
            <a:r>
              <a:rPr lang="en-US" sz="2800" dirty="0" smtClean="0"/>
              <a:t> </a:t>
            </a:r>
            <a:r>
              <a:rPr lang="en-US" sz="2800" dirty="0" err="1" smtClean="0"/>
              <a:t>dipandang</a:t>
            </a:r>
            <a:r>
              <a:rPr lang="en-US" sz="2800" dirty="0" smtClean="0"/>
              <a:t> </a:t>
            </a:r>
            <a:r>
              <a:rPr lang="en-US" sz="2800" dirty="0" err="1" smtClean="0"/>
              <a:t>semata</a:t>
            </a:r>
            <a:r>
              <a:rPr lang="id-ID" sz="2800" dirty="0" smtClean="0"/>
              <a:t>2</a:t>
            </a:r>
            <a:r>
              <a:rPr lang="en-US" sz="2800" dirty="0" smtClean="0"/>
              <a:t> </a:t>
            </a:r>
            <a:r>
              <a:rPr lang="id-ID" sz="2800" dirty="0" smtClean="0"/>
              <a:t>sbg </a:t>
            </a:r>
            <a:r>
              <a:rPr lang="en-US" sz="2800" dirty="0" err="1" smtClean="0"/>
              <a:t>usaha</a:t>
            </a:r>
            <a:r>
              <a:rPr lang="en-US" sz="2800" dirty="0" smtClean="0"/>
              <a:t> </a:t>
            </a:r>
            <a:r>
              <a:rPr lang="en-US" sz="2800" dirty="0" err="1" smtClean="0"/>
              <a:t>penyesuaian</a:t>
            </a:r>
            <a:r>
              <a:rPr lang="en-US" sz="2800" dirty="0" smtClean="0"/>
              <a:t> </a:t>
            </a:r>
            <a:r>
              <a:rPr lang="id-ID" sz="2800" dirty="0" smtClean="0"/>
              <a:t>thd </a:t>
            </a:r>
            <a:r>
              <a:rPr lang="en-US" sz="2800" dirty="0" err="1" smtClean="0"/>
              <a:t>tuntutan</a:t>
            </a:r>
            <a:r>
              <a:rPr lang="en-US" sz="2800" dirty="0" smtClean="0"/>
              <a:t>, </a:t>
            </a:r>
            <a:r>
              <a:rPr lang="en-US" sz="2800" dirty="0" err="1" smtClean="0"/>
              <a:t>terlepas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sukses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tidaknya</a:t>
            </a:r>
            <a:r>
              <a:rPr lang="en-US" sz="2800" dirty="0" smtClean="0"/>
              <a:t> </a:t>
            </a:r>
            <a:r>
              <a:rPr lang="en-US" sz="2800" dirty="0" err="1" smtClean="0"/>
              <a:t>usaha</a:t>
            </a:r>
            <a:r>
              <a:rPr lang="en-US" sz="2800" dirty="0" smtClean="0"/>
              <a:t> </a:t>
            </a:r>
            <a:r>
              <a:rPr lang="en-US" sz="2800" dirty="0" err="1" smtClean="0"/>
              <a:t>tsb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ln w="3175">
            <a:noFill/>
          </a:ln>
        </p:spPr>
        <p:txBody>
          <a:bodyPr>
            <a:noAutofit/>
          </a:bodyPr>
          <a:lstStyle/>
          <a:p>
            <a:r>
              <a:rPr lang="en-US" sz="4000" b="1" dirty="0"/>
              <a:t>STRATEGI COPING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400"/>
            <a:ext cx="8305800" cy="4876800"/>
          </a:xfrm>
          <a:ln w="3175">
            <a:noFill/>
          </a:ln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/>
              <a:t>Lazarus &amp; </a:t>
            </a:r>
            <a:r>
              <a:rPr lang="en-US" sz="2800" dirty="0" err="1"/>
              <a:t>Folkman</a:t>
            </a:r>
            <a:r>
              <a:rPr lang="en-US" sz="2800" dirty="0"/>
              <a:t>,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/>
              <a:t>coping </a:t>
            </a:r>
            <a:r>
              <a:rPr lang="en-US" sz="2800" dirty="0" err="1"/>
              <a:t>ada</a:t>
            </a:r>
            <a:r>
              <a:rPr lang="en-US" sz="2800" dirty="0"/>
              <a:t> 2 </a:t>
            </a:r>
            <a:r>
              <a:rPr lang="en-US" sz="2800" dirty="0" err="1"/>
              <a:t>kategori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:</a:t>
            </a:r>
          </a:p>
          <a:p>
            <a:pPr>
              <a:buFont typeface="Wingdings" pitchFamily="2" charset="2"/>
              <a:buChar char="q"/>
            </a:pPr>
            <a:r>
              <a:rPr lang="en-US" sz="2800" b="1" i="1" dirty="0"/>
              <a:t>Problem Focus Coping</a:t>
            </a:r>
          </a:p>
          <a:p>
            <a:pPr>
              <a:buFontTx/>
              <a:buNone/>
            </a:pPr>
            <a:r>
              <a:rPr lang="en-US" sz="2800" dirty="0"/>
              <a:t>	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mengatasi</a:t>
            </a:r>
            <a:r>
              <a:rPr lang="en-US" sz="2800" dirty="0"/>
              <a:t> stress </a:t>
            </a:r>
            <a:r>
              <a:rPr lang="en-US" sz="2800" dirty="0" err="1"/>
              <a:t>langsung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stress,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dng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mengubah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dihadapi</a:t>
            </a:r>
            <a:r>
              <a:rPr lang="en-US" sz="2800" dirty="0" smtClean="0"/>
              <a:t>,</a:t>
            </a:r>
            <a:r>
              <a:rPr lang="id-ID" sz="2800" dirty="0" smtClean="0"/>
              <a:t> </a:t>
            </a:r>
            <a:r>
              <a:rPr lang="en-US" sz="2800" dirty="0" err="1" smtClean="0"/>
              <a:t>mempertahankan</a:t>
            </a:r>
            <a:r>
              <a:rPr lang="en-US" sz="2800" dirty="0" smtClean="0"/>
              <a:t> </a:t>
            </a:r>
            <a:r>
              <a:rPr lang="en-US" sz="2800" dirty="0" err="1"/>
              <a:t>tingkah</a:t>
            </a:r>
            <a:r>
              <a:rPr lang="en-US" sz="2800" dirty="0"/>
              <a:t> </a:t>
            </a:r>
            <a:r>
              <a:rPr lang="en-US" sz="2800" dirty="0" err="1"/>
              <a:t>laku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mengubah</a:t>
            </a:r>
            <a:r>
              <a:rPr lang="en-US" sz="2800" dirty="0"/>
              <a:t> </a:t>
            </a: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/>
              <a:t>lingkunngan</a:t>
            </a:r>
            <a:r>
              <a:rPr lang="en-US" sz="2800" dirty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800" b="1" i="1" dirty="0"/>
              <a:t>Emotion Focus Coping</a:t>
            </a:r>
          </a:p>
          <a:p>
            <a:pPr>
              <a:buFontTx/>
              <a:buNone/>
            </a:pPr>
            <a:r>
              <a:rPr lang="en-US" sz="2800" dirty="0"/>
              <a:t>	</a:t>
            </a:r>
            <a:r>
              <a:rPr lang="en-US" sz="2800" dirty="0" err="1"/>
              <a:t>Adalah</a:t>
            </a:r>
            <a:r>
              <a:rPr lang="en-US" sz="2800" dirty="0"/>
              <a:t> coping yang </a:t>
            </a:r>
            <a:r>
              <a:rPr lang="en-US" sz="2800" dirty="0" err="1"/>
              <a:t>bertujuan</a:t>
            </a:r>
            <a:r>
              <a:rPr lang="en-US" sz="2800" dirty="0"/>
              <a:t> </a:t>
            </a:r>
            <a:r>
              <a:rPr lang="en-US" sz="2800" dirty="0" err="1"/>
              <a:t>meredakan</a:t>
            </a:r>
            <a:r>
              <a:rPr lang="en-US" sz="2800" dirty="0"/>
              <a:t>, </a:t>
            </a:r>
            <a:r>
              <a:rPr lang="en-US" sz="2800" dirty="0" err="1" smtClean="0"/>
              <a:t>mengatur</a:t>
            </a:r>
            <a:r>
              <a:rPr lang="en-US" sz="2800" dirty="0" smtClean="0"/>
              <a:t> </a:t>
            </a:r>
            <a:r>
              <a:rPr lang="en-US" sz="2800" dirty="0" err="1"/>
              <a:t>tekanan</a:t>
            </a:r>
            <a:r>
              <a:rPr lang="en-US" sz="2800" dirty="0"/>
              <a:t> </a:t>
            </a:r>
            <a:r>
              <a:rPr lang="en-US" sz="2800" dirty="0" err="1"/>
              <a:t>emosional</a:t>
            </a:r>
            <a:r>
              <a:rPr lang="en-US" sz="2800" dirty="0" smtClean="0"/>
              <a:t>,</a:t>
            </a:r>
            <a:r>
              <a:rPr lang="id-ID" sz="2800" dirty="0" smtClean="0"/>
              <a:t> </a:t>
            </a:r>
            <a:r>
              <a:rPr lang="en-US" sz="2800" dirty="0" err="1" smtClean="0"/>
              <a:t>mengurangi</a:t>
            </a:r>
            <a:r>
              <a:rPr lang="en-US" sz="2800" dirty="0" smtClean="0"/>
              <a:t> </a:t>
            </a:r>
            <a:r>
              <a:rPr lang="en-US" sz="2800" dirty="0" err="1"/>
              <a:t>emosi</a:t>
            </a:r>
            <a:r>
              <a:rPr lang="en-US" sz="2800" dirty="0"/>
              <a:t> </a:t>
            </a:r>
            <a:r>
              <a:rPr lang="en-US" sz="2800" dirty="0" err="1"/>
              <a:t>negatif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ditimbulkan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situasi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715962"/>
          </a:xfrm>
          <a:ln w="3175">
            <a:noFill/>
          </a:ln>
        </p:spPr>
        <p:txBody>
          <a:bodyPr>
            <a:noAutofit/>
          </a:bodyPr>
          <a:lstStyle/>
          <a:p>
            <a:r>
              <a:rPr lang="en-US" sz="3200" b="1" dirty="0"/>
              <a:t>A</a:t>
            </a:r>
            <a:r>
              <a:rPr lang="en-US" sz="3200" b="1" dirty="0" smtClean="0"/>
              <a:t>.</a:t>
            </a:r>
            <a:r>
              <a:rPr lang="id-ID" sz="3200" b="1" dirty="0" smtClean="0"/>
              <a:t> </a:t>
            </a:r>
            <a:r>
              <a:rPr lang="en-US" sz="3200" b="1" dirty="0" smtClean="0"/>
              <a:t>BENTUK </a:t>
            </a:r>
            <a:r>
              <a:rPr lang="en-US" sz="3200" b="1" dirty="0"/>
              <a:t>PROBLEM FOCUS COPING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447800"/>
            <a:ext cx="8382000" cy="5181600"/>
          </a:xfrm>
          <a:ln w="3175">
            <a:solidFill>
              <a:schemeClr val="tx1"/>
            </a:solidFill>
          </a:ln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600" b="1" i="1" dirty="0" err="1"/>
              <a:t>Confrontive</a:t>
            </a:r>
            <a:r>
              <a:rPr lang="en-US" sz="2600" b="1" i="1" dirty="0"/>
              <a:t> coping</a:t>
            </a:r>
          </a:p>
          <a:p>
            <a:pPr>
              <a:buFontTx/>
              <a:buNone/>
            </a:pPr>
            <a:r>
              <a:rPr lang="en-US" sz="2600" dirty="0"/>
              <a:t>	</a:t>
            </a:r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dirty="0" err="1"/>
              <a:t>upaya</a:t>
            </a:r>
            <a:r>
              <a:rPr lang="en-US" sz="2600" dirty="0"/>
              <a:t> </a:t>
            </a:r>
            <a:r>
              <a:rPr lang="en-US" sz="2600" dirty="0" err="1"/>
              <a:t>agresif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mengubah</a:t>
            </a:r>
            <a:r>
              <a:rPr lang="en-US" sz="2600" dirty="0"/>
              <a:t> </a:t>
            </a:r>
            <a:r>
              <a:rPr lang="en-US" sz="2600" dirty="0" err="1"/>
              <a:t>situasi</a:t>
            </a:r>
            <a:endParaRPr lang="en-US" sz="2600" dirty="0"/>
          </a:p>
          <a:p>
            <a:pPr>
              <a:buFont typeface="Wingdings" pitchFamily="2" charset="2"/>
              <a:buChar char="q"/>
            </a:pPr>
            <a:r>
              <a:rPr lang="en-US" sz="2600" b="1" i="1" dirty="0" err="1"/>
              <a:t>Planful</a:t>
            </a:r>
            <a:r>
              <a:rPr lang="en-US" sz="2600" b="1" i="1" dirty="0"/>
              <a:t> problem </a:t>
            </a:r>
            <a:r>
              <a:rPr lang="en-US" sz="2600" b="1" i="1" dirty="0" err="1"/>
              <a:t>fokus</a:t>
            </a:r>
            <a:r>
              <a:rPr lang="en-US" sz="2600" b="1" i="1" dirty="0"/>
              <a:t> coping</a:t>
            </a:r>
          </a:p>
          <a:p>
            <a:pPr>
              <a:buFontTx/>
              <a:buNone/>
            </a:pPr>
            <a:r>
              <a:rPr lang="en-US" sz="2600" dirty="0"/>
              <a:t>	</a:t>
            </a:r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dirty="0" err="1"/>
              <a:t>usaha</a:t>
            </a:r>
            <a:r>
              <a:rPr lang="en-US" sz="2600" dirty="0"/>
              <a:t> coping </a:t>
            </a:r>
            <a:r>
              <a:rPr lang="en-US" sz="2600" dirty="0" err="1"/>
              <a:t>yg</a:t>
            </a:r>
            <a:r>
              <a:rPr lang="en-US" sz="2600" dirty="0"/>
              <a:t> </a:t>
            </a:r>
            <a:r>
              <a:rPr lang="en-US" sz="2600" dirty="0" err="1"/>
              <a:t>bertujuan</a:t>
            </a:r>
            <a:r>
              <a:rPr lang="en-US" sz="2600" dirty="0"/>
              <a:t> </a:t>
            </a:r>
            <a:r>
              <a:rPr lang="en-US" sz="2600" dirty="0" err="1"/>
              <a:t>mengubah</a:t>
            </a:r>
            <a:r>
              <a:rPr lang="en-US" sz="2600" dirty="0"/>
              <a:t> </a:t>
            </a:r>
            <a:r>
              <a:rPr lang="en-US" sz="2600" dirty="0" err="1" smtClean="0"/>
              <a:t>keadaan</a:t>
            </a:r>
            <a:r>
              <a:rPr lang="en-US" sz="2600" dirty="0" smtClean="0"/>
              <a:t> </a:t>
            </a:r>
            <a:r>
              <a:rPr lang="en-US" sz="2600" dirty="0" err="1"/>
              <a:t>disertai</a:t>
            </a:r>
            <a:r>
              <a:rPr lang="en-US" sz="2600" dirty="0"/>
              <a:t> </a:t>
            </a:r>
            <a:r>
              <a:rPr lang="en-US" sz="2600" dirty="0" err="1"/>
              <a:t>dng</a:t>
            </a:r>
            <a:r>
              <a:rPr lang="en-US" sz="2600" dirty="0"/>
              <a:t> </a:t>
            </a:r>
            <a:r>
              <a:rPr lang="en-US" sz="2600" dirty="0" err="1"/>
              <a:t>pendekatan</a:t>
            </a:r>
            <a:r>
              <a:rPr lang="en-US" sz="2600" dirty="0"/>
              <a:t> </a:t>
            </a:r>
            <a:r>
              <a:rPr lang="en-US" sz="2600" dirty="0" err="1"/>
              <a:t>analitis</a:t>
            </a:r>
            <a:endParaRPr lang="en-US" sz="2600" dirty="0"/>
          </a:p>
          <a:p>
            <a:pPr>
              <a:buFont typeface="Wingdings" pitchFamily="2" charset="2"/>
              <a:buChar char="q"/>
            </a:pPr>
            <a:r>
              <a:rPr lang="en-US" sz="2600" b="1" i="1" dirty="0"/>
              <a:t>Accepting responsibility</a:t>
            </a:r>
          </a:p>
          <a:p>
            <a:pPr>
              <a:buFontTx/>
              <a:buNone/>
            </a:pPr>
            <a:r>
              <a:rPr lang="en-US" sz="2600" dirty="0"/>
              <a:t>	</a:t>
            </a:r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dirty="0" err="1"/>
              <a:t>upaya</a:t>
            </a:r>
            <a:r>
              <a:rPr lang="en-US" sz="2600" dirty="0"/>
              <a:t> coping </a:t>
            </a:r>
            <a:r>
              <a:rPr lang="en-US" sz="2600" dirty="0" err="1"/>
              <a:t>dgn</a:t>
            </a:r>
            <a:r>
              <a:rPr lang="en-US" sz="2600" dirty="0"/>
              <a:t> </a:t>
            </a:r>
            <a:r>
              <a:rPr lang="en-US" sz="2600" dirty="0" err="1"/>
              <a:t>cara</a:t>
            </a:r>
            <a:r>
              <a:rPr lang="en-US" sz="2600" dirty="0"/>
              <a:t> </a:t>
            </a:r>
            <a:r>
              <a:rPr lang="en-US" sz="2600" dirty="0" err="1"/>
              <a:t>mengakui</a:t>
            </a:r>
            <a:r>
              <a:rPr lang="en-US" sz="2600" dirty="0"/>
              <a:t> </a:t>
            </a:r>
            <a:r>
              <a:rPr lang="en-US" sz="2600" dirty="0" err="1"/>
              <a:t>peran</a:t>
            </a:r>
            <a:r>
              <a:rPr lang="en-US" sz="2600" dirty="0"/>
              <a:t> </a:t>
            </a:r>
            <a:r>
              <a:rPr lang="en-US" sz="2600" dirty="0" err="1" smtClean="0"/>
              <a:t>indi</a:t>
            </a:r>
            <a:r>
              <a:rPr lang="id-ID" sz="2600" dirty="0" smtClean="0"/>
              <a:t>vi</a:t>
            </a:r>
            <a:r>
              <a:rPr lang="en-US" sz="2600" dirty="0" smtClean="0"/>
              <a:t>du </a:t>
            </a:r>
            <a:r>
              <a:rPr lang="en-US" sz="2600" dirty="0" err="1"/>
              <a:t>dlm</a:t>
            </a:r>
            <a:r>
              <a:rPr lang="en-US" sz="2600" dirty="0"/>
              <a:t> </a:t>
            </a:r>
            <a:r>
              <a:rPr lang="en-US" sz="2600" dirty="0" err="1"/>
              <a:t>masalah</a:t>
            </a:r>
            <a:r>
              <a:rPr lang="en-US" sz="2600" dirty="0"/>
              <a:t> </a:t>
            </a:r>
            <a:r>
              <a:rPr lang="en-US" sz="2600" dirty="0" err="1"/>
              <a:t>yg</a:t>
            </a:r>
            <a:r>
              <a:rPr lang="en-US" sz="2600" dirty="0"/>
              <a:t> </a:t>
            </a:r>
            <a:r>
              <a:rPr lang="en-US" sz="2600" dirty="0" err="1"/>
              <a:t>dialami</a:t>
            </a:r>
            <a:endParaRPr lang="en-US" sz="2600" dirty="0"/>
          </a:p>
          <a:p>
            <a:pPr>
              <a:buFont typeface="Wingdings" pitchFamily="2" charset="2"/>
              <a:buChar char="q"/>
            </a:pPr>
            <a:r>
              <a:rPr lang="en-US" sz="2600" b="1" i="1" dirty="0"/>
              <a:t>Seeking social support</a:t>
            </a:r>
          </a:p>
          <a:p>
            <a:pPr>
              <a:buFontTx/>
              <a:buNone/>
            </a:pPr>
            <a:r>
              <a:rPr lang="en-US" sz="2600" dirty="0"/>
              <a:t>	</a:t>
            </a:r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dirty="0" err="1"/>
              <a:t>upaya</a:t>
            </a:r>
            <a:r>
              <a:rPr lang="en-US" sz="2600" dirty="0"/>
              <a:t> </a:t>
            </a:r>
            <a:r>
              <a:rPr lang="en-US" sz="2600" dirty="0" err="1"/>
              <a:t>mencari</a:t>
            </a:r>
            <a:r>
              <a:rPr lang="en-US" sz="2600" dirty="0"/>
              <a:t> </a:t>
            </a:r>
            <a:r>
              <a:rPr lang="en-US" sz="2600" dirty="0" err="1"/>
              <a:t>dukungan</a:t>
            </a:r>
            <a:r>
              <a:rPr lang="en-US" sz="2600" dirty="0"/>
              <a:t> </a:t>
            </a:r>
            <a:r>
              <a:rPr lang="en-US" sz="2600" dirty="0" smtClean="0"/>
              <a:t>so</a:t>
            </a:r>
            <a:r>
              <a:rPr lang="id-ID" sz="2600" dirty="0" smtClean="0"/>
              <a:t>s</a:t>
            </a:r>
            <a:r>
              <a:rPr lang="en-US" sz="2600" dirty="0" err="1" smtClean="0"/>
              <a:t>ial</a:t>
            </a:r>
            <a:r>
              <a:rPr lang="en-US" sz="2600" dirty="0" smtClean="0"/>
              <a:t> </a:t>
            </a:r>
            <a:r>
              <a:rPr lang="en-US" sz="2600" dirty="0" err="1"/>
              <a:t>atas</a:t>
            </a:r>
            <a:r>
              <a:rPr lang="en-US" sz="2600" dirty="0"/>
              <a:t> </a:t>
            </a:r>
            <a:r>
              <a:rPr lang="en-US" sz="2600" dirty="0" err="1"/>
              <a:t>masalah</a:t>
            </a:r>
            <a:r>
              <a:rPr lang="en-US" sz="2600" dirty="0"/>
              <a:t> </a:t>
            </a:r>
            <a:r>
              <a:rPr lang="en-US" sz="2600" dirty="0" err="1"/>
              <a:t>yg</a:t>
            </a:r>
            <a:r>
              <a:rPr lang="en-US" sz="2600" dirty="0"/>
              <a:t> </a:t>
            </a:r>
            <a:r>
              <a:rPr lang="en-US" sz="2600" dirty="0" err="1"/>
              <a:t>dihadapi</a:t>
            </a:r>
            <a:endParaRPr lang="en-US"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382000" cy="715962"/>
          </a:xfrm>
          <a:ln w="3175">
            <a:noFill/>
          </a:ln>
        </p:spPr>
        <p:txBody>
          <a:bodyPr>
            <a:normAutofit/>
          </a:bodyPr>
          <a:lstStyle/>
          <a:p>
            <a:r>
              <a:rPr lang="en-US" sz="4000" b="1" dirty="0">
                <a:latin typeface="Comic Sans MS" pitchFamily="66" charset="0"/>
              </a:rPr>
              <a:t>STRESS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905000"/>
            <a:ext cx="8763000" cy="4724400"/>
          </a:xfrm>
        </p:spPr>
        <p:txBody>
          <a:bodyPr>
            <a:normAutofit/>
          </a:bodyPr>
          <a:lstStyle/>
          <a:p>
            <a:pPr marL="432000" indent="-432000">
              <a:lnSpc>
                <a:spcPct val="90000"/>
              </a:lnSpc>
              <a:spcBef>
                <a:spcPts val="1800"/>
              </a:spcBef>
              <a:buFont typeface="Wingdings" pitchFamily="2" charset="2"/>
              <a:buChar char="q"/>
            </a:pPr>
            <a:r>
              <a:rPr lang="en-US" sz="3200" b="1" dirty="0" err="1">
                <a:latin typeface="Comic Sans MS" pitchFamily="66" charset="0"/>
              </a:rPr>
              <a:t>Definisi</a:t>
            </a:r>
            <a:r>
              <a:rPr lang="en-US" sz="3200" b="1" dirty="0">
                <a:latin typeface="Comic Sans MS" pitchFamily="66" charset="0"/>
              </a:rPr>
              <a:t> Stress</a:t>
            </a:r>
            <a:r>
              <a:rPr lang="en-US" sz="2800" dirty="0">
                <a:latin typeface="Comic Sans MS" pitchFamily="66" charset="0"/>
              </a:rPr>
              <a:t> (Lazarus &amp; Folkman,1984)</a:t>
            </a:r>
          </a:p>
          <a:p>
            <a:pPr marL="432000" indent="-432000">
              <a:lnSpc>
                <a:spcPct val="90000"/>
              </a:lnSpc>
              <a:spcBef>
                <a:spcPts val="1800"/>
              </a:spcBef>
              <a:buFontTx/>
              <a:buNone/>
            </a:pPr>
            <a:r>
              <a:rPr lang="en-US" sz="2800" dirty="0">
                <a:latin typeface="Comic Sans MS" pitchFamily="66" charset="0"/>
              </a:rPr>
              <a:t>	“Stress </a:t>
            </a:r>
            <a:r>
              <a:rPr lang="en-US" sz="2800" dirty="0" err="1">
                <a:latin typeface="Comic Sans MS" pitchFamily="66" charset="0"/>
              </a:rPr>
              <a:t>adalah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keadaan</a:t>
            </a:r>
            <a:r>
              <a:rPr lang="en-US" sz="2800" dirty="0">
                <a:latin typeface="Comic Sans MS" pitchFamily="66" charset="0"/>
              </a:rPr>
              <a:t> internal </a:t>
            </a:r>
            <a:r>
              <a:rPr lang="en-US" sz="2800" dirty="0" err="1">
                <a:latin typeface="Comic Sans MS" pitchFamily="66" charset="0"/>
              </a:rPr>
              <a:t>yg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dapat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disebabkan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oleh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tuntutan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fisik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thd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tubuh</a:t>
            </a:r>
            <a:r>
              <a:rPr lang="en-US" sz="2800" dirty="0">
                <a:latin typeface="Comic Sans MS" pitchFamily="66" charset="0"/>
              </a:rPr>
              <a:t> (</a:t>
            </a:r>
            <a:r>
              <a:rPr lang="en-US" sz="2800" dirty="0" err="1" smtClean="0">
                <a:latin typeface="Comic Sans MS" pitchFamily="66" charset="0"/>
              </a:rPr>
              <a:t>penyakit,latihan,suhu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tubuh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yg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ekstrem</a:t>
            </a:r>
            <a:r>
              <a:rPr lang="en-US" sz="2800" dirty="0">
                <a:latin typeface="Comic Sans MS" pitchFamily="66" charset="0"/>
              </a:rPr>
              <a:t>) </a:t>
            </a:r>
            <a:r>
              <a:rPr lang="en-US" sz="2800" dirty="0" err="1">
                <a:latin typeface="Comic Sans MS" pitchFamily="66" charset="0"/>
              </a:rPr>
              <a:t>atau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oleh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situasi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lingkungan</a:t>
            </a:r>
            <a:r>
              <a:rPr lang="en-US" sz="2800" dirty="0">
                <a:latin typeface="Comic Sans MS" pitchFamily="66" charset="0"/>
              </a:rPr>
              <a:t>/</a:t>
            </a:r>
            <a:r>
              <a:rPr lang="en-US" sz="2800" dirty="0" err="1">
                <a:latin typeface="Comic Sans MS" pitchFamily="66" charset="0"/>
              </a:rPr>
              <a:t>sosial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yg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dinilai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secara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potensial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berbahaya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>
                <a:latin typeface="Comic Sans MS" pitchFamily="66" charset="0"/>
              </a:rPr>
              <a:t>membebani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>
                <a:latin typeface="Comic Sans MS" pitchFamily="66" charset="0"/>
              </a:rPr>
              <a:t>tdk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terkontrol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atau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melebihi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sumber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daya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untuk</a:t>
            </a:r>
            <a:r>
              <a:rPr lang="en-US" sz="2800" dirty="0">
                <a:latin typeface="Comic Sans MS" pitchFamily="66" charset="0"/>
              </a:rPr>
              <a:t> coping</a:t>
            </a:r>
            <a:r>
              <a:rPr lang="en-US" sz="2800" dirty="0" smtClean="0">
                <a:latin typeface="Comic Sans MS" pitchFamily="66" charset="0"/>
              </a:rPr>
              <a:t>”.</a:t>
            </a:r>
            <a:endParaRPr lang="id-ID" sz="2800" dirty="0" smtClean="0">
              <a:latin typeface="Comic Sans MS" pitchFamily="66" charset="0"/>
            </a:endParaRPr>
          </a:p>
          <a:p>
            <a:pPr marL="432000" indent="-432000">
              <a:lnSpc>
                <a:spcPct val="90000"/>
              </a:lnSpc>
              <a:spcBef>
                <a:spcPts val="1800"/>
              </a:spcBef>
              <a:buFontTx/>
              <a:buNone/>
            </a:pPr>
            <a:endParaRPr lang="en-US" sz="800" dirty="0">
              <a:latin typeface="Comic Sans MS" pitchFamily="66" charset="0"/>
            </a:endParaRPr>
          </a:p>
          <a:p>
            <a:pPr marL="432000" indent="-432000">
              <a:lnSpc>
                <a:spcPct val="90000"/>
              </a:lnSpc>
              <a:spcBef>
                <a:spcPts val="1800"/>
              </a:spcBef>
              <a:buFont typeface="Wingdings" pitchFamily="2" charset="2"/>
              <a:buChar char="q"/>
            </a:pPr>
            <a:r>
              <a:rPr lang="en-US" sz="2800" b="1" dirty="0">
                <a:latin typeface="Comic Sans MS" pitchFamily="66" charset="0"/>
              </a:rPr>
              <a:t>Stressor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adalah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pemicu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atau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penyebab</a:t>
            </a:r>
            <a:r>
              <a:rPr lang="en-US" sz="2800" dirty="0">
                <a:latin typeface="Comic Sans MS" pitchFamily="66" charset="0"/>
              </a:rPr>
              <a:t> stress</a:t>
            </a:r>
          </a:p>
          <a:p>
            <a:pPr>
              <a:lnSpc>
                <a:spcPct val="90000"/>
              </a:lnSpc>
              <a:spcBef>
                <a:spcPts val="1800"/>
              </a:spcBef>
              <a:buFont typeface="Wingdings" pitchFamily="2" charset="2"/>
              <a:buNone/>
            </a:pPr>
            <a:endParaRPr lang="en-US" sz="2800" dirty="0">
              <a:latin typeface="Comic Sans MS" pitchFamily="66" charset="0"/>
            </a:endParaRPr>
          </a:p>
          <a:p>
            <a:pPr>
              <a:lnSpc>
                <a:spcPct val="90000"/>
              </a:lnSpc>
              <a:spcBef>
                <a:spcPts val="1800"/>
              </a:spcBef>
              <a:buFontTx/>
              <a:buNone/>
            </a:pPr>
            <a:endParaRPr lang="en-US" sz="2800" dirty="0">
              <a:latin typeface="Comic Sans MS" pitchFamily="66" charset="0"/>
            </a:endParaRPr>
          </a:p>
          <a:p>
            <a:pPr>
              <a:lnSpc>
                <a:spcPct val="90000"/>
              </a:lnSpc>
              <a:spcBef>
                <a:spcPts val="1800"/>
              </a:spcBef>
              <a:buFontTx/>
              <a:buNone/>
            </a:pP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8001000" cy="639762"/>
          </a:xfrm>
          <a:ln w="3175">
            <a:noFill/>
          </a:ln>
        </p:spPr>
        <p:txBody>
          <a:bodyPr>
            <a:normAutofit fontScale="90000"/>
          </a:bodyPr>
          <a:lstStyle/>
          <a:p>
            <a:r>
              <a:rPr lang="en-US" sz="3200" b="1" dirty="0"/>
              <a:t>B</a:t>
            </a:r>
            <a:r>
              <a:rPr lang="en-US" sz="3200" b="1" dirty="0" smtClean="0"/>
              <a:t>.</a:t>
            </a:r>
            <a:r>
              <a:rPr lang="id-ID" sz="3200" b="1" dirty="0" smtClean="0"/>
              <a:t>  </a:t>
            </a:r>
            <a:r>
              <a:rPr lang="en-US" sz="3200" b="1" dirty="0" smtClean="0"/>
              <a:t>BENTUK </a:t>
            </a:r>
            <a:r>
              <a:rPr lang="en-US" sz="3200" b="1" dirty="0"/>
              <a:t>EMOTION FOKUS COPING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63995"/>
            <a:ext cx="8305800" cy="4876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q"/>
            </a:pPr>
            <a:r>
              <a:rPr lang="en-US" sz="2600" b="1" i="1" dirty="0">
                <a:latin typeface="Comic Sans MS" pitchFamily="66" charset="0"/>
              </a:rPr>
              <a:t>Seeking Social/Emotional Support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Tx/>
              <a:buNone/>
            </a:pPr>
            <a:r>
              <a:rPr lang="en-US" sz="2600" dirty="0">
                <a:latin typeface="Comic Sans MS" pitchFamily="66" charset="0"/>
              </a:rPr>
              <a:t>	</a:t>
            </a:r>
            <a:r>
              <a:rPr lang="en-US" sz="2600" dirty="0" err="1">
                <a:latin typeface="Comic Sans MS" pitchFamily="66" charset="0"/>
              </a:rPr>
              <a:t>Merupakan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upaya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mencari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dukungan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sosial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maupun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dukungan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emosional</a:t>
            </a:r>
            <a:r>
              <a:rPr lang="en-US" sz="2600" dirty="0">
                <a:latin typeface="Comic Sans MS" pitchFamily="66" charset="0"/>
              </a:rPr>
              <a:t> (</a:t>
            </a:r>
            <a:r>
              <a:rPr lang="en-US" sz="2600" dirty="0" err="1">
                <a:latin typeface="Comic Sans MS" pitchFamily="66" charset="0"/>
              </a:rPr>
              <a:t>keluarga</a:t>
            </a:r>
            <a:r>
              <a:rPr lang="en-US" sz="2600" dirty="0">
                <a:latin typeface="Comic Sans MS" pitchFamily="66" charset="0"/>
              </a:rPr>
              <a:t>, </a:t>
            </a:r>
            <a:r>
              <a:rPr lang="en-US" sz="2600" dirty="0" err="1">
                <a:latin typeface="Comic Sans MS" pitchFamily="66" charset="0"/>
              </a:rPr>
              <a:t>teman,dll</a:t>
            </a:r>
            <a:r>
              <a:rPr lang="en-US" sz="2600" dirty="0">
                <a:latin typeface="Comic Sans MS" pitchFamily="66" charset="0"/>
              </a:rPr>
              <a:t>)</a:t>
            </a:r>
          </a:p>
          <a:p>
            <a:pPr>
              <a:spcBef>
                <a:spcPts val="600"/>
              </a:spcBef>
              <a:buFont typeface="Wingdings" pitchFamily="2" charset="2"/>
              <a:buChar char="q"/>
            </a:pPr>
            <a:r>
              <a:rPr lang="en-US" sz="2600" b="1" i="1" dirty="0">
                <a:latin typeface="Comic Sans MS" pitchFamily="66" charset="0"/>
              </a:rPr>
              <a:t>Self Control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Tx/>
              <a:buNone/>
            </a:pPr>
            <a:r>
              <a:rPr lang="en-US" sz="2600" dirty="0">
                <a:latin typeface="Comic Sans MS" pitchFamily="66" charset="0"/>
              </a:rPr>
              <a:t>	</a:t>
            </a:r>
            <a:r>
              <a:rPr lang="en-US" sz="2600" dirty="0" err="1">
                <a:latin typeface="Comic Sans MS" pitchFamily="66" charset="0"/>
              </a:rPr>
              <a:t>Merupakan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upaya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mengatur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perasaan</a:t>
            </a:r>
            <a:r>
              <a:rPr lang="en-US" sz="2600" dirty="0">
                <a:latin typeface="Comic Sans MS" pitchFamily="66" charset="0"/>
              </a:rPr>
              <a:t> (</a:t>
            </a:r>
            <a:r>
              <a:rPr lang="en-US" sz="2600" dirty="0" err="1" smtClean="0">
                <a:latin typeface="Comic Sans MS" pitchFamily="66" charset="0"/>
              </a:rPr>
              <a:t>menyembunyikan</a:t>
            </a:r>
            <a:r>
              <a:rPr lang="en-US" sz="2600" dirty="0" smtClean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perasaan</a:t>
            </a:r>
            <a:r>
              <a:rPr lang="en-US" sz="2600" dirty="0">
                <a:latin typeface="Comic Sans MS" pitchFamily="66" charset="0"/>
              </a:rPr>
              <a:t>, </a:t>
            </a:r>
            <a:r>
              <a:rPr lang="en-US" sz="2600" dirty="0" err="1">
                <a:latin typeface="Comic Sans MS" pitchFamily="66" charset="0"/>
              </a:rPr>
              <a:t>mengendalikan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t.l</a:t>
            </a:r>
            <a:r>
              <a:rPr lang="en-US" sz="2600" dirty="0">
                <a:latin typeface="Comic Sans MS" pitchFamily="66" charset="0"/>
              </a:rPr>
              <a:t>)</a:t>
            </a:r>
          </a:p>
          <a:p>
            <a:pPr>
              <a:spcBef>
                <a:spcPts val="600"/>
              </a:spcBef>
              <a:buFont typeface="Wingdings" pitchFamily="2" charset="2"/>
              <a:buChar char="q"/>
            </a:pPr>
            <a:r>
              <a:rPr lang="en-US" sz="2600" b="1" i="1" dirty="0">
                <a:latin typeface="Comic Sans MS" pitchFamily="66" charset="0"/>
              </a:rPr>
              <a:t>Escape avoidance (denial)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en-US" sz="2600" dirty="0">
                <a:latin typeface="Comic Sans MS" pitchFamily="66" charset="0"/>
              </a:rPr>
              <a:t>	</a:t>
            </a:r>
            <a:r>
              <a:rPr lang="en-US" sz="2600" dirty="0" err="1">
                <a:latin typeface="Comic Sans MS" pitchFamily="66" charset="0"/>
              </a:rPr>
              <a:t>Merupakan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tindakan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melarikan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diri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atau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 smtClean="0">
                <a:latin typeface="Comic Sans MS" pitchFamily="66" charset="0"/>
              </a:rPr>
              <a:t>menghindari</a:t>
            </a:r>
            <a:r>
              <a:rPr lang="en-US" sz="2600" dirty="0" smtClean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masalah</a:t>
            </a:r>
            <a:r>
              <a:rPr lang="en-US" sz="2600" dirty="0">
                <a:latin typeface="Comic Sans MS" pitchFamily="66" charset="0"/>
              </a:rPr>
              <a:t> (</a:t>
            </a:r>
            <a:r>
              <a:rPr lang="en-US" sz="2600" dirty="0" err="1">
                <a:latin typeface="Comic Sans MS" pitchFamily="66" charset="0"/>
              </a:rPr>
              <a:t>makan</a:t>
            </a:r>
            <a:r>
              <a:rPr lang="en-US" sz="2600" dirty="0">
                <a:latin typeface="Comic Sans MS" pitchFamily="66" charset="0"/>
              </a:rPr>
              <a:t>, minum2, </a:t>
            </a:r>
            <a:r>
              <a:rPr lang="en-US" sz="2600" dirty="0" err="1">
                <a:latin typeface="Comic Sans MS" pitchFamily="66" charset="0"/>
              </a:rPr>
              <a:t>merokok</a:t>
            </a:r>
            <a:r>
              <a:rPr lang="en-US" sz="2600" dirty="0">
                <a:latin typeface="Comic Sans MS" pitchFamily="66" charset="0"/>
              </a:rPr>
              <a:t>, </a:t>
            </a:r>
            <a:r>
              <a:rPr lang="en-US" sz="2600" dirty="0" err="1">
                <a:latin typeface="Comic Sans MS" pitchFamily="66" charset="0"/>
              </a:rPr>
              <a:t>obat</a:t>
            </a:r>
            <a:r>
              <a:rPr lang="en-US" sz="2600" dirty="0">
                <a:latin typeface="Comic Sans MS" pitchFamily="66" charset="0"/>
              </a:rPr>
              <a:t>, </a:t>
            </a:r>
            <a:r>
              <a:rPr lang="en-US" sz="2600" dirty="0" err="1">
                <a:latin typeface="Comic Sans MS" pitchFamily="66" charset="0"/>
              </a:rPr>
              <a:t>menarik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diri</a:t>
            </a:r>
            <a:r>
              <a:rPr lang="en-US" sz="2600" dirty="0">
                <a:latin typeface="Comic Sans MS" pitchFamily="66" charset="0"/>
              </a:rPr>
              <a:t>, </a:t>
            </a:r>
            <a:r>
              <a:rPr lang="en-US" sz="2600" dirty="0" err="1">
                <a:latin typeface="Comic Sans MS" pitchFamily="66" charset="0"/>
              </a:rPr>
              <a:t>fantasi</a:t>
            </a:r>
            <a:r>
              <a:rPr lang="en-US" sz="2600" dirty="0" smtClean="0">
                <a:latin typeface="Comic Sans MS" pitchFamily="66" charset="0"/>
              </a:rPr>
              <a:t>)</a:t>
            </a:r>
            <a:endParaRPr lang="en-US" sz="2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81000" y="2057400"/>
            <a:ext cx="8305800" cy="4267200"/>
          </a:xfrm>
          <a:ln w="3175">
            <a:noFill/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b="1" i="1" dirty="0" smtClean="0">
                <a:latin typeface="Comic Sans MS" pitchFamily="66" charset="0"/>
              </a:rPr>
              <a:t>Positive Reappraisal (turning to religion)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Tx/>
              <a:buNone/>
            </a:pPr>
            <a:r>
              <a:rPr lang="en-US" sz="2800" dirty="0" smtClean="0">
                <a:latin typeface="Comic Sans MS" pitchFamily="66" charset="0"/>
              </a:rPr>
              <a:t>	</a:t>
            </a:r>
            <a:r>
              <a:rPr lang="en-US" sz="2800" dirty="0" err="1" smtClean="0">
                <a:latin typeface="Comic Sans MS" pitchFamily="66" charset="0"/>
              </a:rPr>
              <a:t>Mencipatakan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makna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positi</a:t>
            </a:r>
            <a:r>
              <a:rPr lang="id-ID" sz="2800" dirty="0" smtClean="0">
                <a:latin typeface="Comic Sans MS" pitchFamily="66" charset="0"/>
              </a:rPr>
              <a:t>f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dng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penekanan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religiusitas</a:t>
            </a:r>
            <a:r>
              <a:rPr lang="en-US" sz="2800" dirty="0" smtClean="0">
                <a:latin typeface="Comic Sans MS" pitchFamily="66" charset="0"/>
              </a:rPr>
              <a:t>)</a:t>
            </a:r>
          </a:p>
          <a:p>
            <a:pPr>
              <a:buFont typeface="Wingdings" pitchFamily="2" charset="2"/>
              <a:buChar char="q"/>
            </a:pPr>
            <a:r>
              <a:rPr lang="en-US" sz="2800" b="1" i="1" dirty="0" smtClean="0">
                <a:latin typeface="Comic Sans MS" pitchFamily="66" charset="0"/>
              </a:rPr>
              <a:t>Distancing</a:t>
            </a:r>
            <a:endParaRPr lang="en-US" sz="2800" b="1" i="1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sz="2800" dirty="0">
                <a:latin typeface="Comic Sans MS" pitchFamily="66" charset="0"/>
              </a:rPr>
              <a:t>	</a:t>
            </a:r>
            <a:r>
              <a:rPr lang="en-US" sz="2800" dirty="0" err="1">
                <a:latin typeface="Comic Sans MS" pitchFamily="66" charset="0"/>
              </a:rPr>
              <a:t>Merupakan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usaha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menjauhkan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diri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dari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masalah</a:t>
            </a:r>
            <a:r>
              <a:rPr lang="en-US" sz="2800" dirty="0">
                <a:latin typeface="Comic Sans MS" pitchFamily="66" charset="0"/>
              </a:rPr>
              <a:t> (</a:t>
            </a:r>
            <a:r>
              <a:rPr lang="en-US" sz="2800" dirty="0" err="1">
                <a:latin typeface="Comic Sans MS" pitchFamily="66" charset="0"/>
              </a:rPr>
              <a:t>menganggap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masalah</a:t>
            </a:r>
            <a:r>
              <a:rPr lang="en-US" sz="2800" dirty="0">
                <a:latin typeface="Comic Sans MS" pitchFamily="66" charset="0"/>
              </a:rPr>
              <a:t> seolah2 </a:t>
            </a:r>
            <a:r>
              <a:rPr lang="en-US" sz="2800" dirty="0" err="1">
                <a:latin typeface="Comic Sans MS" pitchFamily="66" charset="0"/>
              </a:rPr>
              <a:t>tidak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ada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>
                <a:latin typeface="Comic Sans MS" pitchFamily="66" charset="0"/>
              </a:rPr>
              <a:t>tdk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memikirkan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secara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serius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masalah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yg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dihadapi</a:t>
            </a:r>
            <a:r>
              <a:rPr lang="en-US" sz="2800" dirty="0" smtClean="0">
                <a:latin typeface="Comic Sans MS" pitchFamily="66" charset="0"/>
              </a:rPr>
              <a:t>)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46738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Lanjutan .....</a:t>
            </a:r>
            <a:endParaRPr lang="id-ID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81000" y="1600200"/>
            <a:ext cx="8305800" cy="4724400"/>
          </a:xfrm>
          <a:ln w="3175">
            <a:noFill/>
          </a:ln>
        </p:spPr>
        <p:txBody>
          <a:bodyPr>
            <a:normAutofit/>
          </a:bodyPr>
          <a:lstStyle/>
          <a:p>
            <a:pPr>
              <a:buFontTx/>
              <a:buNone/>
            </a:pPr>
            <a:endParaRPr lang="en-US" sz="2800" dirty="0"/>
          </a:p>
          <a:p>
            <a:pPr>
              <a:buFontTx/>
              <a:buNone/>
            </a:pPr>
            <a:r>
              <a:rPr lang="en-US" sz="2800" dirty="0"/>
              <a:t>	</a:t>
            </a:r>
            <a:r>
              <a:rPr lang="en-US" sz="3600" dirty="0" err="1"/>
              <a:t>Menurut</a:t>
            </a:r>
            <a:r>
              <a:rPr lang="en-US" sz="3600" dirty="0"/>
              <a:t> </a:t>
            </a:r>
            <a:r>
              <a:rPr lang="en-US" sz="3600" dirty="0" err="1"/>
              <a:t>Carver,Weintraub</a:t>
            </a:r>
            <a:r>
              <a:rPr lang="en-US" sz="3600" dirty="0"/>
              <a:t> &amp; </a:t>
            </a:r>
            <a:r>
              <a:rPr lang="en-US" sz="3600" dirty="0" err="1"/>
              <a:t>Scheier</a:t>
            </a:r>
            <a:r>
              <a:rPr lang="en-US" sz="3600" dirty="0"/>
              <a:t>, </a:t>
            </a:r>
            <a:r>
              <a:rPr lang="en-US" sz="3600" dirty="0" err="1"/>
              <a:t>bahwa</a:t>
            </a:r>
            <a:r>
              <a:rPr lang="en-US" sz="3600" dirty="0"/>
              <a:t> </a:t>
            </a:r>
            <a:r>
              <a:rPr lang="en-US" sz="3600" dirty="0" err="1"/>
              <a:t>hampir</a:t>
            </a:r>
            <a:r>
              <a:rPr lang="en-US" sz="3600" dirty="0"/>
              <a:t> </a:t>
            </a:r>
            <a:r>
              <a:rPr lang="en-US" sz="3600" dirty="0" err="1"/>
              <a:t>setiap</a:t>
            </a:r>
            <a:r>
              <a:rPr lang="en-US" sz="3600" dirty="0"/>
              <a:t> </a:t>
            </a:r>
            <a:r>
              <a:rPr lang="en-US" sz="3600" dirty="0" err="1"/>
              <a:t>masalah</a:t>
            </a:r>
            <a:r>
              <a:rPr lang="en-US" sz="3600" dirty="0"/>
              <a:t> </a:t>
            </a:r>
            <a:r>
              <a:rPr lang="en-US" sz="3600" dirty="0" err="1"/>
              <a:t>menimbulkan</a:t>
            </a:r>
            <a:r>
              <a:rPr lang="en-US" sz="3600" dirty="0"/>
              <a:t> </a:t>
            </a:r>
            <a:r>
              <a:rPr lang="en-US" sz="3600" dirty="0" err="1"/>
              <a:t>kedua</a:t>
            </a:r>
            <a:r>
              <a:rPr lang="en-US" sz="3600" dirty="0"/>
              <a:t> </a:t>
            </a:r>
            <a:r>
              <a:rPr lang="en-US" sz="3600" dirty="0" err="1"/>
              <a:t>jenis</a:t>
            </a:r>
            <a:r>
              <a:rPr lang="en-US" sz="3600" dirty="0"/>
              <a:t> coping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524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C. </a:t>
            </a:r>
            <a:r>
              <a:rPr lang="id-ID" sz="2800" b="1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G</a:t>
            </a:r>
            <a:r>
              <a:rPr lang="id-ID" sz="2800" b="1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abungan</a:t>
            </a: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 Problem &amp; Emotion Focus Coping</a:t>
            </a:r>
            <a:endParaRPr lang="en-US" sz="2800" b="1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382000" cy="715962"/>
          </a:xfrm>
          <a:ln w="3175">
            <a:noFill/>
          </a:ln>
        </p:spPr>
        <p:txBody>
          <a:bodyPr>
            <a:normAutofit/>
          </a:bodyPr>
          <a:lstStyle/>
          <a:p>
            <a:r>
              <a:rPr lang="en-US" sz="4000" b="1" dirty="0">
                <a:latin typeface="Comic Sans MS" pitchFamily="66" charset="0"/>
              </a:rPr>
              <a:t>STRESS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752600"/>
            <a:ext cx="8763000" cy="4876800"/>
          </a:xfrm>
        </p:spPr>
        <p:txBody>
          <a:bodyPr>
            <a:normAutofit/>
          </a:bodyPr>
          <a:lstStyle/>
          <a:p>
            <a:pPr marL="432000" indent="-432000">
              <a:lnSpc>
                <a:spcPct val="90000"/>
              </a:lnSpc>
              <a:spcBef>
                <a:spcPts val="1800"/>
              </a:spcBef>
              <a:buFont typeface="Wingdings" pitchFamily="2" charset="2"/>
              <a:buChar char="q"/>
            </a:pPr>
            <a:r>
              <a:rPr lang="en-US" sz="3200" b="1" dirty="0" err="1" smtClean="0">
                <a:latin typeface="Comic Sans MS" pitchFamily="66" charset="0"/>
              </a:rPr>
              <a:t>Respon</a:t>
            </a:r>
            <a:r>
              <a:rPr lang="en-US" sz="3200" b="1" dirty="0" smtClean="0">
                <a:latin typeface="Comic Sans MS" pitchFamily="66" charset="0"/>
              </a:rPr>
              <a:t> </a:t>
            </a:r>
            <a:r>
              <a:rPr lang="en-US" sz="3200" b="1" dirty="0" err="1">
                <a:latin typeface="Comic Sans MS" pitchFamily="66" charset="0"/>
              </a:rPr>
              <a:t>terhadap</a:t>
            </a:r>
            <a:r>
              <a:rPr lang="en-US" sz="3200" b="1" dirty="0">
                <a:latin typeface="Comic Sans MS" pitchFamily="66" charset="0"/>
              </a:rPr>
              <a:t> stress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:</a:t>
            </a:r>
            <a:endParaRPr lang="id-ID" sz="3200" dirty="0" smtClean="0">
              <a:latin typeface="Comic Sans MS" pitchFamily="66" charset="0"/>
            </a:endParaRPr>
          </a:p>
          <a:p>
            <a:pPr marL="792000" lvl="1" indent="-360000">
              <a:lnSpc>
                <a:spcPct val="900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800" dirty="0" err="1" smtClean="0">
                <a:latin typeface="Comic Sans MS" pitchFamily="66" charset="0"/>
              </a:rPr>
              <a:t>Respon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Fisik</a:t>
            </a:r>
            <a:r>
              <a:rPr lang="en-US" sz="2800" dirty="0">
                <a:latin typeface="Comic Sans MS" pitchFamily="66" charset="0"/>
              </a:rPr>
              <a:t> /</a:t>
            </a:r>
            <a:r>
              <a:rPr lang="en-US" sz="2800" dirty="0" err="1">
                <a:latin typeface="Comic Sans MS" pitchFamily="66" charset="0"/>
              </a:rPr>
              <a:t>Biologis</a:t>
            </a:r>
            <a:r>
              <a:rPr lang="en-US" sz="2800" dirty="0">
                <a:latin typeface="Comic Sans MS" pitchFamily="66" charset="0"/>
              </a:rPr>
              <a:t> (</a:t>
            </a:r>
            <a:r>
              <a:rPr lang="en-US" sz="2800" dirty="0" err="1">
                <a:latin typeface="Comic Sans MS" pitchFamily="66" charset="0"/>
              </a:rPr>
              <a:t>pusing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 smtClean="0">
                <a:latin typeface="Comic Sans MS" pitchFamily="66" charset="0"/>
              </a:rPr>
              <a:t>mual,dll</a:t>
            </a:r>
            <a:r>
              <a:rPr lang="en-US" sz="2800" dirty="0" smtClean="0">
                <a:latin typeface="Comic Sans MS" pitchFamily="66" charset="0"/>
              </a:rPr>
              <a:t>)</a:t>
            </a:r>
            <a:endParaRPr lang="id-ID" sz="2800" dirty="0" smtClean="0">
              <a:latin typeface="Comic Sans MS" pitchFamily="66" charset="0"/>
            </a:endParaRPr>
          </a:p>
          <a:p>
            <a:pPr marL="792000" lvl="1" indent="-360000">
              <a:lnSpc>
                <a:spcPct val="900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800" dirty="0" err="1" smtClean="0">
                <a:latin typeface="Comic Sans MS" pitchFamily="66" charset="0"/>
              </a:rPr>
              <a:t>Respon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Psikologis</a:t>
            </a:r>
            <a:r>
              <a:rPr lang="en-US" sz="2800" dirty="0">
                <a:latin typeface="Comic Sans MS" pitchFamily="66" charset="0"/>
              </a:rPr>
              <a:t> (</a:t>
            </a:r>
            <a:r>
              <a:rPr lang="en-US" sz="2800" dirty="0" err="1">
                <a:latin typeface="Comic Sans MS" pitchFamily="66" charset="0"/>
              </a:rPr>
              <a:t>cemas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 smtClean="0">
                <a:latin typeface="Comic Sans MS" pitchFamily="66" charset="0"/>
              </a:rPr>
              <a:t>depresi,hopelessness</a:t>
            </a:r>
            <a:r>
              <a:rPr lang="id-ID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mudah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marah,rasa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tdk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mampu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coping,dll</a:t>
            </a:r>
            <a:r>
              <a:rPr lang="en-US" sz="2800" dirty="0" smtClean="0">
                <a:latin typeface="Comic Sans MS" pitchFamily="66" charset="0"/>
              </a:rPr>
              <a:t>)</a:t>
            </a:r>
            <a:endParaRPr lang="id-ID" sz="2800" dirty="0" smtClean="0">
              <a:latin typeface="Comic Sans MS" pitchFamily="66" charset="0"/>
            </a:endParaRPr>
          </a:p>
          <a:p>
            <a:pPr marL="432000" indent="-432000">
              <a:lnSpc>
                <a:spcPct val="90000"/>
              </a:lnSpc>
              <a:spcBef>
                <a:spcPts val="1800"/>
              </a:spcBef>
              <a:buFont typeface="Wingdings" pitchFamily="2" charset="2"/>
              <a:buChar char="q"/>
            </a:pPr>
            <a:r>
              <a:rPr lang="en-US" sz="3200" dirty="0" smtClean="0">
                <a:latin typeface="Comic Sans MS" pitchFamily="66" charset="0"/>
              </a:rPr>
              <a:t>Stress </a:t>
            </a:r>
            <a:r>
              <a:rPr lang="en-US" sz="3200" dirty="0" err="1" smtClean="0">
                <a:latin typeface="Comic Sans MS" pitchFamily="66" charset="0"/>
              </a:rPr>
              <a:t>adalah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masalah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terbesar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dalam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masyarakat</a:t>
            </a:r>
            <a:r>
              <a:rPr lang="en-US" sz="3200" dirty="0" smtClean="0">
                <a:latin typeface="Comic Sans MS" pitchFamily="66" charset="0"/>
              </a:rPr>
              <a:t>.</a:t>
            </a:r>
            <a:r>
              <a:rPr lang="id-ID" sz="3200" dirty="0" smtClean="0">
                <a:latin typeface="Comic Sans MS" pitchFamily="66" charset="0"/>
              </a:rPr>
              <a:t>  </a:t>
            </a:r>
            <a:r>
              <a:rPr lang="en-US" sz="3200" dirty="0" smtClean="0">
                <a:latin typeface="Comic Sans MS" pitchFamily="66" charset="0"/>
              </a:rPr>
              <a:t>75% </a:t>
            </a:r>
            <a:r>
              <a:rPr lang="en-US" sz="3200" dirty="0" err="1" smtClean="0">
                <a:latin typeface="Comic Sans MS" pitchFamily="66" charset="0"/>
              </a:rPr>
              <a:t>penyakit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fisik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berhubungan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dengan</a:t>
            </a:r>
            <a:r>
              <a:rPr lang="en-US" sz="3200" dirty="0" smtClean="0">
                <a:latin typeface="Comic Sans MS" pitchFamily="66" charset="0"/>
              </a:rPr>
              <a:t> stress, </a:t>
            </a:r>
            <a:r>
              <a:rPr lang="en-US" sz="3200" dirty="0" err="1" smtClean="0">
                <a:latin typeface="Comic Sans MS" pitchFamily="66" charset="0"/>
              </a:rPr>
              <a:t>misal</a:t>
            </a:r>
            <a:r>
              <a:rPr lang="en-US" sz="3200" dirty="0" smtClean="0">
                <a:latin typeface="Comic Sans MS" pitchFamily="66" charset="0"/>
              </a:rPr>
              <a:t>: </a:t>
            </a:r>
            <a:r>
              <a:rPr lang="en-US" sz="3200" dirty="0" err="1" smtClean="0">
                <a:latin typeface="Comic Sans MS" pitchFamily="66" charset="0"/>
              </a:rPr>
              <a:t>jantung</a:t>
            </a:r>
            <a:r>
              <a:rPr lang="en-US" sz="3200" dirty="0" smtClean="0">
                <a:latin typeface="Comic Sans MS" pitchFamily="66" charset="0"/>
              </a:rPr>
              <a:t> (</a:t>
            </a:r>
            <a:r>
              <a:rPr lang="en-US" sz="3200" dirty="0" err="1" smtClean="0">
                <a:latin typeface="Comic Sans MS" pitchFamily="66" charset="0"/>
              </a:rPr>
              <a:t>tipe</a:t>
            </a:r>
            <a:r>
              <a:rPr lang="en-US" sz="3200" dirty="0" smtClean="0">
                <a:latin typeface="Comic Sans MS" pitchFamily="66" charset="0"/>
              </a:rPr>
              <a:t> A)</a:t>
            </a:r>
          </a:p>
          <a:p>
            <a:pPr marL="432000" indent="-432000">
              <a:lnSpc>
                <a:spcPct val="90000"/>
              </a:lnSpc>
              <a:buFont typeface="Wingdings" pitchFamily="2" charset="2"/>
              <a:buNone/>
            </a:pPr>
            <a:endParaRPr lang="en-US" sz="2800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4638"/>
            <a:ext cx="8153400" cy="715962"/>
          </a:xfrm>
          <a:ln w="3175">
            <a:noFill/>
          </a:ln>
        </p:spPr>
        <p:txBody>
          <a:bodyPr>
            <a:normAutofit/>
          </a:bodyPr>
          <a:lstStyle/>
          <a:p>
            <a:r>
              <a:rPr lang="en-US" sz="3600" b="1" dirty="0">
                <a:latin typeface="Comic Sans MS" pitchFamily="66" charset="0"/>
              </a:rPr>
              <a:t>STRESS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828800"/>
            <a:ext cx="8503920" cy="4495800"/>
          </a:xfrm>
          <a:ln w="3175">
            <a:noFill/>
          </a:ln>
        </p:spPr>
        <p:txBody>
          <a:bodyPr>
            <a:normAutofit/>
          </a:bodyPr>
          <a:lstStyle/>
          <a:p>
            <a:pPr marL="360000" indent="-360000">
              <a:spcBef>
                <a:spcPts val="1800"/>
              </a:spcBef>
              <a:buFont typeface="Wingdings" pitchFamily="2" charset="2"/>
              <a:buChar char="q"/>
            </a:pPr>
            <a:r>
              <a:rPr lang="en-US" sz="3200" b="1" dirty="0" smtClean="0">
                <a:latin typeface="Comic Sans MS" pitchFamily="66" charset="0"/>
              </a:rPr>
              <a:t>TIPE </a:t>
            </a:r>
            <a:r>
              <a:rPr lang="en-US" sz="3200" b="1" dirty="0" err="1">
                <a:latin typeface="Comic Sans MS" pitchFamily="66" charset="0"/>
              </a:rPr>
              <a:t>Perilaku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berdasarkan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ambang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stressnya</a:t>
            </a:r>
            <a:endParaRPr lang="id-ID" sz="3200" dirty="0" smtClean="0">
              <a:latin typeface="Comic Sans MS" pitchFamily="66" charset="0"/>
            </a:endParaRPr>
          </a:p>
          <a:p>
            <a:pPr marL="792000" lvl="1" indent="-360000">
              <a:spcBef>
                <a:spcPts val="1800"/>
              </a:spcBef>
              <a:buClrTx/>
              <a:buSzPct val="100000"/>
              <a:buFont typeface="+mj-lt"/>
              <a:buAutoNum type="arabicPeriod"/>
            </a:pPr>
            <a:r>
              <a:rPr lang="en-US" sz="3200" dirty="0" smtClean="0">
                <a:latin typeface="Comic Sans MS" pitchFamily="66" charset="0"/>
              </a:rPr>
              <a:t>TIPE </a:t>
            </a:r>
            <a:r>
              <a:rPr lang="en-US" sz="3200" dirty="0">
                <a:latin typeface="Comic Sans MS" pitchFamily="66" charset="0"/>
              </a:rPr>
              <a:t>A : </a:t>
            </a:r>
            <a:r>
              <a:rPr lang="en-US" sz="3200" dirty="0" err="1">
                <a:latin typeface="Comic Sans MS" pitchFamily="66" charset="0"/>
              </a:rPr>
              <a:t>tidak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sabaran</a:t>
            </a:r>
            <a:r>
              <a:rPr lang="en-US" sz="3200" dirty="0" smtClean="0">
                <a:latin typeface="Comic Sans MS" pitchFamily="66" charset="0"/>
              </a:rPr>
              <a:t>,</a:t>
            </a:r>
            <a:r>
              <a:rPr lang="id-ID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ambisius</a:t>
            </a:r>
            <a:r>
              <a:rPr lang="en-US" sz="3200" dirty="0" smtClean="0">
                <a:latin typeface="Comic Sans MS" pitchFamily="66" charset="0"/>
              </a:rPr>
              <a:t>,</a:t>
            </a:r>
            <a:r>
              <a:rPr lang="id-ID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selalu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ingin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mencapai</a:t>
            </a:r>
            <a:r>
              <a:rPr lang="en-US" sz="3200" dirty="0">
                <a:latin typeface="Comic Sans MS" pitchFamily="66" charset="0"/>
              </a:rPr>
              <a:t> goal </a:t>
            </a:r>
            <a:r>
              <a:rPr lang="en-US" sz="3200" dirty="0" err="1">
                <a:latin typeface="Comic Sans MS" pitchFamily="66" charset="0"/>
              </a:rPr>
              <a:t>dng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semangat</a:t>
            </a:r>
            <a:r>
              <a:rPr lang="en-US" sz="3200" dirty="0" smtClean="0">
                <a:latin typeface="Comic Sans MS" pitchFamily="66" charset="0"/>
              </a:rPr>
              <a:t>,</a:t>
            </a:r>
            <a:r>
              <a:rPr lang="id-ID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mengerjakan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>
                <a:latin typeface="Comic Sans MS" pitchFamily="66" charset="0"/>
              </a:rPr>
              <a:t>2 </a:t>
            </a:r>
            <a:r>
              <a:rPr lang="en-US" sz="3200" dirty="0" err="1">
                <a:latin typeface="Comic Sans MS" pitchFamily="66" charset="0"/>
              </a:rPr>
              <a:t>hal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sekaligus,kompetitif</a:t>
            </a:r>
            <a:endParaRPr lang="id-ID" sz="3200" dirty="0" smtClean="0">
              <a:latin typeface="Comic Sans MS" pitchFamily="66" charset="0"/>
            </a:endParaRPr>
          </a:p>
          <a:p>
            <a:pPr marL="792000" lvl="1" indent="-360000">
              <a:spcBef>
                <a:spcPts val="1800"/>
              </a:spcBef>
              <a:buClrTx/>
              <a:buSzPct val="100000"/>
              <a:buFont typeface="+mj-lt"/>
              <a:buAutoNum type="arabicPeriod"/>
            </a:pPr>
            <a:r>
              <a:rPr lang="en-US" sz="3200" dirty="0" smtClean="0">
                <a:latin typeface="Comic Sans MS" pitchFamily="66" charset="0"/>
              </a:rPr>
              <a:t>TIPE </a:t>
            </a:r>
            <a:r>
              <a:rPr lang="en-US" sz="3200" dirty="0">
                <a:latin typeface="Comic Sans MS" pitchFamily="66" charset="0"/>
              </a:rPr>
              <a:t>B : easy going, </a:t>
            </a:r>
            <a:r>
              <a:rPr lang="en-US" sz="3200" dirty="0" err="1" smtClean="0">
                <a:latin typeface="Comic Sans MS" pitchFamily="66" charset="0"/>
              </a:rPr>
              <a:t>tenang</a:t>
            </a:r>
            <a:r>
              <a:rPr lang="id-ID" sz="3200" dirty="0" smtClean="0">
                <a:latin typeface="Comic Sans MS" pitchFamily="66" charset="0"/>
              </a:rPr>
              <a:t>, </a:t>
            </a:r>
            <a:r>
              <a:rPr lang="en-US" sz="3200" dirty="0" err="1" smtClean="0">
                <a:latin typeface="Comic Sans MS" pitchFamily="66" charset="0"/>
              </a:rPr>
              <a:t>tdk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mudah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terganggu</a:t>
            </a:r>
            <a:r>
              <a:rPr lang="en-US" sz="3200" dirty="0" smtClean="0">
                <a:latin typeface="Comic Sans MS" pitchFamily="66" charset="0"/>
              </a:rPr>
              <a:t>,</a:t>
            </a:r>
            <a:r>
              <a:rPr lang="id-ID" sz="3200" dirty="0" smtClean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flexible,</a:t>
            </a:r>
            <a:r>
              <a:rPr lang="id-ID" sz="3200" dirty="0" smtClean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non </a:t>
            </a:r>
            <a:r>
              <a:rPr lang="en-US" sz="3200" dirty="0">
                <a:latin typeface="Comic Sans MS" pitchFamily="66" charset="0"/>
              </a:rPr>
              <a:t>competitive.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ln w="3175">
            <a:noFill/>
          </a:ln>
        </p:spPr>
        <p:txBody>
          <a:bodyPr>
            <a:noAutofit/>
          </a:bodyPr>
          <a:lstStyle/>
          <a:p>
            <a:r>
              <a:rPr lang="en-US" sz="4000" b="1" dirty="0">
                <a:latin typeface="Comic Sans MS" pitchFamily="66" charset="0"/>
              </a:rPr>
              <a:t>STRESSOR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400"/>
            <a:ext cx="8305800" cy="4876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800" dirty="0" err="1">
                <a:latin typeface="Comic Sans MS" pitchFamily="66" charset="0"/>
              </a:rPr>
              <a:t>Setiap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perubahan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dlm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lingkungan</a:t>
            </a:r>
            <a:r>
              <a:rPr lang="en-US" sz="2800" dirty="0">
                <a:latin typeface="Comic Sans MS" pitchFamily="66" charset="0"/>
              </a:rPr>
              <a:t> (</a:t>
            </a:r>
            <a:r>
              <a:rPr lang="en-US" sz="2800" dirty="0" err="1">
                <a:latin typeface="Comic Sans MS" pitchFamily="66" charset="0"/>
              </a:rPr>
              <a:t>yg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menye</a:t>
            </a:r>
            <a:r>
              <a:rPr lang="id-ID" sz="2800" dirty="0" smtClean="0">
                <a:latin typeface="Comic Sans MS" pitchFamily="66" charset="0"/>
              </a:rPr>
              <a:t>-</a:t>
            </a:r>
            <a:r>
              <a:rPr lang="en-US" sz="2800" dirty="0" err="1" smtClean="0">
                <a:latin typeface="Comic Sans MS" pitchFamily="66" charset="0"/>
              </a:rPr>
              <a:t>dihkan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>
                <a:latin typeface="Comic Sans MS" pitchFamily="66" charset="0"/>
              </a:rPr>
              <a:t>&amp; </a:t>
            </a:r>
            <a:r>
              <a:rPr lang="en-US" sz="2800" dirty="0" err="1">
                <a:latin typeface="Comic Sans MS" pitchFamily="66" charset="0"/>
              </a:rPr>
              <a:t>menyenangkan</a:t>
            </a:r>
            <a:r>
              <a:rPr lang="en-US" sz="2800" dirty="0">
                <a:latin typeface="Comic Sans MS" pitchFamily="66" charset="0"/>
              </a:rPr>
              <a:t>) </a:t>
            </a:r>
            <a:r>
              <a:rPr lang="en-US" sz="2800" dirty="0" err="1">
                <a:latin typeface="Comic Sans MS" pitchFamily="66" charset="0"/>
              </a:rPr>
              <a:t>membutuhkan</a:t>
            </a:r>
            <a:r>
              <a:rPr lang="en-US" sz="2800" dirty="0">
                <a:latin typeface="Comic Sans MS" pitchFamily="66" charset="0"/>
              </a:rPr>
              <a:t> “</a:t>
            </a:r>
            <a:r>
              <a:rPr lang="en-US" sz="2800" dirty="0" smtClean="0">
                <a:latin typeface="Comic Sans MS" pitchFamily="66" charset="0"/>
              </a:rPr>
              <a:t>coping</a:t>
            </a:r>
            <a:r>
              <a:rPr lang="en-US" sz="2800" dirty="0">
                <a:latin typeface="Comic Sans MS" pitchFamily="66" charset="0"/>
              </a:rPr>
              <a:t>”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800" dirty="0">
                <a:latin typeface="Comic Sans MS" pitchFamily="66" charset="0"/>
              </a:rPr>
              <a:t>Stress </a:t>
            </a:r>
            <a:r>
              <a:rPr lang="en-US" sz="2800" dirty="0" err="1">
                <a:latin typeface="Comic Sans MS" pitchFamily="66" charset="0"/>
              </a:rPr>
              <a:t>dalam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kadar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yg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sedikit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membantu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untuk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menyesuaikan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diri</a:t>
            </a:r>
            <a:r>
              <a:rPr lang="en-US" sz="2800" dirty="0">
                <a:latin typeface="Comic Sans MS" pitchFamily="66" charset="0"/>
              </a:rPr>
              <a:t>. Stress </a:t>
            </a:r>
            <a:r>
              <a:rPr lang="en-US" sz="2800" dirty="0" err="1">
                <a:latin typeface="Comic Sans MS" pitchFamily="66" charset="0"/>
              </a:rPr>
              <a:t>yg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berlebihan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2800" dirty="0" err="1">
                <a:latin typeface="Comic Sans MS" pitchFamily="66" charset="0"/>
                <a:sym typeface="Wingdings" pitchFamily="2" charset="2"/>
              </a:rPr>
              <a:t>menyebabkan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 DISTRESS.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800" dirty="0" err="1">
                <a:latin typeface="Comic Sans MS" pitchFamily="66" charset="0"/>
                <a:sym typeface="Wingdings" pitchFamily="2" charset="2"/>
              </a:rPr>
              <a:t>Beberapa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err="1">
                <a:latin typeface="Comic Sans MS" pitchFamily="66" charset="0"/>
                <a:sym typeface="Wingdings" pitchFamily="2" charset="2"/>
              </a:rPr>
              <a:t>peristiwa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err="1">
                <a:latin typeface="Comic Sans MS" pitchFamily="66" charset="0"/>
                <a:sym typeface="Wingdings" pitchFamily="2" charset="2"/>
              </a:rPr>
              <a:t>merupakan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 stressor pd </a:t>
            </a:r>
            <a:r>
              <a:rPr lang="en-US" sz="2800" dirty="0" err="1">
                <a:latin typeface="Comic Sans MS" pitchFamily="66" charset="0"/>
                <a:sym typeface="Wingdings" pitchFamily="2" charset="2"/>
              </a:rPr>
              <a:t>banyak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err="1">
                <a:latin typeface="Comic Sans MS" pitchFamily="66" charset="0"/>
                <a:sym typeface="Wingdings" pitchFamily="2" charset="2"/>
              </a:rPr>
              <a:t>orang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. </a:t>
            </a:r>
            <a:r>
              <a:rPr lang="en-US" sz="2800" dirty="0" err="1">
                <a:latin typeface="Comic Sans MS" pitchFamily="66" charset="0"/>
                <a:sym typeface="Wingdings" pitchFamily="2" charset="2"/>
              </a:rPr>
              <a:t>Misal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 : </a:t>
            </a:r>
            <a:r>
              <a:rPr lang="en-US" sz="2800" dirty="0" err="1">
                <a:latin typeface="Comic Sans MS" pitchFamily="66" charset="0"/>
                <a:sym typeface="Wingdings" pitchFamily="2" charset="2"/>
              </a:rPr>
              <a:t>infeksi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, </a:t>
            </a:r>
            <a:r>
              <a:rPr lang="en-US" sz="2800" dirty="0" err="1">
                <a:latin typeface="Comic Sans MS" pitchFamily="66" charset="0"/>
                <a:sym typeface="Wingdings" pitchFamily="2" charset="2"/>
              </a:rPr>
              <a:t>peristiwa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berbahaya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err="1">
                <a:latin typeface="Comic Sans MS" pitchFamily="66" charset="0"/>
                <a:sym typeface="Wingdings" pitchFamily="2" charset="2"/>
              </a:rPr>
              <a:t>dlm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 (</a:t>
            </a:r>
            <a:r>
              <a:rPr lang="en-US" sz="2800" dirty="0" err="1">
                <a:latin typeface="Comic Sans MS" pitchFamily="66" charset="0"/>
                <a:sym typeface="Wingdings" pitchFamily="2" charset="2"/>
              </a:rPr>
              <a:t>Kebakaran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/</a:t>
            </a:r>
            <a:r>
              <a:rPr lang="en-US" sz="2800" dirty="0" err="1">
                <a:latin typeface="Comic Sans MS" pitchFamily="66" charset="0"/>
                <a:sym typeface="Wingdings" pitchFamily="2" charset="2"/>
              </a:rPr>
              <a:t>Banjir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), </a:t>
            </a:r>
            <a:r>
              <a:rPr lang="id-ID" sz="2800" dirty="0" err="1" smtClean="0">
                <a:latin typeface="Comic Sans MS" pitchFamily="66" charset="0"/>
                <a:sym typeface="Wingdings" pitchFamily="2" charset="2"/>
              </a:rPr>
              <a:t>t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ransisi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err="1">
                <a:latin typeface="Comic Sans MS" pitchFamily="66" charset="0"/>
                <a:sym typeface="Wingdings" pitchFamily="2" charset="2"/>
              </a:rPr>
              <a:t>utama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err="1">
                <a:latin typeface="Comic Sans MS" pitchFamily="66" charset="0"/>
                <a:sym typeface="Wingdings" pitchFamily="2" charset="2"/>
              </a:rPr>
              <a:t>dlm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err="1">
                <a:latin typeface="Comic Sans MS" pitchFamily="66" charset="0"/>
                <a:sym typeface="Wingdings" pitchFamily="2" charset="2"/>
              </a:rPr>
              <a:t>hidup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, </a:t>
            </a:r>
            <a:r>
              <a:rPr lang="en-US" sz="2800" dirty="0" err="1">
                <a:latin typeface="Comic Sans MS" pitchFamily="66" charset="0"/>
                <a:sym typeface="Wingdings" pitchFamily="2" charset="2"/>
              </a:rPr>
              <a:t>ancaman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err="1">
                <a:latin typeface="Comic Sans MS" pitchFamily="66" charset="0"/>
                <a:sym typeface="Wingdings" pitchFamily="2" charset="2"/>
              </a:rPr>
              <a:t>yg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err="1">
                <a:latin typeface="Comic Sans MS" pitchFamily="66" charset="0"/>
                <a:sym typeface="Wingdings" pitchFamily="2" charset="2"/>
              </a:rPr>
              <a:t>diantisipasi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/</a:t>
            </a:r>
            <a:r>
              <a:rPr lang="id-ID" sz="28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aktual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err="1">
                <a:latin typeface="Comic Sans MS" pitchFamily="66" charset="0"/>
                <a:sym typeface="Wingdings" pitchFamily="2" charset="2"/>
              </a:rPr>
              <a:t>yg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err="1">
                <a:latin typeface="Comic Sans MS" pitchFamily="66" charset="0"/>
                <a:sym typeface="Wingdings" pitchFamily="2" charset="2"/>
              </a:rPr>
              <a:t>mengancam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err="1">
                <a:latin typeface="Comic Sans MS" pitchFamily="66" charset="0"/>
                <a:sym typeface="Wingdings" pitchFamily="2" charset="2"/>
              </a:rPr>
              <a:t>harga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err="1">
                <a:latin typeface="Comic Sans MS" pitchFamily="66" charset="0"/>
                <a:sym typeface="Wingdings" pitchFamily="2" charset="2"/>
              </a:rPr>
              <a:t>diri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.</a:t>
            </a:r>
            <a:r>
              <a:rPr lang="en-US" sz="2800" dirty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715962"/>
          </a:xfrm>
          <a:ln w="3175">
            <a:noFill/>
          </a:ln>
        </p:spPr>
        <p:txBody>
          <a:bodyPr>
            <a:normAutofit/>
          </a:bodyPr>
          <a:lstStyle/>
          <a:p>
            <a:r>
              <a:rPr lang="en-US" sz="4000" b="1" dirty="0">
                <a:latin typeface="Comic Sans MS" pitchFamily="66" charset="0"/>
              </a:rPr>
              <a:t>LIFE EVENT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00200"/>
            <a:ext cx="8458200" cy="4724400"/>
          </a:xfrm>
          <a:ln w="3175"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400" dirty="0" err="1">
                <a:latin typeface="Comic Sans MS" pitchFamily="66" charset="0"/>
              </a:rPr>
              <a:t>Perubahan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dalam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kehidupan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bisa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id-ID" sz="2400" dirty="0" smtClean="0">
                <a:latin typeface="Comic Sans MS" pitchFamily="66" charset="0"/>
              </a:rPr>
              <a:t>mrpk </a:t>
            </a:r>
            <a:r>
              <a:rPr lang="en-US" sz="2400" dirty="0" smtClean="0">
                <a:latin typeface="Comic Sans MS" pitchFamily="66" charset="0"/>
              </a:rPr>
              <a:t>STRESSOR</a:t>
            </a:r>
            <a:endParaRPr lang="en-US" sz="2400" dirty="0">
              <a:latin typeface="Comic Sans MS" pitchFamily="66" charset="0"/>
            </a:endParaRP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400" dirty="0" err="1">
                <a:latin typeface="Comic Sans MS" pitchFamily="66" charset="0"/>
              </a:rPr>
              <a:t>Contoh</a:t>
            </a:r>
            <a:r>
              <a:rPr lang="en-US" sz="2400" dirty="0">
                <a:latin typeface="Comic Sans MS" pitchFamily="66" charset="0"/>
              </a:rPr>
              <a:t> Stressor </a:t>
            </a:r>
            <a:r>
              <a:rPr lang="en-US" sz="2400" dirty="0" err="1">
                <a:latin typeface="Comic Sans MS" pitchFamily="66" charset="0"/>
              </a:rPr>
              <a:t>karena</a:t>
            </a:r>
            <a:r>
              <a:rPr lang="en-US" sz="2400" dirty="0">
                <a:latin typeface="Comic Sans MS" pitchFamily="66" charset="0"/>
              </a:rPr>
              <a:t> life change </a:t>
            </a:r>
            <a:r>
              <a:rPr lang="en-US" sz="2400" dirty="0" smtClean="0">
                <a:latin typeface="Comic Sans MS" pitchFamily="66" charset="0"/>
              </a:rPr>
              <a:t>(</a:t>
            </a:r>
            <a:r>
              <a:rPr lang="id-ID" sz="2400" dirty="0" smtClean="0">
                <a:latin typeface="Comic Sans MS" pitchFamily="66" charset="0"/>
              </a:rPr>
              <a:t>The </a:t>
            </a:r>
            <a:r>
              <a:rPr lang="en-US" sz="2400" dirty="0" smtClean="0">
                <a:latin typeface="Comic Sans MS" pitchFamily="66" charset="0"/>
              </a:rPr>
              <a:t>Social </a:t>
            </a:r>
            <a:r>
              <a:rPr lang="en-US" sz="2400" dirty="0" err="1" smtClean="0">
                <a:latin typeface="Comic Sans MS" pitchFamily="66" charset="0"/>
              </a:rPr>
              <a:t>Readjusment</a:t>
            </a:r>
            <a:r>
              <a:rPr lang="en-US" sz="2400" dirty="0" smtClean="0">
                <a:latin typeface="Comic Sans MS" pitchFamily="66" charset="0"/>
              </a:rPr>
              <a:t> Rating Scale, Holmes &amp; </a:t>
            </a:r>
            <a:r>
              <a:rPr lang="en-US" sz="2400" dirty="0" err="1" smtClean="0">
                <a:latin typeface="Comic Sans MS" pitchFamily="66" charset="0"/>
              </a:rPr>
              <a:t>Rahe</a:t>
            </a:r>
            <a:r>
              <a:rPr lang="id-ID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1967)</a:t>
            </a:r>
            <a:r>
              <a:rPr lang="id-ID" sz="2400" dirty="0" smtClean="0">
                <a:latin typeface="Comic Sans MS" pitchFamily="66" charset="0"/>
              </a:rPr>
              <a:t> :</a:t>
            </a:r>
            <a:endParaRPr lang="en-US" sz="2400" dirty="0">
              <a:latin typeface="Comic Sans MS" pitchFamily="66" charset="0"/>
            </a:endParaRPr>
          </a:p>
          <a:p>
            <a:pPr lvl="1"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US" sz="2000" b="1" dirty="0">
                <a:latin typeface="Comic Sans MS" pitchFamily="66" charset="0"/>
              </a:rPr>
              <a:t>Death of Spouse</a:t>
            </a:r>
          </a:p>
          <a:p>
            <a:pPr lvl="1"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US" sz="2000" b="1" dirty="0">
                <a:latin typeface="Comic Sans MS" pitchFamily="66" charset="0"/>
              </a:rPr>
              <a:t>Divorce</a:t>
            </a:r>
          </a:p>
          <a:p>
            <a:pPr lvl="1"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US" sz="2000" b="1" dirty="0">
                <a:latin typeface="Comic Sans MS" pitchFamily="66" charset="0"/>
              </a:rPr>
              <a:t>Marital separation from mate</a:t>
            </a:r>
          </a:p>
          <a:p>
            <a:pPr lvl="1"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US" sz="2000" b="1" dirty="0">
                <a:latin typeface="Comic Sans MS" pitchFamily="66" charset="0"/>
              </a:rPr>
              <a:t>Detention in jail</a:t>
            </a:r>
          </a:p>
          <a:p>
            <a:pPr lvl="1"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US" sz="2000" b="1" dirty="0">
                <a:latin typeface="Comic Sans MS" pitchFamily="66" charset="0"/>
              </a:rPr>
              <a:t>Death of close family member</a:t>
            </a:r>
          </a:p>
          <a:p>
            <a:pPr lvl="1"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US" sz="2000" b="1" dirty="0">
                <a:latin typeface="Comic Sans MS" pitchFamily="66" charset="0"/>
              </a:rPr>
              <a:t>Marriage</a:t>
            </a:r>
          </a:p>
          <a:p>
            <a:pPr lvl="1"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US" sz="2000" b="1" dirty="0">
                <a:latin typeface="Comic Sans MS" pitchFamily="66" charset="0"/>
              </a:rPr>
              <a:t>Pregnancy</a:t>
            </a:r>
          </a:p>
          <a:p>
            <a:pPr lvl="1"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US" sz="2000" b="1" dirty="0">
                <a:latin typeface="Comic Sans MS" pitchFamily="66" charset="0"/>
              </a:rPr>
              <a:t>Retirement</a:t>
            </a:r>
          </a:p>
          <a:p>
            <a:pPr lvl="1"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US" sz="2000" b="1" dirty="0">
                <a:latin typeface="Comic Sans MS" pitchFamily="66" charset="0"/>
              </a:rPr>
              <a:t>Being </a:t>
            </a:r>
            <a:r>
              <a:rPr lang="en-US" sz="2000" b="1" dirty="0" smtClean="0">
                <a:latin typeface="Comic Sans MS" pitchFamily="66" charset="0"/>
              </a:rPr>
              <a:t>Fired</a:t>
            </a:r>
            <a:endParaRPr lang="id-ID" sz="2000" b="1" dirty="0" smtClean="0">
              <a:latin typeface="Comic Sans MS" pitchFamily="66" charset="0"/>
            </a:endParaRPr>
          </a:p>
          <a:p>
            <a:pPr lvl="1"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id-ID" sz="2000" b="1" dirty="0" smtClean="0">
                <a:latin typeface="Comic Sans MS" pitchFamily="66" charset="0"/>
              </a:rPr>
              <a:t>D</a:t>
            </a:r>
            <a:r>
              <a:rPr lang="en-US" sz="2000" b="1" dirty="0" err="1" smtClean="0">
                <a:latin typeface="Comic Sans MS" pitchFamily="66" charset="0"/>
              </a:rPr>
              <a:t>ll</a:t>
            </a:r>
            <a:r>
              <a:rPr lang="en-US" sz="2000" b="1" dirty="0" smtClean="0">
                <a:latin typeface="Comic Sans MS" pitchFamily="66" charset="0"/>
              </a:rPr>
              <a:t> (</a:t>
            </a:r>
            <a:r>
              <a:rPr lang="en-US" sz="2000" b="1" dirty="0" err="1" smtClean="0">
                <a:latin typeface="Comic Sans MS" pitchFamily="66" charset="0"/>
              </a:rPr>
              <a:t>lihat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r>
              <a:rPr lang="id-ID" sz="2000" b="1" dirty="0" smtClean="0">
                <a:latin typeface="Comic Sans MS" pitchFamily="66" charset="0"/>
              </a:rPr>
              <a:t>gbr 11.2 hal 377 Buku PIO Munandar</a:t>
            </a:r>
            <a:r>
              <a:rPr lang="en-US" sz="2000" b="1" dirty="0" smtClean="0">
                <a:latin typeface="Comic Sans MS" pitchFamily="66" charset="0"/>
              </a:rPr>
              <a:t>)</a:t>
            </a:r>
            <a:endParaRPr lang="en-US" sz="20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latin typeface="Comic Sans MS" pitchFamily="66" charset="0"/>
            </a:endParaRPr>
          </a:p>
          <a:p>
            <a:pPr lvl="4">
              <a:lnSpc>
                <a:spcPct val="90000"/>
              </a:lnSpc>
              <a:buFontTx/>
              <a:buNone/>
            </a:pPr>
            <a:endParaRPr lang="en-US" sz="1400" dirty="0">
              <a:latin typeface="Comic Sans MS" pitchFamily="66" charset="0"/>
            </a:endParaRPr>
          </a:p>
          <a:p>
            <a:pPr lvl="4">
              <a:lnSpc>
                <a:spcPct val="90000"/>
              </a:lnSpc>
              <a:buFontTx/>
              <a:buNone/>
            </a:pPr>
            <a:endParaRPr lang="en-US" sz="1400" dirty="0">
              <a:latin typeface="Comic Sans MS" pitchFamily="66" charset="0"/>
            </a:endParaRPr>
          </a:p>
          <a:p>
            <a:pPr lvl="4">
              <a:lnSpc>
                <a:spcPct val="90000"/>
              </a:lnSpc>
              <a:buFontTx/>
              <a:buNone/>
            </a:pPr>
            <a:endParaRPr lang="en-US" sz="1800" dirty="0">
              <a:latin typeface="Comic Sans MS" pitchFamily="66" charset="0"/>
            </a:endParaRPr>
          </a:p>
          <a:p>
            <a:pPr lvl="4">
              <a:lnSpc>
                <a:spcPct val="90000"/>
              </a:lnSpc>
              <a:buFontTx/>
              <a:buNone/>
            </a:pPr>
            <a:endParaRPr lang="en-US" sz="1200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4638"/>
            <a:ext cx="8153400" cy="639762"/>
          </a:xfrm>
          <a:ln w="3175">
            <a:noFill/>
          </a:ln>
        </p:spPr>
        <p:txBody>
          <a:bodyPr/>
          <a:lstStyle/>
          <a:p>
            <a:r>
              <a:rPr lang="en-US" sz="3200" b="1" dirty="0">
                <a:latin typeface="Comic Sans MS" pitchFamily="66" charset="0"/>
              </a:rPr>
              <a:t>STRESSOR &amp; STRESS CYCLES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524000"/>
            <a:ext cx="8305800" cy="5105400"/>
          </a:xfrm>
          <a:ln w="3175">
            <a:noFill/>
          </a:ln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dirty="0" err="1">
                <a:latin typeface="Comic Sans MS" pitchFamily="66" charset="0"/>
              </a:rPr>
              <a:t>Selain</a:t>
            </a:r>
            <a:r>
              <a:rPr lang="en-US" sz="2400" dirty="0">
                <a:latin typeface="Comic Sans MS" pitchFamily="66" charset="0"/>
              </a:rPr>
              <a:t> perubahan2 </a:t>
            </a:r>
            <a:r>
              <a:rPr lang="en-US" sz="2400" dirty="0" err="1">
                <a:latin typeface="Comic Sans MS" pitchFamily="66" charset="0"/>
              </a:rPr>
              <a:t>kehidupan</a:t>
            </a:r>
            <a:r>
              <a:rPr lang="en-US" sz="2400" dirty="0">
                <a:latin typeface="Comic Sans MS" pitchFamily="66" charset="0"/>
              </a:rPr>
              <a:t>, yang </a:t>
            </a:r>
            <a:r>
              <a:rPr lang="en-US" sz="2400" dirty="0" err="1">
                <a:latin typeface="Comic Sans MS" pitchFamily="66" charset="0"/>
              </a:rPr>
              <a:t>bisa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menjadi</a:t>
            </a:r>
            <a:r>
              <a:rPr lang="en-US" sz="2400" dirty="0">
                <a:latin typeface="Comic Sans MS" pitchFamily="66" charset="0"/>
              </a:rPr>
              <a:t> Stressor </a:t>
            </a:r>
            <a:r>
              <a:rPr lang="en-US" sz="2400" dirty="0" err="1">
                <a:latin typeface="Comic Sans MS" pitchFamily="66" charset="0"/>
              </a:rPr>
              <a:t>adalah</a:t>
            </a:r>
            <a:r>
              <a:rPr lang="en-US" sz="2400" dirty="0">
                <a:latin typeface="Comic Sans MS" pitchFamily="66" charset="0"/>
              </a:rPr>
              <a:t> :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err="1">
                <a:latin typeface="Comic Sans MS" pitchFamily="66" charset="0"/>
              </a:rPr>
              <a:t>Situasi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yg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dirasakan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terus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menerus</a:t>
            </a:r>
            <a:r>
              <a:rPr lang="en-US" sz="2400" dirty="0">
                <a:latin typeface="Comic Sans MS" pitchFamily="66" charset="0"/>
              </a:rPr>
              <a:t> (</a:t>
            </a:r>
            <a:r>
              <a:rPr lang="en-US" sz="2400" dirty="0" err="1">
                <a:latin typeface="Comic Sans MS" pitchFamily="66" charset="0"/>
              </a:rPr>
              <a:t>luka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infeksi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sakit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menahun,suhu,noise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latihan</a:t>
            </a:r>
            <a:r>
              <a:rPr lang="en-US" sz="2400" dirty="0">
                <a:latin typeface="Comic Sans MS" pitchFamily="66" charset="0"/>
              </a:rPr>
              <a:t>)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err="1">
                <a:latin typeface="Comic Sans MS" pitchFamily="66" charset="0"/>
              </a:rPr>
              <a:t>Pertengkaran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dlm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kehidupan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sehari-hari</a:t>
            </a:r>
            <a:r>
              <a:rPr lang="en-US" sz="2400" dirty="0">
                <a:latin typeface="Comic Sans MS" pitchFamily="66" charset="0"/>
              </a:rPr>
              <a:t> (</a:t>
            </a:r>
            <a:r>
              <a:rPr lang="en-US" sz="2400" dirty="0" err="1">
                <a:latin typeface="Comic Sans MS" pitchFamily="66" charset="0"/>
              </a:rPr>
              <a:t>pekerjaan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keluarga,aktivitas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sosial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kesehatan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keuangan</a:t>
            </a:r>
            <a:r>
              <a:rPr lang="en-US" sz="2400" dirty="0">
                <a:latin typeface="Comic Sans MS" pitchFamily="66" charset="0"/>
              </a:rPr>
              <a:t>)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err="1">
                <a:latin typeface="Comic Sans MS" pitchFamily="66" charset="0"/>
              </a:rPr>
              <a:t>Frustrasi</a:t>
            </a:r>
            <a:r>
              <a:rPr lang="en-US" sz="2400" dirty="0">
                <a:latin typeface="Comic Sans MS" pitchFamily="66" charset="0"/>
              </a:rPr>
              <a:t> &amp; </a:t>
            </a:r>
            <a:r>
              <a:rPr lang="en-US" sz="2400" dirty="0" err="1">
                <a:latin typeface="Comic Sans MS" pitchFamily="66" charset="0"/>
              </a:rPr>
              <a:t>Konflik</a:t>
            </a:r>
            <a:endParaRPr lang="en-US" sz="24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Comic Sans MS" pitchFamily="66" charset="0"/>
              </a:rPr>
              <a:t>Stress, </a:t>
            </a:r>
            <a:r>
              <a:rPr lang="en-US" sz="2400" dirty="0" err="1">
                <a:latin typeface="Comic Sans MS" pitchFamily="66" charset="0"/>
              </a:rPr>
              <a:t>memiliki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efek</a:t>
            </a:r>
            <a:r>
              <a:rPr lang="en-US" sz="2400" dirty="0">
                <a:latin typeface="Comic Sans MS" pitchFamily="66" charset="0"/>
              </a:rPr>
              <a:t> : </a:t>
            </a:r>
            <a:r>
              <a:rPr lang="en-US" sz="2400" dirty="0" err="1">
                <a:latin typeface="Comic Sans MS" pitchFamily="66" charset="0"/>
              </a:rPr>
              <a:t>Segera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maupun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jangka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panjang</a:t>
            </a:r>
            <a:r>
              <a:rPr lang="en-US" sz="2400" dirty="0">
                <a:latin typeface="Comic Sans MS" pitchFamily="66" charset="0"/>
              </a:rPr>
              <a:t> (</a:t>
            </a:r>
            <a:r>
              <a:rPr lang="en-US" sz="2400" dirty="0" err="1">
                <a:latin typeface="Comic Sans MS" pitchFamily="66" charset="0"/>
              </a:rPr>
              <a:t>bila</a:t>
            </a:r>
            <a:r>
              <a:rPr lang="en-US" sz="2400" dirty="0">
                <a:latin typeface="Comic Sans MS" pitchFamily="66" charset="0"/>
              </a:rPr>
              <a:t> stressor </a:t>
            </a:r>
            <a:r>
              <a:rPr lang="en-US" sz="2400" dirty="0" err="1">
                <a:latin typeface="Comic Sans MS" pitchFamily="66" charset="0"/>
              </a:rPr>
              <a:t>bertahan</a:t>
            </a:r>
            <a:r>
              <a:rPr lang="en-US" sz="2400" dirty="0">
                <a:latin typeface="Comic Sans MS" pitchFamily="66" charset="0"/>
              </a:rPr>
              <a:t> lama)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err="1">
                <a:latin typeface="Comic Sans MS" pitchFamily="66" charset="0"/>
              </a:rPr>
              <a:t>Jika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efek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stres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menghalangi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adaptasi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thd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lingkungan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atau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menimbulkan</a:t>
            </a:r>
            <a:r>
              <a:rPr lang="en-US" sz="2400" dirty="0">
                <a:latin typeface="Comic Sans MS" pitchFamily="66" charset="0"/>
              </a:rPr>
              <a:t> distress </a:t>
            </a:r>
            <a:r>
              <a:rPr lang="en-US" sz="24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2400" dirty="0" err="1">
                <a:latin typeface="Comic Sans MS" pitchFamily="66" charset="0"/>
                <a:sym typeface="Wingdings" pitchFamily="2" charset="2"/>
              </a:rPr>
              <a:t>efek</a:t>
            </a:r>
            <a:r>
              <a:rPr lang="en-US" sz="2400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400" dirty="0" err="1">
                <a:latin typeface="Comic Sans MS" pitchFamily="66" charset="0"/>
                <a:sym typeface="Wingdings" pitchFamily="2" charset="2"/>
              </a:rPr>
              <a:t>itu</a:t>
            </a:r>
            <a:r>
              <a:rPr lang="en-US" sz="2400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400" dirty="0" err="1">
                <a:latin typeface="Comic Sans MS" pitchFamily="66" charset="0"/>
                <a:sym typeface="Wingdings" pitchFamily="2" charset="2"/>
              </a:rPr>
              <a:t>sendiri</a:t>
            </a:r>
            <a:r>
              <a:rPr lang="en-US" sz="2400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400" dirty="0" err="1">
                <a:latin typeface="Comic Sans MS" pitchFamily="66" charset="0"/>
                <a:sym typeface="Wingdings" pitchFamily="2" charset="2"/>
              </a:rPr>
              <a:t>menjadi</a:t>
            </a:r>
            <a:r>
              <a:rPr lang="en-US" sz="2400" dirty="0">
                <a:latin typeface="Comic Sans MS" pitchFamily="66" charset="0"/>
                <a:sym typeface="Wingdings" pitchFamily="2" charset="2"/>
              </a:rPr>
              <a:t> stressor (cycle of </a:t>
            </a:r>
            <a:r>
              <a:rPr lang="en-US" sz="2400" dirty="0" err="1" smtClean="0">
                <a:latin typeface="Comic Sans MS" pitchFamily="66" charset="0"/>
                <a:sym typeface="Wingdings" pitchFamily="2" charset="2"/>
              </a:rPr>
              <a:t>distres</a:t>
            </a:r>
            <a:r>
              <a:rPr lang="id-ID" sz="2400" dirty="0" smtClean="0">
                <a:latin typeface="Comic Sans MS" pitchFamily="66" charset="0"/>
                <a:sym typeface="Wingdings" pitchFamily="2" charset="2"/>
              </a:rPr>
              <a:t>s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)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ln w="3175">
            <a:noFill/>
          </a:ln>
        </p:spPr>
        <p:txBody>
          <a:bodyPr/>
          <a:lstStyle/>
          <a:p>
            <a:r>
              <a:rPr lang="en-US" sz="3200" b="1" dirty="0">
                <a:latin typeface="Comic Sans MS" pitchFamily="66" charset="0"/>
              </a:rPr>
              <a:t>DAMPAK STRESS PADA TUBUH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00200"/>
            <a:ext cx="8305800" cy="4953000"/>
          </a:xfrm>
          <a:ln w="3175">
            <a:noFill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800" dirty="0">
                <a:latin typeface="Comic Sans MS" pitchFamily="66" charset="0"/>
              </a:rPr>
              <a:t>Hans </a:t>
            </a:r>
            <a:r>
              <a:rPr lang="en-US" sz="2800" dirty="0" err="1">
                <a:latin typeface="Comic Sans MS" pitchFamily="66" charset="0"/>
              </a:rPr>
              <a:t>Selye</a:t>
            </a:r>
            <a:r>
              <a:rPr lang="en-US" sz="2800" dirty="0">
                <a:latin typeface="Comic Sans MS" pitchFamily="66" charset="0"/>
              </a:rPr>
              <a:t> (1956,1976), </a:t>
            </a:r>
            <a:r>
              <a:rPr lang="en-US" sz="2800" dirty="0" err="1">
                <a:latin typeface="Comic Sans MS" pitchFamily="66" charset="0"/>
              </a:rPr>
              <a:t>ada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respon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dari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tubuh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thd</a:t>
            </a:r>
            <a:r>
              <a:rPr lang="en-US" sz="2800" dirty="0">
                <a:latin typeface="Comic Sans MS" pitchFamily="66" charset="0"/>
              </a:rPr>
              <a:t> stressor </a:t>
            </a:r>
            <a:r>
              <a:rPr lang="en-US" sz="2800" dirty="0" err="1">
                <a:latin typeface="Comic Sans MS" pitchFamily="66" charset="0"/>
              </a:rPr>
              <a:t>yg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disebut</a:t>
            </a:r>
            <a:r>
              <a:rPr lang="en-US" sz="2800" dirty="0">
                <a:latin typeface="Comic Sans MS" pitchFamily="66" charset="0"/>
              </a:rPr>
              <a:t> GAS (General </a:t>
            </a:r>
            <a:r>
              <a:rPr lang="en-US" sz="2800" dirty="0" smtClean="0">
                <a:latin typeface="Comic Sans MS" pitchFamily="66" charset="0"/>
              </a:rPr>
              <a:t>Adaptation </a:t>
            </a:r>
            <a:r>
              <a:rPr lang="en-US" sz="2800" dirty="0">
                <a:latin typeface="Comic Sans MS" pitchFamily="66" charset="0"/>
              </a:rPr>
              <a:t>Syndrome) </a:t>
            </a:r>
            <a:r>
              <a:rPr lang="en-US" sz="2800" dirty="0" err="1">
                <a:latin typeface="Comic Sans MS" pitchFamily="66" charset="0"/>
              </a:rPr>
              <a:t>yg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terdiri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dari</a:t>
            </a:r>
            <a:r>
              <a:rPr lang="en-US" sz="2800" dirty="0">
                <a:latin typeface="Comic Sans MS" pitchFamily="66" charset="0"/>
              </a:rPr>
              <a:t> 3 </a:t>
            </a:r>
            <a:r>
              <a:rPr lang="en-US" sz="2800" dirty="0" err="1">
                <a:latin typeface="Comic Sans MS" pitchFamily="66" charset="0"/>
              </a:rPr>
              <a:t>tahap</a:t>
            </a:r>
            <a:r>
              <a:rPr lang="en-US" sz="2800" dirty="0">
                <a:latin typeface="Comic Sans MS" pitchFamily="66" charset="0"/>
              </a:rPr>
              <a:t>: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300" u="sng" dirty="0">
                <a:latin typeface="Comic Sans MS" pitchFamily="66" charset="0"/>
              </a:rPr>
              <a:t>ALARM REACTION</a:t>
            </a:r>
            <a:r>
              <a:rPr lang="en-US" sz="2300" dirty="0">
                <a:latin typeface="Comic Sans MS" pitchFamily="66" charset="0"/>
              </a:rPr>
              <a:t> : </a:t>
            </a:r>
            <a:r>
              <a:rPr lang="en-US" sz="2300" dirty="0" err="1">
                <a:latin typeface="Comic Sans MS" pitchFamily="66" charset="0"/>
              </a:rPr>
              <a:t>respon</a:t>
            </a:r>
            <a:r>
              <a:rPr lang="en-US" sz="2300" dirty="0">
                <a:latin typeface="Comic Sans MS" pitchFamily="66" charset="0"/>
              </a:rPr>
              <a:t> </a:t>
            </a:r>
            <a:r>
              <a:rPr lang="en-US" sz="2300" dirty="0" err="1">
                <a:latin typeface="Comic Sans MS" pitchFamily="66" charset="0"/>
              </a:rPr>
              <a:t>langsung</a:t>
            </a:r>
            <a:r>
              <a:rPr lang="en-US" sz="2300" dirty="0">
                <a:latin typeface="Comic Sans MS" pitchFamily="66" charset="0"/>
              </a:rPr>
              <a:t> </a:t>
            </a:r>
            <a:r>
              <a:rPr lang="en-US" sz="2300" dirty="0" err="1">
                <a:latin typeface="Comic Sans MS" pitchFamily="66" charset="0"/>
              </a:rPr>
              <a:t>tubuh</a:t>
            </a:r>
            <a:r>
              <a:rPr lang="en-US" sz="2300" dirty="0">
                <a:latin typeface="Comic Sans MS" pitchFamily="66" charset="0"/>
              </a:rPr>
              <a:t> </a:t>
            </a:r>
            <a:r>
              <a:rPr lang="en-US" sz="2300" dirty="0" err="1">
                <a:latin typeface="Comic Sans MS" pitchFamily="66" charset="0"/>
              </a:rPr>
              <a:t>thd</a:t>
            </a:r>
            <a:r>
              <a:rPr lang="en-US" sz="2300" dirty="0">
                <a:latin typeface="Comic Sans MS" pitchFamily="66" charset="0"/>
              </a:rPr>
              <a:t> stressor </a:t>
            </a:r>
            <a:r>
              <a:rPr lang="en-US" sz="2300" dirty="0" err="1">
                <a:latin typeface="Comic Sans MS" pitchFamily="66" charset="0"/>
              </a:rPr>
              <a:t>untuk</a:t>
            </a:r>
            <a:r>
              <a:rPr lang="en-US" sz="2300" dirty="0">
                <a:latin typeface="Comic Sans MS" pitchFamily="66" charset="0"/>
              </a:rPr>
              <a:t> </a:t>
            </a:r>
            <a:r>
              <a:rPr lang="en-US" sz="2300" dirty="0" err="1">
                <a:latin typeface="Comic Sans MS" pitchFamily="66" charset="0"/>
              </a:rPr>
              <a:t>menyiapkan</a:t>
            </a:r>
            <a:r>
              <a:rPr lang="en-US" sz="2300" dirty="0">
                <a:latin typeface="Comic Sans MS" pitchFamily="66" charset="0"/>
              </a:rPr>
              <a:t> </a:t>
            </a:r>
            <a:r>
              <a:rPr lang="en-US" sz="2300" dirty="0" err="1">
                <a:latin typeface="Comic Sans MS" pitchFamily="66" charset="0"/>
              </a:rPr>
              <a:t>diri</a:t>
            </a:r>
            <a:r>
              <a:rPr lang="en-US" sz="2300" dirty="0">
                <a:latin typeface="Comic Sans MS" pitchFamily="66" charset="0"/>
              </a:rPr>
              <a:t> </a:t>
            </a:r>
            <a:r>
              <a:rPr lang="en-US" sz="2300" dirty="0" err="1">
                <a:latin typeface="Comic Sans MS" pitchFamily="66" charset="0"/>
              </a:rPr>
              <a:t>mengatasi</a:t>
            </a:r>
            <a:r>
              <a:rPr lang="en-US" sz="2300" dirty="0">
                <a:latin typeface="Comic Sans MS" pitchFamily="66" charset="0"/>
              </a:rPr>
              <a:t> stressor (</a:t>
            </a:r>
            <a:r>
              <a:rPr lang="en-US" sz="2300" dirty="0" err="1">
                <a:latin typeface="Comic Sans MS" pitchFamily="66" charset="0"/>
              </a:rPr>
              <a:t>syaraf</a:t>
            </a:r>
            <a:r>
              <a:rPr lang="en-US" sz="2300" dirty="0">
                <a:latin typeface="Comic Sans MS" pitchFamily="66" charset="0"/>
              </a:rPr>
              <a:t> </a:t>
            </a:r>
            <a:r>
              <a:rPr lang="en-US" sz="2300" dirty="0" err="1">
                <a:latin typeface="Comic Sans MS" pitchFamily="66" charset="0"/>
              </a:rPr>
              <a:t>simpatis</a:t>
            </a:r>
            <a:r>
              <a:rPr lang="en-US" sz="2300" dirty="0">
                <a:latin typeface="Comic Sans MS" pitchFamily="66" charset="0"/>
              </a:rPr>
              <a:t> </a:t>
            </a:r>
            <a:r>
              <a:rPr lang="en-US" sz="2300" dirty="0" err="1">
                <a:latin typeface="Comic Sans MS" pitchFamily="66" charset="0"/>
              </a:rPr>
              <a:t>aktif</a:t>
            </a:r>
            <a:r>
              <a:rPr lang="en-US" sz="2300" dirty="0">
                <a:latin typeface="Comic Sans MS" pitchFamily="66" charset="0"/>
              </a:rPr>
              <a:t>)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300" u="sng" dirty="0">
                <a:latin typeface="Comic Sans MS" pitchFamily="66" charset="0"/>
              </a:rPr>
              <a:t>RESISTANCE</a:t>
            </a:r>
            <a:r>
              <a:rPr lang="en-US" sz="2300" dirty="0">
                <a:latin typeface="Comic Sans MS" pitchFamily="66" charset="0"/>
              </a:rPr>
              <a:t> : </a:t>
            </a:r>
            <a:r>
              <a:rPr lang="en-US" sz="2300" dirty="0" err="1">
                <a:latin typeface="Comic Sans MS" pitchFamily="66" charset="0"/>
              </a:rPr>
              <a:t>bila</a:t>
            </a:r>
            <a:r>
              <a:rPr lang="en-US" sz="2300" dirty="0">
                <a:latin typeface="Comic Sans MS" pitchFamily="66" charset="0"/>
              </a:rPr>
              <a:t> stressor </a:t>
            </a:r>
            <a:r>
              <a:rPr lang="en-US" sz="2300" dirty="0" err="1">
                <a:latin typeface="Comic Sans MS" pitchFamily="66" charset="0"/>
              </a:rPr>
              <a:t>berlanjut</a:t>
            </a:r>
            <a:r>
              <a:rPr lang="en-US" sz="2300" dirty="0">
                <a:latin typeface="Comic Sans MS" pitchFamily="66" charset="0"/>
              </a:rPr>
              <a:t>, </a:t>
            </a:r>
            <a:r>
              <a:rPr lang="en-US" sz="2300" dirty="0" err="1">
                <a:latin typeface="Comic Sans MS" pitchFamily="66" charset="0"/>
              </a:rPr>
              <a:t>tubuh</a:t>
            </a:r>
            <a:r>
              <a:rPr lang="en-US" sz="2300" dirty="0">
                <a:latin typeface="Comic Sans MS" pitchFamily="66" charset="0"/>
              </a:rPr>
              <a:t> </a:t>
            </a:r>
            <a:r>
              <a:rPr lang="en-US" sz="2300" dirty="0" err="1">
                <a:latin typeface="Comic Sans MS" pitchFamily="66" charset="0"/>
              </a:rPr>
              <a:t>berusaha</a:t>
            </a:r>
            <a:r>
              <a:rPr lang="en-US" sz="2300" dirty="0">
                <a:latin typeface="Comic Sans MS" pitchFamily="66" charset="0"/>
              </a:rPr>
              <a:t> </a:t>
            </a:r>
            <a:r>
              <a:rPr lang="en-US" sz="2300" dirty="0" err="1" smtClean="0">
                <a:latin typeface="Comic Sans MS" pitchFamily="66" charset="0"/>
              </a:rPr>
              <a:t>bertahan</a:t>
            </a:r>
            <a:r>
              <a:rPr lang="id-ID" sz="2300" dirty="0" smtClean="0">
                <a:latin typeface="Comic Sans MS" pitchFamily="66" charset="0"/>
              </a:rPr>
              <a:t> </a:t>
            </a:r>
            <a:r>
              <a:rPr lang="en-US" sz="2300" dirty="0" err="1" smtClean="0">
                <a:latin typeface="Comic Sans MS" pitchFamily="66" charset="0"/>
              </a:rPr>
              <a:t>pada</a:t>
            </a:r>
            <a:r>
              <a:rPr lang="en-US" sz="2300" dirty="0" smtClean="0">
                <a:latin typeface="Comic Sans MS" pitchFamily="66" charset="0"/>
              </a:rPr>
              <a:t> </a:t>
            </a:r>
            <a:r>
              <a:rPr lang="en-US" sz="2300" dirty="0" err="1">
                <a:latin typeface="Comic Sans MS" pitchFamily="66" charset="0"/>
              </a:rPr>
              <a:t>tahap</a:t>
            </a:r>
            <a:r>
              <a:rPr lang="en-US" sz="2300" dirty="0">
                <a:latin typeface="Comic Sans MS" pitchFamily="66" charset="0"/>
              </a:rPr>
              <a:t> </a:t>
            </a:r>
            <a:r>
              <a:rPr lang="en-US" sz="2300" dirty="0" err="1">
                <a:latin typeface="Comic Sans MS" pitchFamily="66" charset="0"/>
              </a:rPr>
              <a:t>ini</a:t>
            </a:r>
            <a:r>
              <a:rPr lang="en-US" sz="2300" dirty="0">
                <a:latin typeface="Comic Sans MS" pitchFamily="66" charset="0"/>
              </a:rPr>
              <a:t> </a:t>
            </a:r>
            <a:r>
              <a:rPr lang="en-US" sz="2300" dirty="0" err="1">
                <a:latin typeface="Comic Sans MS" pitchFamily="66" charset="0"/>
              </a:rPr>
              <a:t>dengan</a:t>
            </a:r>
            <a:r>
              <a:rPr lang="en-US" sz="2300" dirty="0">
                <a:latin typeface="Comic Sans MS" pitchFamily="66" charset="0"/>
              </a:rPr>
              <a:t> </a:t>
            </a:r>
            <a:r>
              <a:rPr lang="en-US" sz="2300" dirty="0" smtClean="0">
                <a:latin typeface="Comic Sans MS" pitchFamily="66" charset="0"/>
              </a:rPr>
              <a:t>respon2 </a:t>
            </a:r>
            <a:r>
              <a:rPr lang="en-US" sz="2300" dirty="0">
                <a:latin typeface="Comic Sans MS" pitchFamily="66" charset="0"/>
              </a:rPr>
              <a:t>hormonal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300" u="sng" dirty="0">
                <a:latin typeface="Comic Sans MS" pitchFamily="66" charset="0"/>
              </a:rPr>
              <a:t>EXHAUSTION</a:t>
            </a:r>
            <a:r>
              <a:rPr lang="en-US" sz="2300" dirty="0">
                <a:latin typeface="Comic Sans MS" pitchFamily="66" charset="0"/>
              </a:rPr>
              <a:t> :</a:t>
            </a:r>
            <a:r>
              <a:rPr lang="en-US" sz="2300" dirty="0" err="1">
                <a:latin typeface="Comic Sans MS" pitchFamily="66" charset="0"/>
              </a:rPr>
              <a:t>tubuh</a:t>
            </a:r>
            <a:r>
              <a:rPr lang="en-US" sz="2300" dirty="0">
                <a:latin typeface="Comic Sans MS" pitchFamily="66" charset="0"/>
              </a:rPr>
              <a:t> </a:t>
            </a:r>
            <a:r>
              <a:rPr lang="en-US" sz="2300" dirty="0" err="1">
                <a:latin typeface="Comic Sans MS" pitchFamily="66" charset="0"/>
              </a:rPr>
              <a:t>tdk</a:t>
            </a:r>
            <a:r>
              <a:rPr lang="en-US" sz="2300" dirty="0">
                <a:latin typeface="Comic Sans MS" pitchFamily="66" charset="0"/>
              </a:rPr>
              <a:t> </a:t>
            </a:r>
            <a:r>
              <a:rPr lang="en-US" sz="2300" dirty="0" err="1">
                <a:latin typeface="Comic Sans MS" pitchFamily="66" charset="0"/>
              </a:rPr>
              <a:t>lagi</a:t>
            </a:r>
            <a:r>
              <a:rPr lang="en-US" sz="2300" dirty="0">
                <a:latin typeface="Comic Sans MS" pitchFamily="66" charset="0"/>
              </a:rPr>
              <a:t> </a:t>
            </a:r>
            <a:r>
              <a:rPr lang="en-US" sz="2300" dirty="0" err="1">
                <a:latin typeface="Comic Sans MS" pitchFamily="66" charset="0"/>
              </a:rPr>
              <a:t>mampu</a:t>
            </a:r>
            <a:r>
              <a:rPr lang="en-US" sz="2300" dirty="0">
                <a:latin typeface="Comic Sans MS" pitchFamily="66" charset="0"/>
              </a:rPr>
              <a:t> </a:t>
            </a:r>
            <a:r>
              <a:rPr lang="en-US" sz="2300" dirty="0" err="1" smtClean="0">
                <a:latin typeface="Comic Sans MS" pitchFamily="66" charset="0"/>
              </a:rPr>
              <a:t>bertahan</a:t>
            </a:r>
            <a:r>
              <a:rPr lang="en-US" sz="2300" dirty="0" smtClean="0">
                <a:latin typeface="Comic Sans MS" pitchFamily="66" charset="0"/>
              </a:rPr>
              <a:t> </a:t>
            </a:r>
            <a:r>
              <a:rPr lang="en-US" sz="23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2300" dirty="0" err="1">
                <a:latin typeface="Comic Sans MS" pitchFamily="66" charset="0"/>
                <a:sym typeface="Wingdings" pitchFamily="2" charset="2"/>
              </a:rPr>
              <a:t>psikosomatis,daya</a:t>
            </a:r>
            <a:r>
              <a:rPr lang="en-US" sz="2300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300" dirty="0" err="1">
                <a:latin typeface="Comic Sans MS" pitchFamily="66" charset="0"/>
                <a:sym typeface="Wingdings" pitchFamily="2" charset="2"/>
              </a:rPr>
              <a:t>tahan</a:t>
            </a:r>
            <a:r>
              <a:rPr lang="en-US" sz="2300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300" dirty="0" err="1">
                <a:latin typeface="Comic Sans MS" pitchFamily="66" charset="0"/>
                <a:sym typeface="Wingdings" pitchFamily="2" charset="2"/>
              </a:rPr>
              <a:t>tubuh</a:t>
            </a:r>
            <a:r>
              <a:rPr lang="en-US" sz="2300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300" dirty="0" err="1">
                <a:latin typeface="Comic Sans MS" pitchFamily="66" charset="0"/>
                <a:sym typeface="Wingdings" pitchFamily="2" charset="2"/>
              </a:rPr>
              <a:t>menurun</a:t>
            </a:r>
            <a:r>
              <a:rPr lang="en-US" sz="2300" dirty="0">
                <a:latin typeface="Comic Sans MS" pitchFamily="66" charset="0"/>
                <a:sym typeface="Wingdings" pitchFamily="2" charset="2"/>
              </a:rPr>
              <a:t>, </a:t>
            </a:r>
            <a:r>
              <a:rPr lang="en-US" sz="2300" dirty="0" err="1">
                <a:latin typeface="Comic Sans MS" pitchFamily="66" charset="0"/>
                <a:sym typeface="Wingdings" pitchFamily="2" charset="2"/>
              </a:rPr>
              <a:t>sakit</a:t>
            </a:r>
            <a:r>
              <a:rPr lang="en-US" sz="2300" dirty="0">
                <a:latin typeface="Comic Sans MS" pitchFamily="66" charset="0"/>
                <a:sym typeface="Wingdings" pitchFamily="2" charset="2"/>
              </a:rPr>
              <a:t>, </a:t>
            </a:r>
            <a:r>
              <a:rPr lang="en-US" sz="2300" dirty="0" err="1">
                <a:latin typeface="Comic Sans MS" pitchFamily="66" charset="0"/>
                <a:sym typeface="Wingdings" pitchFamily="2" charset="2"/>
              </a:rPr>
              <a:t>lemah</a:t>
            </a:r>
            <a:r>
              <a:rPr lang="en-US" sz="2300" dirty="0">
                <a:latin typeface="Comic Sans MS" pitchFamily="66" charset="0"/>
                <a:sym typeface="Wingdings" pitchFamily="2" charset="2"/>
              </a:rPr>
              <a:t>, </a:t>
            </a:r>
            <a:r>
              <a:rPr lang="en-US" sz="2300" dirty="0" err="1">
                <a:latin typeface="Comic Sans MS" pitchFamily="66" charset="0"/>
                <a:sym typeface="Wingdings" pitchFamily="2" charset="2"/>
              </a:rPr>
              <a:t>kanker</a:t>
            </a:r>
            <a:r>
              <a:rPr lang="en-US" sz="2300" dirty="0">
                <a:latin typeface="Comic Sans MS" pitchFamily="66" charset="0"/>
                <a:sym typeface="Wingdings" pitchFamily="2" charset="2"/>
              </a:rPr>
              <a:t>, </a:t>
            </a:r>
            <a:r>
              <a:rPr lang="en-US" sz="2300" dirty="0" err="1">
                <a:latin typeface="Comic Sans MS" pitchFamily="66" charset="0"/>
                <a:sym typeface="Wingdings" pitchFamily="2" charset="2"/>
              </a:rPr>
              <a:t>berbagai</a:t>
            </a:r>
            <a:r>
              <a:rPr lang="en-US" sz="2300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300" dirty="0" err="1">
                <a:latin typeface="Comic Sans MS" pitchFamily="66" charset="0"/>
                <a:sym typeface="Wingdings" pitchFamily="2" charset="2"/>
              </a:rPr>
              <a:t>penyakit</a:t>
            </a:r>
            <a:r>
              <a:rPr lang="en-US" sz="2300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300" dirty="0" err="1">
                <a:latin typeface="Comic Sans MS" pitchFamily="66" charset="0"/>
                <a:sym typeface="Wingdings" pitchFamily="2" charset="2"/>
              </a:rPr>
              <a:t>datang</a:t>
            </a:r>
            <a:r>
              <a:rPr lang="en-US" sz="2300" dirty="0">
                <a:latin typeface="Comic Sans MS" pitchFamily="66" charset="0"/>
                <a:sym typeface="Wingdings" pitchFamily="2" charset="2"/>
              </a:rPr>
              <a:t>  </a:t>
            </a:r>
            <a:r>
              <a:rPr lang="en-US" sz="2300" dirty="0" err="1">
                <a:latin typeface="Comic Sans MS" pitchFamily="66" charset="0"/>
                <a:sym typeface="Wingdings" pitchFamily="2" charset="2"/>
              </a:rPr>
              <a:t>bisa</a:t>
            </a:r>
            <a:r>
              <a:rPr lang="en-US" sz="2300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300" dirty="0" err="1">
                <a:latin typeface="Comic Sans MS" pitchFamily="66" charset="0"/>
                <a:sym typeface="Wingdings" pitchFamily="2" charset="2"/>
              </a:rPr>
              <a:t>membawa</a:t>
            </a:r>
            <a:r>
              <a:rPr lang="en-US" sz="2300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300" dirty="0" err="1">
                <a:latin typeface="Comic Sans MS" pitchFamily="66" charset="0"/>
                <a:sym typeface="Wingdings" pitchFamily="2" charset="2"/>
              </a:rPr>
              <a:t>kematian</a:t>
            </a:r>
            <a:endParaRPr lang="en-US" sz="23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id-ID" sz="4000" b="1" dirty="0" smtClean="0"/>
              <a:t>TANDA2 DISTRESS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(</a:t>
            </a:r>
            <a:r>
              <a:rPr lang="id-ID" sz="3100" dirty="0" smtClean="0"/>
              <a:t>Menurut Everly &amp; Giodarno, dlm Munandar 2001</a:t>
            </a:r>
            <a:endParaRPr lang="id-ID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id-ID" dirty="0" smtClean="0"/>
              <a:t>Tanda2 suasana hati (mood): cemas, </a:t>
            </a:r>
            <a:r>
              <a:rPr lang="id-ID" i="1" dirty="0" smtClean="0"/>
              <a:t>overexcited</a:t>
            </a:r>
            <a:r>
              <a:rPr lang="id-ID" dirty="0" smtClean="0"/>
              <a:t>,  merasa tdk pasti, mudah bingung, lupa, </a:t>
            </a:r>
            <a:r>
              <a:rPr lang="id-ID" i="1" dirty="0" smtClean="0"/>
              <a:t>insomnia </a:t>
            </a:r>
            <a:r>
              <a:rPr lang="id-ID" dirty="0" smtClean="0"/>
              <a:t>atau </a:t>
            </a:r>
            <a:r>
              <a:rPr lang="id-ID" i="1" dirty="0" smtClean="0"/>
              <a:t>somnabulisme </a:t>
            </a:r>
            <a:r>
              <a:rPr lang="id-ID" dirty="0" smtClean="0"/>
              <a:t>di mlm hari, gugup, merasa tdk nyaman dan gelisah</a:t>
            </a:r>
          </a:p>
          <a:p>
            <a:pPr>
              <a:spcBef>
                <a:spcPts val="1200"/>
              </a:spcBef>
            </a:pPr>
            <a:r>
              <a:rPr lang="id-ID" dirty="0" smtClean="0"/>
              <a:t>Tanda2 otot kerangka (</a:t>
            </a:r>
            <a:r>
              <a:rPr lang="id-ID" i="1" dirty="0" smtClean="0"/>
              <a:t>musculoskeleta</a:t>
            </a:r>
            <a:r>
              <a:rPr lang="id-ID" dirty="0" smtClean="0"/>
              <a:t>) : jari2 &amp; tangan gemetar, tdk dpt duduk/berdiri diam di tempat, muncul tics, kepala mulai tegang /kaku, leher kaku, bicara gagap.</a:t>
            </a:r>
          </a:p>
          <a:p>
            <a:pPr>
              <a:spcBef>
                <a:spcPts val="1200"/>
              </a:spcBef>
            </a:pPr>
            <a:r>
              <a:rPr lang="id-ID" dirty="0" smtClean="0"/>
              <a:t>Tanda2 organ bagian dlm tubuh (</a:t>
            </a:r>
            <a:r>
              <a:rPr lang="id-ID" i="1" dirty="0" smtClean="0"/>
              <a:t>visceral</a:t>
            </a:r>
            <a:r>
              <a:rPr lang="id-ID" dirty="0" smtClean="0"/>
              <a:t>) : gangguan pencernaan, mulut kering, “sinking feeling” pd perut, banyak berkeringat atau berkeringat di tangan, jantung berdebar2, kepala ringan atau akan pingsan, kedinginan, wajah jd terasa “panas”, telinga berdenging.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96</TotalTime>
  <Words>1097</Words>
  <Application>Microsoft Office PowerPoint</Application>
  <PresentationFormat>On-screen Show (4:3)</PresentationFormat>
  <Paragraphs>137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Civic</vt:lpstr>
      <vt:lpstr>STRESS, KESEHATAN &amp; KESELAMATAN KERJA</vt:lpstr>
      <vt:lpstr>STRESS</vt:lpstr>
      <vt:lpstr>STRESS</vt:lpstr>
      <vt:lpstr>STRESS</vt:lpstr>
      <vt:lpstr>STRESSOR</vt:lpstr>
      <vt:lpstr>LIFE EVENT</vt:lpstr>
      <vt:lpstr>STRESSOR &amp; STRESS CYCLES</vt:lpstr>
      <vt:lpstr>DAMPAK STRESS PADA TUBUH</vt:lpstr>
      <vt:lpstr>TANDA2 DISTRESS (Menurut Everly &amp; Giodarno, dlm Munandar 2001</vt:lpstr>
      <vt:lpstr>STRESSOR DLM BEKERJA</vt:lpstr>
      <vt:lpstr>1.  FAKTORS INTRINSIK DLM PEKERJAAN</vt:lpstr>
      <vt:lpstr>Lanjutan .....</vt:lpstr>
      <vt:lpstr>2.  PERAN DALAM ORGANISASI</vt:lpstr>
      <vt:lpstr>3.  PENGEMBANGAN KARIR</vt:lpstr>
      <vt:lpstr>4.  HUBUNGAN DALAM PEKERJAAN</vt:lpstr>
      <vt:lpstr>COPING STRESS</vt:lpstr>
      <vt:lpstr>KARAKTERISTIK COPING STRESS menurut Lazarus &amp; Folman</vt:lpstr>
      <vt:lpstr>STRATEGI COPING</vt:lpstr>
      <vt:lpstr>A. BENTUK PROBLEM FOCUS COPING</vt:lpstr>
      <vt:lpstr>B.  BENTUK EMOTION FOKUS COPING</vt:lpstr>
      <vt:lpstr>Slide 21</vt:lpstr>
      <vt:lpstr>Slide 22</vt:lpstr>
    </vt:vector>
  </TitlesOfParts>
  <Company>UNIVERSITAS INDONUSA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INDONUSA</dc:creator>
  <cp:lastModifiedBy>Toshiba</cp:lastModifiedBy>
  <cp:revision>15</cp:revision>
  <dcterms:created xsi:type="dcterms:W3CDTF">2008-03-03T04:02:18Z</dcterms:created>
  <dcterms:modified xsi:type="dcterms:W3CDTF">2013-11-15T13:55:42Z</dcterms:modified>
</cp:coreProperties>
</file>