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AE19C37-6A29-44FD-A043-E38B1E3D74BD}" type="datetimeFigureOut">
              <a:rPr lang="id-ID" smtClean="0"/>
              <a:pPr/>
              <a:t>21/11/2013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2E249F0-CA31-4313-9F29-80C5F80AAA7C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1800" y="620688"/>
            <a:ext cx="5114528" cy="694184"/>
          </a:xfrm>
        </p:spPr>
        <p:txBody>
          <a:bodyPr>
            <a:normAutofit/>
          </a:bodyPr>
          <a:lstStyle/>
          <a:p>
            <a:pPr algn="ctr"/>
            <a:r>
              <a:rPr lang="id-ID" sz="2800" dirty="0" smtClean="0"/>
              <a:t>Pertemuan 12</a:t>
            </a:r>
            <a:endParaRPr lang="en-US" sz="2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95736" y="5733256"/>
            <a:ext cx="6336704" cy="694184"/>
          </a:xfrm>
          <a:prstGeom prst="rect">
            <a:avLst/>
          </a:prstGeom>
        </p:spPr>
        <p:txBody>
          <a:bodyPr vert="horz" anchor="b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SRI HASTUTI HANDAYANI, M.SI, PSI</a:t>
            </a:r>
            <a:endParaRPr kumimoji="0" lang="en-US" sz="28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23728" y="1268760"/>
            <a:ext cx="6336704" cy="211436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KOMITMEN</a:t>
            </a:r>
          </a:p>
          <a:p>
            <a:pPr algn="ctr"/>
            <a:r>
              <a:rPr lang="id-ID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ORGANISASI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d-ID" sz="3200" b="1" dirty="0" smtClean="0">
                <a:solidFill>
                  <a:srgbClr val="FF0000"/>
                </a:solidFill>
              </a:rPr>
              <a:t>DAMPAK KOMITMEN ORGANISASI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800" dirty="0" smtClean="0"/>
              <a:t>Minner (1992), Komitmen Organisasi memberikan konsekuensi terhadap individu maupun organisasi yaitu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800" dirty="0" smtClean="0"/>
              <a:t>Sisi </a:t>
            </a:r>
            <a:r>
              <a:rPr lang="id-ID" sz="2800" dirty="0" smtClean="0">
                <a:solidFill>
                  <a:srgbClr val="FF0000"/>
                </a:solidFill>
              </a:rPr>
              <a:t>Positif</a:t>
            </a:r>
            <a:r>
              <a:rPr lang="id-ID" sz="2800" dirty="0" smtClean="0">
                <a:solidFill>
                  <a:schemeClr val="accent2"/>
                </a:solidFill>
              </a:rPr>
              <a:t> </a:t>
            </a:r>
            <a:r>
              <a:rPr lang="id-ID" sz="2800" dirty="0" smtClean="0"/>
              <a:t>: Mengurangi Turnover &amp; Absensi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800" dirty="0" smtClean="0"/>
              <a:t>Sisi </a:t>
            </a:r>
            <a:r>
              <a:rPr lang="id-ID" sz="2800" dirty="0" smtClean="0">
                <a:solidFill>
                  <a:srgbClr val="FF0000"/>
                </a:solidFill>
              </a:rPr>
              <a:t>Positif</a:t>
            </a:r>
            <a:r>
              <a:rPr lang="id-ID" sz="2800" dirty="0" smtClean="0">
                <a:solidFill>
                  <a:schemeClr val="accent2"/>
                </a:solidFill>
              </a:rPr>
              <a:t>:</a:t>
            </a:r>
            <a:r>
              <a:rPr lang="id-ID" sz="2800" dirty="0" smtClean="0"/>
              <a:t> Menciptakan Kepuasan &amp; Penghargaan (Karier)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id-ID" sz="2800" dirty="0" smtClean="0"/>
              <a:t>Sisi </a:t>
            </a:r>
            <a:r>
              <a:rPr lang="id-ID" sz="2800" dirty="0" smtClean="0">
                <a:solidFill>
                  <a:srgbClr val="FF0000"/>
                </a:solidFill>
              </a:rPr>
              <a:t>Negatif</a:t>
            </a:r>
            <a:r>
              <a:rPr lang="id-ID" sz="2800" dirty="0" smtClean="0">
                <a:solidFill>
                  <a:schemeClr val="accent2"/>
                </a:solidFill>
              </a:rPr>
              <a:t>:</a:t>
            </a:r>
            <a:r>
              <a:rPr lang="id-ID" sz="2800" dirty="0" smtClean="0"/>
              <a:t> Menghambat karier karyawan di organisasi lain yg menawarkan lebih banyak kesempatan berkembang  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b="0" dirty="0" smtClean="0">
                <a:solidFill>
                  <a:schemeClr val="accent1"/>
                </a:solidFill>
                <a:latin typeface="Berlin Sans FB" pitchFamily="34" charset="0"/>
              </a:rPr>
              <a:t>ASSESSMENT OF ORGANIZATIONAL COMMITMENT</a:t>
            </a:r>
            <a:endParaRPr lang="en-US" sz="2800" b="0" dirty="0">
              <a:solidFill>
                <a:schemeClr val="accent1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diukur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dng</a:t>
            </a:r>
            <a:r>
              <a:rPr lang="en-US" sz="2000" dirty="0" smtClean="0">
                <a:latin typeface="Berlin Sans FB" pitchFamily="34" charset="0"/>
              </a:rPr>
              <a:t> Self Report Scale.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err="1" smtClean="0">
                <a:latin typeface="Berlin Sans FB" pitchFamily="34" charset="0"/>
              </a:rPr>
              <a:t>Mowday</a:t>
            </a:r>
            <a:r>
              <a:rPr lang="en-US" sz="2000" dirty="0" smtClean="0">
                <a:latin typeface="Berlin Sans FB" pitchFamily="34" charset="0"/>
              </a:rPr>
              <a:t> (1979) </a:t>
            </a:r>
            <a:r>
              <a:rPr lang="en-US" sz="2000" dirty="0" err="1" smtClean="0">
                <a:latin typeface="Berlin Sans FB" pitchFamily="34" charset="0"/>
              </a:rPr>
              <a:t>mengukur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aspek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yi</a:t>
            </a:r>
            <a:r>
              <a:rPr lang="en-US" sz="2000" dirty="0" smtClean="0">
                <a:latin typeface="Berlin Sans FB" pitchFamily="34" charset="0"/>
              </a:rPr>
              <a:t> </a:t>
            </a:r>
          </a:p>
          <a:p>
            <a:pPr marL="612000" indent="-3600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Penerimaan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Organisasi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</a:p>
          <a:p>
            <a:pPr marL="612000" indent="-3600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Kemauan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Bekerja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Keras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, </a:t>
            </a:r>
          </a:p>
          <a:p>
            <a:pPr marL="612000" indent="-360000">
              <a:buFont typeface="+mj-lt"/>
              <a:buAutoNum type="arabicPeriod"/>
            </a:pP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Berkeinginan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untuk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tetap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berada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/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bersama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organisasi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</a:p>
          <a:p>
            <a:pPr marL="566928" indent="-457200">
              <a:buNone/>
            </a:pPr>
            <a:endParaRPr lang="en-US" sz="20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Berlin Sans FB" pitchFamily="34" charset="0"/>
              </a:rPr>
              <a:t>Ketiga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komponen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memiliki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korelasi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sangat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tinggi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antara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satu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lainnya</a:t>
            </a:r>
            <a:r>
              <a:rPr lang="en-US" sz="2000" dirty="0" smtClean="0">
                <a:latin typeface="Berlin Sans FB" pitchFamily="34" charset="0"/>
              </a:rPr>
              <a:t>. </a:t>
            </a:r>
            <a:r>
              <a:rPr lang="en-US" sz="2000" dirty="0" err="1" smtClean="0">
                <a:latin typeface="Berlin Sans FB" pitchFamily="34" charset="0"/>
              </a:rPr>
              <a:t>Berikut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adalah</a:t>
            </a:r>
            <a:r>
              <a:rPr lang="en-US" sz="2000" dirty="0" smtClean="0">
                <a:latin typeface="Berlin Sans FB" pitchFamily="34" charset="0"/>
              </a:rPr>
              <a:t> 4 item </a:t>
            </a:r>
            <a:r>
              <a:rPr lang="en-US" sz="2000" dirty="0" err="1" smtClean="0">
                <a:latin typeface="Berlin Sans FB" pitchFamily="34" charset="0"/>
              </a:rPr>
              <a:t>dari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Mowday</a:t>
            </a:r>
            <a:r>
              <a:rPr lang="en-US" sz="2000" dirty="0" smtClean="0">
                <a:latin typeface="Berlin Sans FB" pitchFamily="34" charset="0"/>
              </a:rPr>
              <a:t>, 1979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FF0000"/>
                </a:solidFill>
                <a:latin typeface="Berlin Sans FB" pitchFamily="34" charset="0"/>
              </a:rPr>
              <a:t>I find that my values and the organization’s values are very similar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FF0000"/>
                </a:solidFill>
                <a:latin typeface="Berlin Sans FB" pitchFamily="34" charset="0"/>
              </a:rPr>
              <a:t>I am proud to tell others that I am part of this organization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FF0000"/>
                </a:solidFill>
                <a:latin typeface="Berlin Sans FB" pitchFamily="34" charset="0"/>
              </a:rPr>
              <a:t>I could just as well be working for different organization as long as the type of work was similar</a:t>
            </a:r>
          </a:p>
          <a:p>
            <a:pPr>
              <a:buFont typeface="Wingdings" pitchFamily="2" charset="2"/>
              <a:buChar char="q"/>
            </a:pPr>
            <a:r>
              <a:rPr lang="en-US" sz="2000" i="1" dirty="0" smtClean="0">
                <a:solidFill>
                  <a:srgbClr val="FF0000"/>
                </a:solidFill>
                <a:latin typeface="Berlin Sans FB" pitchFamily="34" charset="0"/>
              </a:rPr>
              <a:t>This organization really inspire the very best in me in the way of job performance</a:t>
            </a:r>
            <a:endParaRPr lang="en-US" sz="2000" i="1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5635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Lanjutan</a:t>
            </a:r>
            <a:r>
              <a:rPr lang="en-US" sz="2800" dirty="0" smtClean="0">
                <a:solidFill>
                  <a:schemeClr val="accent1"/>
                </a:solidFill>
              </a:rPr>
              <a:t>…..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Berlin Sans FB" pitchFamily="34" charset="0"/>
              </a:rPr>
              <a:t>Meyer et.al (1993) </a:t>
            </a:r>
            <a:r>
              <a:rPr lang="en-US" sz="2000" dirty="0" err="1" smtClean="0">
                <a:latin typeface="Berlin Sans FB" pitchFamily="34" charset="0"/>
              </a:rPr>
              <a:t>mengembangkan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pengukuran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skala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dalam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komponen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yi</a:t>
            </a:r>
            <a:r>
              <a:rPr lang="en-US" sz="2000" dirty="0" smtClean="0">
                <a:latin typeface="Berlin Sans FB" pitchFamily="34" charset="0"/>
              </a:rPr>
              <a:t> :</a:t>
            </a:r>
            <a:endParaRPr lang="en-US" sz="2000" dirty="0">
              <a:latin typeface="Berlin Sans FB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2123402"/>
          <a:ext cx="8363272" cy="41859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3272"/>
              </a:tblGrid>
              <a:tr h="448733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FFFF00"/>
                          </a:solidFill>
                        </a:rPr>
                        <a:t>1. Affective Commitment</a:t>
                      </a:r>
                      <a:endParaRPr lang="en-US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 would be very happy to spend</a:t>
                      </a:r>
                      <a:r>
                        <a:rPr lang="en-US" sz="1800" baseline="0" dirty="0" smtClean="0"/>
                        <a:t> the rest of may career with this organization</a:t>
                      </a:r>
                      <a:endParaRPr lang="en-US" sz="1800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 really feel as if this organization’s problems are my own</a:t>
                      </a:r>
                      <a:endParaRPr lang="en-US" sz="1800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2. Continuance Commitment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Right now, staying with my organization is a matter of necessity as much as desire</a:t>
                      </a:r>
                      <a:endParaRPr lang="en-US" sz="1600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 would be very hard for me to leave my organization right now, even if I wanted to</a:t>
                      </a:r>
                      <a:endParaRPr lang="en-US" sz="1600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2060"/>
                          </a:solidFill>
                        </a:rPr>
                        <a:t>3. Normative</a:t>
                      </a:r>
                      <a:r>
                        <a:rPr lang="en-US" sz="2000" b="1" baseline="0" dirty="0" smtClean="0">
                          <a:solidFill>
                            <a:srgbClr val="002060"/>
                          </a:solidFill>
                        </a:rPr>
                        <a:t> Commitment</a:t>
                      </a:r>
                      <a:endParaRPr lang="en-US" sz="2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 do not feel any obligation to remain with my current employer</a:t>
                      </a:r>
                      <a:endParaRPr lang="en-US" sz="1600" dirty="0"/>
                    </a:p>
                  </a:txBody>
                  <a:tcPr/>
                </a:tc>
              </a:tr>
              <a:tr h="44873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Even if</a:t>
                      </a:r>
                      <a:r>
                        <a:rPr lang="en-US" sz="1600" baseline="0" dirty="0" smtClean="0"/>
                        <a:t> it were to my advantage, I do not feel it would be right to leave my organization now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86836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800" b="0" dirty="0" smtClean="0">
                <a:solidFill>
                  <a:schemeClr val="accent1"/>
                </a:solidFill>
                <a:latin typeface="Berlin Sans FB" pitchFamily="34" charset="0"/>
              </a:rPr>
              <a:t>KORELASI KOMITMEN ORGANISASI </a:t>
            </a:r>
            <a:br>
              <a:rPr lang="en-US" sz="2800" b="0" dirty="0" smtClean="0">
                <a:solidFill>
                  <a:schemeClr val="accent1"/>
                </a:solidFill>
                <a:latin typeface="Berlin Sans FB" pitchFamily="34" charset="0"/>
              </a:rPr>
            </a:br>
            <a:r>
              <a:rPr lang="en-US" sz="2800" b="0" dirty="0" smtClean="0">
                <a:solidFill>
                  <a:schemeClr val="accent1"/>
                </a:solidFill>
                <a:latin typeface="Berlin Sans FB" pitchFamily="34" charset="0"/>
              </a:rPr>
              <a:t>DENGAN BEBERAPA VARIABEL KERJA</a:t>
            </a:r>
            <a:endParaRPr lang="en-US" sz="2800" b="0" dirty="0">
              <a:solidFill>
                <a:schemeClr val="accent1"/>
              </a:solidFill>
              <a:latin typeface="Berlin Sans FB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268760"/>
          <a:ext cx="7571184" cy="4858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8816"/>
                <a:gridCol w="3312368"/>
              </a:tblGrid>
              <a:tr h="35858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VARIABLE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MEAN CORRELATION</a:t>
                      </a:r>
                      <a:endParaRPr lang="en-US" sz="24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Skill Variety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0,14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Autonomy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0,15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Job Scope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0,38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Role Ambiguity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-0,24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Role Conflict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-0,27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Job Satisfaction (Global)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0, 49</a:t>
                      </a:r>
                      <a:endParaRPr lang="en-US" sz="1800" dirty="0"/>
                    </a:p>
                  </a:txBody>
                  <a:tcPr/>
                </a:tc>
              </a:tr>
              <a:tr h="37831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Job </a:t>
                      </a:r>
                      <a:r>
                        <a:rPr lang="en-US" sz="1800" dirty="0" err="1" smtClean="0"/>
                        <a:t>Performence</a:t>
                      </a:r>
                      <a:r>
                        <a:rPr lang="en-US" sz="1800" baseline="0" dirty="0" smtClean="0"/>
                        <a:t> (supervisor ratings)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0,13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Absence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0,12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Turnover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-0,25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Age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0,20</a:t>
                      </a:r>
                      <a:endParaRPr lang="en-US" sz="1800" dirty="0"/>
                    </a:p>
                  </a:txBody>
                  <a:tcPr/>
                </a:tc>
              </a:tr>
              <a:tr h="35858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Gender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-0,09</a:t>
                      </a: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DEFINISI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smtClean="0">
                <a:latin typeface="Berlin Sans FB" pitchFamily="34" charset="0"/>
              </a:rPr>
              <a:t>Organizational Commitment is the degree to which employees believe and accept organizational goals and desire to remain with the organization 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(Mathis &amp; Jackson, 2000)</a:t>
            </a:r>
          </a:p>
          <a:p>
            <a:pPr>
              <a:lnSpc>
                <a:spcPct val="80000"/>
              </a:lnSpc>
              <a:buNone/>
            </a:pPr>
            <a:r>
              <a:rPr lang="en-US" sz="2600" dirty="0" smtClean="0">
                <a:latin typeface="Berlin Sans FB" pitchFamily="34" charset="0"/>
              </a:rPr>
              <a:t>	(</a:t>
            </a:r>
            <a:r>
              <a:rPr lang="en-US" sz="2600" dirty="0" err="1" smtClean="0">
                <a:latin typeface="Berlin Sans FB" pitchFamily="34" charset="0"/>
              </a:rPr>
              <a:t>Komitmen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organisasi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adalah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derajat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mana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karyawan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percaya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menerima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tujuan</a:t>
            </a:r>
            <a:r>
              <a:rPr lang="id-ID" sz="2600" dirty="0" smtClean="0">
                <a:latin typeface="Berlin Sans FB" pitchFamily="34" charset="0"/>
              </a:rPr>
              <a:t>2 </a:t>
            </a:r>
            <a:r>
              <a:rPr lang="en-US" sz="2600" dirty="0" err="1" smtClean="0">
                <a:latin typeface="Berlin Sans FB" pitchFamily="34" charset="0"/>
              </a:rPr>
              <a:t>organisasi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memiliki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keinginan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untuk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tetap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berada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bersama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organisasi</a:t>
            </a:r>
            <a:r>
              <a:rPr lang="en-US" sz="2600" dirty="0" smtClean="0">
                <a:latin typeface="Berlin Sans FB" pitchFamily="34" charset="0"/>
              </a:rPr>
              <a:t>)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err="1" smtClean="0">
                <a:solidFill>
                  <a:srgbClr val="FF0000"/>
                </a:solidFill>
                <a:latin typeface="Berlin Sans FB" pitchFamily="34" charset="0"/>
              </a:rPr>
              <a:t>Bashaw</a:t>
            </a: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 &amp; Grant (1994) :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Komitmen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organisasi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mencakup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kebanggaan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en-US" sz="2600" dirty="0" err="1" smtClean="0">
                <a:latin typeface="Berlin Sans FB" pitchFamily="34" charset="0"/>
              </a:rPr>
              <a:t>kesetiaan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kemauan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anggota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pada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organisasi</a:t>
            </a:r>
            <a:endParaRPr lang="en-US" sz="2600" dirty="0" smtClean="0">
              <a:latin typeface="Berlin Sans FB" pitchFamily="34" charset="0"/>
            </a:endParaRP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600" dirty="0" smtClean="0">
                <a:solidFill>
                  <a:srgbClr val="FF0000"/>
                </a:solidFill>
                <a:latin typeface="Berlin Sans FB" pitchFamily="34" charset="0"/>
              </a:rPr>
              <a:t>Steers &amp; Porter (1983) </a:t>
            </a:r>
            <a:r>
              <a:rPr lang="en-US" sz="2600" dirty="0" smtClean="0">
                <a:latin typeface="Berlin Sans FB" pitchFamily="34" charset="0"/>
              </a:rPr>
              <a:t>: </a:t>
            </a:r>
            <a:r>
              <a:rPr lang="en-US" sz="2600" dirty="0" err="1" smtClean="0">
                <a:latin typeface="Berlin Sans FB" pitchFamily="34" charset="0"/>
              </a:rPr>
              <a:t>Komitmen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muncul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bukan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hanya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bersifat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loyalitas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pasif</a:t>
            </a:r>
            <a:r>
              <a:rPr lang="en-US" sz="2600" dirty="0" smtClean="0">
                <a:latin typeface="Berlin Sans FB" pitchFamily="34" charset="0"/>
              </a:rPr>
              <a:t>, </a:t>
            </a:r>
            <a:r>
              <a:rPr lang="id-ID" sz="2600" dirty="0" smtClean="0">
                <a:latin typeface="Berlin Sans FB" pitchFamily="34" charset="0"/>
              </a:rPr>
              <a:t>ttp </a:t>
            </a:r>
            <a:r>
              <a:rPr lang="en-US" sz="2600" dirty="0" err="1" smtClean="0">
                <a:latin typeface="Berlin Sans FB" pitchFamily="34" charset="0"/>
              </a:rPr>
              <a:t>juga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melibatkan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id-ID" sz="2600" dirty="0" smtClean="0">
                <a:latin typeface="Berlin Sans FB" pitchFamily="34" charset="0"/>
              </a:rPr>
              <a:t>hub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aktif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dgn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organisasi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kerja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yg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memiliki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tujuan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memberikan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segala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usaha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demi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keberhasilan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organisasi</a:t>
            </a:r>
            <a:r>
              <a:rPr lang="en-US" sz="2600" dirty="0" smtClean="0">
                <a:latin typeface="Berlin Sans FB" pitchFamily="34" charset="0"/>
              </a:rPr>
              <a:t> </a:t>
            </a:r>
            <a:r>
              <a:rPr lang="en-US" sz="2600" dirty="0" err="1" smtClean="0">
                <a:latin typeface="Berlin Sans FB" pitchFamily="34" charset="0"/>
              </a:rPr>
              <a:t>tsb</a:t>
            </a:r>
            <a:r>
              <a:rPr lang="en-US" sz="2600" dirty="0" smtClean="0">
                <a:latin typeface="Berlin Sans FB" pitchFamily="34" charset="0"/>
              </a:rPr>
              <a:t>.</a:t>
            </a:r>
            <a:endParaRPr lang="en-US" sz="26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marL="360000" indent="-360000" algn="ctr"/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Komitmen</a:t>
            </a:r>
            <a:r>
              <a:rPr lang="en-US" sz="36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erlin Sans FB" pitchFamily="34" charset="0"/>
              </a:rPr>
              <a:t>Organisasi</a:t>
            </a:r>
            <a:endParaRPr lang="en-US" sz="3600" dirty="0" smtClean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pPr marL="360000" indent="-360000"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Variabel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sikap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kerja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sangat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erat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kaitannya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Job Satisfaction, </a:t>
            </a:r>
            <a:r>
              <a:rPr lang="en-US" dirty="0" err="1" smtClean="0">
                <a:latin typeface="Berlin Sans FB" pitchFamily="34" charset="0"/>
              </a:rPr>
              <a:t>tetapi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berbeda</a:t>
            </a:r>
            <a:endParaRPr lang="en-US" dirty="0" smtClean="0">
              <a:latin typeface="Berlin Sans FB" pitchFamily="34" charset="0"/>
            </a:endParaRPr>
          </a:p>
          <a:p>
            <a:pPr marL="360000" indent="-360000"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Melibatkan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Berlin Sans FB" pitchFamily="34" charset="0"/>
              </a:rPr>
              <a:t>attachment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(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kelekatan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)</a:t>
            </a:r>
            <a:r>
              <a:rPr lang="en-US" dirty="0" smtClean="0">
                <a:latin typeface="Berlin Sans FB" pitchFamily="34" charset="0"/>
              </a:rPr>
              <a:t> individual </a:t>
            </a:r>
            <a:r>
              <a:rPr lang="en-US" dirty="0" err="1" smtClean="0">
                <a:latin typeface="Berlin Sans FB" pitchFamily="34" charset="0"/>
              </a:rPr>
              <a:t>thd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organisasi</a:t>
            </a:r>
            <a:endParaRPr lang="en-US" dirty="0" smtClean="0">
              <a:latin typeface="Berlin Sans FB" pitchFamily="34" charset="0"/>
            </a:endParaRPr>
          </a:p>
          <a:p>
            <a:pPr marL="360000" indent="-360000"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Menurut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Mowday</a:t>
            </a:r>
            <a:r>
              <a:rPr lang="en-US" dirty="0" smtClean="0">
                <a:latin typeface="Berlin Sans FB" pitchFamily="34" charset="0"/>
              </a:rPr>
              <a:t>, Steers &amp; Porter (1979): </a:t>
            </a:r>
            <a:r>
              <a:rPr lang="en-US" dirty="0" err="1" smtClean="0">
                <a:latin typeface="Berlin Sans FB" pitchFamily="34" charset="0"/>
              </a:rPr>
              <a:t>Komitmen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Organisasi</a:t>
            </a:r>
            <a:r>
              <a:rPr lang="en-US" dirty="0" smtClean="0">
                <a:latin typeface="Berlin Sans FB" pitchFamily="34" charset="0"/>
              </a:rPr>
              <a:t>  </a:t>
            </a:r>
            <a:r>
              <a:rPr lang="en-US" dirty="0" err="1" smtClean="0">
                <a:latin typeface="Berlin Sans FB" pitchFamily="34" charset="0"/>
              </a:rPr>
              <a:t>terdiri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dari</a:t>
            </a:r>
            <a:r>
              <a:rPr lang="en-US" dirty="0" smtClean="0">
                <a:latin typeface="Berlin Sans FB" pitchFamily="34" charset="0"/>
              </a:rPr>
              <a:t> 3 </a:t>
            </a:r>
            <a:r>
              <a:rPr lang="en-US" dirty="0" err="1" smtClean="0">
                <a:latin typeface="Berlin Sans FB" pitchFamily="34" charset="0"/>
              </a:rPr>
              <a:t>komponen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yaitu</a:t>
            </a:r>
            <a:endParaRPr lang="en-US" dirty="0" smtClean="0">
              <a:latin typeface="Berlin Sans FB" pitchFamily="34" charset="0"/>
            </a:endParaRPr>
          </a:p>
          <a:p>
            <a:pPr marL="725760" lvl="1" indent="-3600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Penerimaan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Tujuan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endParaRPr lang="en-US" sz="2000" dirty="0" smtClean="0">
              <a:latin typeface="Berlin Sans FB" pitchFamily="34" charset="0"/>
            </a:endParaRPr>
          </a:p>
          <a:p>
            <a:pPr marL="725760" lvl="1" indent="-3600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Kemauan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bekerja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keras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demi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endParaRPr lang="en-US" sz="2000" dirty="0" smtClean="0">
              <a:latin typeface="Berlin Sans FB" pitchFamily="34" charset="0"/>
            </a:endParaRPr>
          </a:p>
          <a:p>
            <a:pPr marL="725760" lvl="1" indent="-360000">
              <a:buFont typeface="+mj-lt"/>
              <a:buAutoNum type="arabicPeriod"/>
            </a:pPr>
            <a:r>
              <a:rPr lang="en-US" sz="2000" dirty="0" err="1" smtClean="0">
                <a:latin typeface="Berlin Sans FB" pitchFamily="34" charset="0"/>
              </a:rPr>
              <a:t>Keinginan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untuk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tetap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berada</a:t>
            </a:r>
            <a:r>
              <a:rPr lang="en-US" sz="2000" dirty="0" smtClean="0">
                <a:latin typeface="Berlin Sans FB" pitchFamily="34" charset="0"/>
              </a:rPr>
              <a:t>/ </a:t>
            </a:r>
            <a:r>
              <a:rPr lang="en-US" sz="2000" dirty="0" err="1" smtClean="0">
                <a:latin typeface="Berlin Sans FB" pitchFamily="34" charset="0"/>
              </a:rPr>
              <a:t>bersama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endParaRPr lang="en-US" sz="2000" dirty="0" smtClean="0">
              <a:latin typeface="Berlin Sans FB" pitchFamily="34" charset="0"/>
            </a:endParaRPr>
          </a:p>
          <a:p>
            <a:pPr marL="360000" indent="-360000">
              <a:buFont typeface="Wingdings" pitchFamily="2" charset="2"/>
              <a:buChar char="q"/>
            </a:pPr>
            <a:r>
              <a:rPr lang="en-US" dirty="0" err="1" smtClean="0">
                <a:latin typeface="Berlin Sans FB" pitchFamily="34" charset="0"/>
              </a:rPr>
              <a:t>Selanjutnya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dikembangkan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oleh</a:t>
            </a:r>
            <a:r>
              <a:rPr lang="en-US" dirty="0" smtClean="0">
                <a:latin typeface="Berlin Sans FB" pitchFamily="34" charset="0"/>
              </a:rPr>
              <a:t> Meyer, </a:t>
            </a:r>
            <a:r>
              <a:rPr lang="en-US" dirty="0" err="1" smtClean="0">
                <a:latin typeface="Berlin Sans FB" pitchFamily="34" charset="0"/>
              </a:rPr>
              <a:t>allen</a:t>
            </a:r>
            <a:r>
              <a:rPr lang="en-US" dirty="0" smtClean="0">
                <a:latin typeface="Berlin Sans FB" pitchFamily="34" charset="0"/>
              </a:rPr>
              <a:t> &amp; Smith, 1997 </a:t>
            </a:r>
            <a:r>
              <a:rPr lang="en-US" dirty="0" err="1" smtClean="0">
                <a:latin typeface="Berlin Sans FB" pitchFamily="34" charset="0"/>
              </a:rPr>
              <a:t>dengan</a:t>
            </a:r>
            <a:r>
              <a:rPr lang="en-US" dirty="0" smtClean="0">
                <a:latin typeface="Berlin Sans FB" pitchFamily="34" charset="0"/>
              </a:rPr>
              <a:t> 3 </a:t>
            </a:r>
            <a:r>
              <a:rPr lang="en-US" dirty="0" err="1" smtClean="0">
                <a:latin typeface="Berlin Sans FB" pitchFamily="34" charset="0"/>
              </a:rPr>
              <a:t>tipe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jenis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komitmen</a:t>
            </a:r>
            <a:r>
              <a:rPr lang="en-US" dirty="0" smtClean="0">
                <a:latin typeface="Berlin Sans FB" pitchFamily="34" charset="0"/>
              </a:rPr>
              <a:t> :</a:t>
            </a:r>
          </a:p>
          <a:p>
            <a:pPr marL="725760" lvl="1" indent="-3600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Affective</a:t>
            </a:r>
          </a:p>
          <a:p>
            <a:pPr marL="725760" lvl="1" indent="-3600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Continuance</a:t>
            </a:r>
          </a:p>
          <a:p>
            <a:pPr marL="725760" lvl="1" indent="-360000">
              <a:spcBef>
                <a:spcPts val="0"/>
              </a:spcBef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Normative</a:t>
            </a:r>
            <a:endParaRPr lang="en-US" sz="2000" dirty="0">
              <a:solidFill>
                <a:srgbClr val="FF00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TIPE/BENTUK  KOMITMEN ORGANISASI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87016"/>
            <a:ext cx="8229600" cy="502230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1. AFFECTIVE COMMITMENT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id-ID" sz="2800" dirty="0" smtClean="0">
                <a:latin typeface="Berlin Sans FB" pitchFamily="34" charset="0"/>
              </a:rPr>
              <a:t>	</a:t>
            </a:r>
            <a:r>
              <a:rPr lang="en-US" sz="2800" dirty="0" err="1" smtClean="0">
                <a:latin typeface="Berlin Sans FB" pitchFamily="34" charset="0"/>
              </a:rPr>
              <a:t>Karyawan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ingin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tetap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tsb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karena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kelekatan</a:t>
            </a:r>
            <a:r>
              <a:rPr lang="en-US" sz="2800" dirty="0" smtClean="0">
                <a:latin typeface="Berlin Sans FB" pitchFamily="34" charset="0"/>
              </a:rPr>
              <a:t> emotional </a:t>
            </a:r>
            <a:r>
              <a:rPr lang="en-US" sz="2800" i="1" dirty="0" smtClean="0">
                <a:latin typeface="Berlin Sans FB" pitchFamily="34" charset="0"/>
              </a:rPr>
              <a:t>(Emotional </a:t>
            </a:r>
            <a:r>
              <a:rPr lang="en-US" sz="2800" i="1" dirty="0" err="1" smtClean="0">
                <a:latin typeface="Berlin Sans FB" pitchFamily="34" charset="0"/>
              </a:rPr>
              <a:t>Attacchment</a:t>
            </a:r>
            <a:r>
              <a:rPr lang="en-US" sz="2800" i="1" dirty="0" smtClean="0">
                <a:latin typeface="Berlin Sans FB" pitchFamily="34" charset="0"/>
              </a:rPr>
              <a:t>) </a:t>
            </a:r>
            <a:r>
              <a:rPr lang="en-US" sz="2800" dirty="0" err="1" smtClean="0">
                <a:latin typeface="Berlin Sans FB" pitchFamily="34" charset="0"/>
              </a:rPr>
              <a:t>dng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2. CONTINUANCE COMMITMENT</a:t>
            </a:r>
          </a:p>
          <a:p>
            <a:pPr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latin typeface="Berlin Sans FB" pitchFamily="34" charset="0"/>
              </a:rPr>
              <a:t>	</a:t>
            </a:r>
            <a:r>
              <a:rPr lang="en-US" sz="2800" dirty="0" err="1" smtClean="0">
                <a:latin typeface="Berlin Sans FB" pitchFamily="34" charset="0"/>
              </a:rPr>
              <a:t>Karyawan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tetap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harus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tsb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karena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mereka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membutuhkan</a:t>
            </a:r>
            <a:r>
              <a:rPr lang="en-US" sz="2800" dirty="0" smtClean="0">
                <a:latin typeface="Berlin Sans FB" pitchFamily="34" charset="0"/>
              </a:rPr>
              <a:t> benefit &amp; salary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mampu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memperoleh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pekerjaan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yg</a:t>
            </a:r>
            <a:r>
              <a:rPr lang="en-US" sz="2800" dirty="0" smtClean="0">
                <a:latin typeface="Berlin Sans FB" pitchFamily="34" charset="0"/>
              </a:rPr>
              <a:t> lain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3. NORMATIVE COMMITMENT</a:t>
            </a:r>
          </a:p>
          <a:p>
            <a:pPr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Berlin Sans FB" pitchFamily="34" charset="0"/>
              </a:rPr>
              <a:t>	</a:t>
            </a:r>
            <a:r>
              <a:rPr lang="en-US" sz="2800" dirty="0" err="1" smtClean="0">
                <a:latin typeface="Berlin Sans FB" pitchFamily="34" charset="0"/>
              </a:rPr>
              <a:t>Bersumber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value (</a:t>
            </a:r>
            <a:r>
              <a:rPr lang="en-US" sz="2800" dirty="0" err="1" smtClean="0">
                <a:latin typeface="Berlin Sans FB" pitchFamily="34" charset="0"/>
              </a:rPr>
              <a:t>nilai</a:t>
            </a:r>
            <a:r>
              <a:rPr lang="id-ID" sz="2800" dirty="0" smtClean="0">
                <a:latin typeface="Berlin Sans FB" pitchFamily="34" charset="0"/>
              </a:rPr>
              <a:t>2</a:t>
            </a:r>
            <a:r>
              <a:rPr lang="en-US" sz="2800" dirty="0" smtClean="0">
                <a:latin typeface="Berlin Sans FB" pitchFamily="34" charset="0"/>
              </a:rPr>
              <a:t>) </a:t>
            </a:r>
            <a:r>
              <a:rPr lang="en-US" sz="2800" dirty="0" err="1" smtClean="0">
                <a:latin typeface="Berlin Sans FB" pitchFamily="34" charset="0"/>
              </a:rPr>
              <a:t>karyawan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yaitu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karyawan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tetap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karena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meyakini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bahwa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tsb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memberikan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terbaik</a:t>
            </a:r>
            <a:r>
              <a:rPr lang="en-US" sz="2800" dirty="0" smtClean="0">
                <a:latin typeface="Berlin Sans FB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1"/>
                </a:solidFill>
              </a:rPr>
              <a:t>Lanjutan</a:t>
            </a:r>
            <a:r>
              <a:rPr lang="en-US" sz="2800" dirty="0" smtClean="0">
                <a:solidFill>
                  <a:schemeClr val="accent1"/>
                </a:solidFill>
              </a:rPr>
              <a:t>…..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42426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 smtClean="0">
                <a:latin typeface="Berlin Sans FB" pitchFamily="34" charset="0"/>
              </a:rPr>
              <a:t>Masing-masing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jenis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id-ID" dirty="0" err="1" smtClean="0">
                <a:latin typeface="Berlin Sans FB" pitchFamily="34" charset="0"/>
              </a:rPr>
              <a:t>k</a:t>
            </a:r>
            <a:r>
              <a:rPr lang="en-US" dirty="0" err="1" smtClean="0">
                <a:latin typeface="Berlin Sans FB" pitchFamily="34" charset="0"/>
              </a:rPr>
              <a:t>omitmen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memiliki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penyebab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en-US" dirty="0" err="1" smtClean="0">
                <a:latin typeface="Berlin Sans FB" pitchFamily="34" charset="0"/>
              </a:rPr>
              <a:t>sumber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yg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berbeda-beda</a:t>
            </a:r>
            <a:r>
              <a:rPr lang="en-US" dirty="0" smtClean="0">
                <a:latin typeface="Berlin Sans FB" pitchFamily="34" charset="0"/>
              </a:rPr>
              <a:t> 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762000" y="19050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 Condition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2590800"/>
            <a:ext cx="2133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 Expectations</a:t>
            </a:r>
            <a:endParaRPr lang="en-US" dirty="0"/>
          </a:p>
        </p:txBody>
      </p:sp>
      <p:sp>
        <p:nvSpPr>
          <p:cNvPr id="6" name="Snip Single Corner Rectangle 5"/>
          <p:cNvSpPr/>
          <p:nvPr/>
        </p:nvSpPr>
        <p:spPr>
          <a:xfrm>
            <a:off x="762000" y="3429000"/>
            <a:ext cx="2133600" cy="4572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Benefit Accrued</a:t>
            </a:r>
            <a:endParaRPr lang="en-US" dirty="0"/>
          </a:p>
        </p:txBody>
      </p:sp>
      <p:sp>
        <p:nvSpPr>
          <p:cNvPr id="7" name="Snip Single Corner Rectangle 6"/>
          <p:cNvSpPr/>
          <p:nvPr/>
        </p:nvSpPr>
        <p:spPr>
          <a:xfrm>
            <a:off x="762000" y="4343400"/>
            <a:ext cx="2133600" cy="4572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Job available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5181600" y="2209800"/>
            <a:ext cx="2971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Affective Commitment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9" name="Snip Single Corner Rectangle 8"/>
          <p:cNvSpPr/>
          <p:nvPr/>
        </p:nvSpPr>
        <p:spPr>
          <a:xfrm>
            <a:off x="5029200" y="3810000"/>
            <a:ext cx="3048000" cy="7620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Continuance Commitment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762000" y="5105400"/>
            <a:ext cx="2133600" cy="4572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Personal Value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762000" y="5791200"/>
            <a:ext cx="2133600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Felt Obligation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5029200" y="5410200"/>
            <a:ext cx="29718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Normative Commitment</a:t>
            </a:r>
            <a:endParaRPr lang="en-US" b="1" dirty="0">
              <a:solidFill>
                <a:srgbClr val="FFFF00"/>
              </a:solidFill>
            </a:endParaRPr>
          </a:p>
        </p:txBody>
      </p:sp>
      <p:cxnSp>
        <p:nvCxnSpPr>
          <p:cNvPr id="14" name="Straight Arrow Connector 13"/>
          <p:cNvCxnSpPr>
            <a:stCxn id="4" idx="3"/>
            <a:endCxn id="8" idx="1"/>
          </p:cNvCxnSpPr>
          <p:nvPr/>
        </p:nvCxnSpPr>
        <p:spPr>
          <a:xfrm>
            <a:off x="2895600" y="2133600"/>
            <a:ext cx="22860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5" idx="3"/>
            <a:endCxn id="8" idx="1"/>
          </p:cNvCxnSpPr>
          <p:nvPr/>
        </p:nvCxnSpPr>
        <p:spPr>
          <a:xfrm flipV="1">
            <a:off x="2895600" y="2552700"/>
            <a:ext cx="22860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6" idx="0"/>
            <a:endCxn id="9" idx="2"/>
          </p:cNvCxnSpPr>
          <p:nvPr/>
        </p:nvCxnSpPr>
        <p:spPr>
          <a:xfrm>
            <a:off x="2895600" y="3657600"/>
            <a:ext cx="21336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0"/>
            <a:endCxn id="9" idx="2"/>
          </p:cNvCxnSpPr>
          <p:nvPr/>
        </p:nvCxnSpPr>
        <p:spPr>
          <a:xfrm flipV="1">
            <a:off x="2895600" y="4191000"/>
            <a:ext cx="2133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  <a:endCxn id="12" idx="1"/>
          </p:cNvCxnSpPr>
          <p:nvPr/>
        </p:nvCxnSpPr>
        <p:spPr>
          <a:xfrm>
            <a:off x="2895600" y="5334000"/>
            <a:ext cx="2133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3"/>
            <a:endCxn id="12" idx="1"/>
          </p:cNvCxnSpPr>
          <p:nvPr/>
        </p:nvCxnSpPr>
        <p:spPr>
          <a:xfrm flipV="1">
            <a:off x="2895600" y="5791200"/>
            <a:ext cx="2133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Berlin Sans FB" pitchFamily="34" charset="0"/>
              </a:rPr>
              <a:t>PROSES TERBENTUKNYA KOMITMEN ORGANISASI</a:t>
            </a:r>
            <a:endParaRPr lang="en-US" sz="28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5376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Berlin Sans FB" pitchFamily="34" charset="0"/>
              </a:rPr>
              <a:t>Minner</a:t>
            </a:r>
            <a:r>
              <a:rPr lang="en-US" sz="2000" dirty="0" smtClean="0">
                <a:latin typeface="Berlin Sans FB" pitchFamily="34" charset="0"/>
              </a:rPr>
              <a:t> (1997) </a:t>
            </a:r>
            <a:r>
              <a:rPr lang="en-US" sz="2000" dirty="0" err="1" smtClean="0">
                <a:latin typeface="Berlin Sans FB" pitchFamily="34" charset="0"/>
              </a:rPr>
              <a:t>menjelaskan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proses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terbentuknya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melalui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fase</a:t>
            </a:r>
            <a:r>
              <a:rPr lang="en-US" sz="2000" dirty="0" smtClean="0">
                <a:latin typeface="Berlin Sans FB" pitchFamily="34" charset="0"/>
              </a:rPr>
              <a:t> :</a:t>
            </a:r>
          </a:p>
          <a:p>
            <a:pPr marL="360000" indent="-360000">
              <a:spcBef>
                <a:spcPts val="1200"/>
              </a:spcBef>
              <a:buSzPct val="100000"/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1.	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Fase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Awal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(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Innitial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Commitment)</a:t>
            </a:r>
          </a:p>
          <a:p>
            <a:pPr marL="360000" indent="-360000">
              <a:spcBef>
                <a:spcPts val="0"/>
              </a:spcBef>
              <a:buSzPct val="100000"/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Pada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fase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</a:t>
            </a:r>
            <a:r>
              <a:rPr lang="en-US" sz="2000" dirty="0" smtClean="0">
                <a:latin typeface="Berlin Sans FB" pitchFamily="34" charset="0"/>
              </a:rPr>
              <a:t> 3 </a:t>
            </a:r>
            <a:r>
              <a:rPr lang="en-US" sz="2000" dirty="0" err="1" smtClean="0">
                <a:latin typeface="Berlin Sans FB" pitchFamily="34" charset="0"/>
              </a:rPr>
              <a:t>faktor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menyebabkan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sso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terhadap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karakterisik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individu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harapan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karya</a:t>
            </a:r>
            <a:r>
              <a:rPr lang="en-US" sz="2000" dirty="0" smtClean="0">
                <a:latin typeface="Berlin Sans FB" pitchFamily="34" charset="0"/>
              </a:rPr>
              <a:t>- wan &amp; </a:t>
            </a:r>
            <a:r>
              <a:rPr lang="en-US" sz="2000" dirty="0" err="1" smtClean="0">
                <a:latin typeface="Berlin Sans FB" pitchFamily="34" charset="0"/>
              </a:rPr>
              <a:t>karakteristik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pekerjaan</a:t>
            </a:r>
            <a:endParaRPr lang="en-US" sz="2000" dirty="0" smtClean="0">
              <a:latin typeface="Berlin Sans FB" pitchFamily="34" charset="0"/>
            </a:endParaRPr>
          </a:p>
          <a:p>
            <a:pPr marL="360000" indent="-360000">
              <a:spcBef>
                <a:spcPts val="1200"/>
              </a:spcBef>
              <a:buSzPct val="100000"/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2.	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Fase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Kedua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(Commitment during early employment)</a:t>
            </a:r>
          </a:p>
          <a:p>
            <a:pPr marL="360000" indent="-360000">
              <a:spcBef>
                <a:spcPts val="0"/>
              </a:spcBef>
              <a:buSzPct val="100000"/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Pada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fase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faktor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berpengaruh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thd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komitmen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anggota</a:t>
            </a:r>
            <a:r>
              <a:rPr lang="en-US" sz="2000" dirty="0" smtClean="0">
                <a:latin typeface="Berlin Sans FB" pitchFamily="34" charset="0"/>
              </a:rPr>
              <a:t> pd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adalah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pengalaman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kerja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dirasakan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karyawan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awal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kerja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bgm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pekerjaannya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bgm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gaya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supervisinya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bgm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relasi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dgn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rekan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kerja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atasannya</a:t>
            </a:r>
            <a:endParaRPr lang="en-US" sz="2000" dirty="0" smtClean="0">
              <a:latin typeface="Berlin Sans FB" pitchFamily="34" charset="0"/>
            </a:endParaRPr>
          </a:p>
          <a:p>
            <a:pPr marL="360000" indent="-360000">
              <a:spcBef>
                <a:spcPts val="1200"/>
              </a:spcBef>
              <a:buSzPct val="100000"/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3.	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Fase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Berlin Sans FB" pitchFamily="34" charset="0"/>
              </a:rPr>
              <a:t>Ketiga</a:t>
            </a:r>
            <a:r>
              <a:rPr lang="en-US" sz="2000" dirty="0" smtClean="0">
                <a:solidFill>
                  <a:srgbClr val="FF0000"/>
                </a:solidFill>
                <a:latin typeface="Berlin Sans FB" pitchFamily="34" charset="0"/>
              </a:rPr>
              <a:t> (Commitment during later career)</a:t>
            </a:r>
            <a:r>
              <a:rPr lang="en-US" sz="2000" dirty="0" smtClean="0">
                <a:latin typeface="Berlin Sans FB" pitchFamily="34" charset="0"/>
              </a:rPr>
              <a:t> </a:t>
            </a:r>
          </a:p>
          <a:p>
            <a:pPr marL="360000" indent="-360000">
              <a:spcBef>
                <a:spcPts val="0"/>
              </a:spcBef>
              <a:buSzPct val="100000"/>
              <a:buNone/>
            </a:pPr>
            <a:r>
              <a:rPr lang="id-ID" sz="2000" dirty="0" smtClean="0">
                <a:latin typeface="Berlin Sans FB" pitchFamily="34" charset="0"/>
              </a:rPr>
              <a:t>	</a:t>
            </a:r>
            <a:r>
              <a:rPr lang="en-US" sz="2000" dirty="0" err="1" smtClean="0">
                <a:latin typeface="Berlin Sans FB" pitchFamily="34" charset="0"/>
              </a:rPr>
              <a:t>Faktor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berpengaruh</a:t>
            </a:r>
            <a:r>
              <a:rPr lang="en-US" sz="2000" dirty="0" smtClean="0">
                <a:latin typeface="Berlin Sans FB" pitchFamily="34" charset="0"/>
              </a:rPr>
              <a:t> pd </a:t>
            </a:r>
            <a:r>
              <a:rPr lang="en-US" sz="2000" dirty="0" err="1" smtClean="0">
                <a:latin typeface="Berlin Sans FB" pitchFamily="34" charset="0"/>
              </a:rPr>
              <a:t>fase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ini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berkaitan</a:t>
            </a:r>
            <a:r>
              <a:rPr lang="en-US" sz="2000" dirty="0" smtClean="0">
                <a:latin typeface="Berlin Sans FB" pitchFamily="34" charset="0"/>
              </a:rPr>
              <a:t> dg </a:t>
            </a:r>
            <a:r>
              <a:rPr lang="en-US" sz="2000" dirty="0" err="1" smtClean="0">
                <a:latin typeface="Berlin Sans FB" pitchFamily="34" charset="0"/>
              </a:rPr>
              <a:t>investasi</a:t>
            </a:r>
            <a:r>
              <a:rPr lang="en-US" sz="2000" dirty="0" smtClean="0">
                <a:latin typeface="Berlin Sans FB" pitchFamily="34" charset="0"/>
              </a:rPr>
              <a:t>, </a:t>
            </a:r>
            <a:r>
              <a:rPr lang="en-US" sz="2000" dirty="0" err="1" smtClean="0">
                <a:latin typeface="Berlin Sans FB" pitchFamily="34" charset="0"/>
              </a:rPr>
              <a:t>hubungan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sosial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yg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tercipta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&amp; </a:t>
            </a:r>
            <a:r>
              <a:rPr lang="en-US" sz="2000" dirty="0" err="1" smtClean="0">
                <a:latin typeface="Berlin Sans FB" pitchFamily="34" charset="0"/>
              </a:rPr>
              <a:t>pengalaman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bekerja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selama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id-ID" sz="2000" dirty="0" smtClean="0">
                <a:latin typeface="Berlin Sans FB" pitchFamily="34" charset="0"/>
              </a:rPr>
              <a:t>        </a:t>
            </a:r>
            <a:r>
              <a:rPr lang="en-US" sz="2000" dirty="0" err="1" smtClean="0">
                <a:latin typeface="Berlin Sans FB" pitchFamily="34" charset="0"/>
              </a:rPr>
              <a:t>berada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di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organisasi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tsb</a:t>
            </a:r>
            <a:endParaRPr lang="en-US" sz="20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ASPEK-ASPEK KOMITMEN ANGGOTA TERHADAP ORGANISASI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13920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latin typeface="Berlin Sans FB" pitchFamily="34" charset="0"/>
              </a:rPr>
              <a:t>Steers (1985) </a:t>
            </a:r>
            <a:r>
              <a:rPr lang="en-US" sz="2200" dirty="0" err="1" smtClean="0">
                <a:latin typeface="Berlin Sans FB" pitchFamily="34" charset="0"/>
              </a:rPr>
              <a:t>menyatakan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komitmen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anggota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thd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memiliki</a:t>
            </a:r>
            <a:r>
              <a:rPr lang="en-US" sz="2200" dirty="0" smtClean="0">
                <a:latin typeface="Berlin Sans FB" pitchFamily="34" charset="0"/>
              </a:rPr>
              <a:t> 3 </a:t>
            </a:r>
            <a:r>
              <a:rPr lang="en-US" sz="2200" dirty="0" err="1" smtClean="0">
                <a:latin typeface="Berlin Sans FB" pitchFamily="34" charset="0"/>
              </a:rPr>
              <a:t>aspek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utama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yaitu</a:t>
            </a:r>
            <a:r>
              <a:rPr lang="en-US" sz="2200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1.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IDENTIFIKASI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Berlin Sans FB" pitchFamily="34" charset="0"/>
              </a:rPr>
              <a:t>	</a:t>
            </a:r>
            <a:r>
              <a:rPr lang="en-US" sz="2200" dirty="0" err="1" smtClean="0">
                <a:latin typeface="Berlin Sans FB" pitchFamily="34" charset="0"/>
              </a:rPr>
              <a:t>Merupakan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keyakinan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penerimaan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nilai</a:t>
            </a:r>
            <a:r>
              <a:rPr lang="id-ID" sz="2200" dirty="0" smtClean="0">
                <a:latin typeface="Berlin Sans FB" pitchFamily="34" charset="0"/>
              </a:rPr>
              <a:t>2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smtClean="0">
                <a:latin typeface="Berlin Sans FB" pitchFamily="34" charset="0"/>
              </a:rPr>
              <a:t>&amp; </a:t>
            </a:r>
            <a:r>
              <a:rPr lang="en-US" sz="2200" dirty="0" err="1" smtClean="0">
                <a:latin typeface="Berlin Sans FB" pitchFamily="34" charset="0"/>
              </a:rPr>
              <a:t>tujuan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. </a:t>
            </a:r>
            <a:r>
              <a:rPr lang="en-US" sz="2200" dirty="0" err="1" smtClean="0">
                <a:latin typeface="Berlin Sans FB" pitchFamily="34" charset="0"/>
              </a:rPr>
              <a:t>Dimensi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ini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tercermin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dlm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bentuk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perilaku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seperti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adanya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kesamaan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nilai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tujuan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pribadi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dengan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nilai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tujuan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penerimaan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thd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kebijakan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serta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adanya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kebanggaan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mjd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bagian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.</a:t>
            </a:r>
          </a:p>
          <a:p>
            <a:pPr>
              <a:spcBef>
                <a:spcPts val="1200"/>
              </a:spcBef>
              <a:buNone/>
            </a:pP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2. </a:t>
            </a:r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	</a:t>
            </a:r>
            <a:r>
              <a:rPr lang="en-US" sz="2200" dirty="0" smtClean="0">
                <a:solidFill>
                  <a:srgbClr val="FF0000"/>
                </a:solidFill>
                <a:latin typeface="Berlin Sans FB" pitchFamily="34" charset="0"/>
              </a:rPr>
              <a:t>KETERLIBATAN</a:t>
            </a:r>
          </a:p>
          <a:p>
            <a:pPr>
              <a:spcBef>
                <a:spcPts val="0"/>
              </a:spcBef>
              <a:buNone/>
            </a:pPr>
            <a:r>
              <a:rPr lang="en-US" sz="2200" dirty="0" smtClean="0">
                <a:latin typeface="Berlin Sans FB" pitchFamily="34" charset="0"/>
              </a:rPr>
              <a:t>	Yi </a:t>
            </a:r>
            <a:r>
              <a:rPr lang="en-US" sz="2200" dirty="0" err="1" smtClean="0">
                <a:latin typeface="Berlin Sans FB" pitchFamily="34" charset="0"/>
              </a:rPr>
              <a:t>keinginan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kuat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utk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berusaha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demi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kepentingan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. </a:t>
            </a:r>
            <a:r>
              <a:rPr lang="en-US" sz="2200" dirty="0" err="1" smtClean="0">
                <a:latin typeface="Berlin Sans FB" pitchFamily="34" charset="0"/>
              </a:rPr>
              <a:t>Dimensi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ini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tercermin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dari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usaha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anggota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utk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menerima</a:t>
            </a:r>
            <a:r>
              <a:rPr lang="en-US" sz="2200" dirty="0" smtClean="0">
                <a:latin typeface="Berlin Sans FB" pitchFamily="34" charset="0"/>
              </a:rPr>
              <a:t> &amp; </a:t>
            </a:r>
            <a:r>
              <a:rPr lang="en-US" sz="2200" dirty="0" err="1" smtClean="0">
                <a:latin typeface="Berlin Sans FB" pitchFamily="34" charset="0"/>
              </a:rPr>
              <a:t>melaksanakan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setiap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tugas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dibebankan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kepadanya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melebihi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dari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standar</a:t>
            </a:r>
            <a:r>
              <a:rPr lang="en-US" sz="2200" dirty="0" smtClean="0">
                <a:latin typeface="Berlin Sans FB" pitchFamily="34" charset="0"/>
              </a:rPr>
              <a:t> minimal </a:t>
            </a:r>
            <a:r>
              <a:rPr lang="en-US" sz="2200" dirty="0" err="1" smtClean="0">
                <a:latin typeface="Berlin Sans FB" pitchFamily="34" charset="0"/>
              </a:rPr>
              <a:t>yg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ditetapkan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organisasi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bekerja</a:t>
            </a:r>
            <a:r>
              <a:rPr lang="id-ID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sa</a:t>
            </a:r>
            <a:r>
              <a:rPr lang="id-ID" sz="2200" dirty="0" smtClean="0">
                <a:latin typeface="Berlin Sans FB" pitchFamily="34" charset="0"/>
              </a:rPr>
              <a:t>ma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smtClean="0">
                <a:latin typeface="Berlin Sans FB" pitchFamily="34" charset="0"/>
              </a:rPr>
              <a:t>dg </a:t>
            </a:r>
            <a:r>
              <a:rPr lang="en-US" sz="2200" dirty="0" err="1" smtClean="0">
                <a:latin typeface="Berlin Sans FB" pitchFamily="34" charset="0"/>
              </a:rPr>
              <a:t>atasan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maupun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rekan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sekerjanya</a:t>
            </a:r>
            <a:r>
              <a:rPr lang="en-US" sz="2200" dirty="0" smtClean="0">
                <a:latin typeface="Berlin Sans FB" pitchFamily="34" charset="0"/>
              </a:rPr>
              <a:t>, </a:t>
            </a:r>
            <a:r>
              <a:rPr lang="en-US" sz="2200" dirty="0" err="1" smtClean="0">
                <a:latin typeface="Berlin Sans FB" pitchFamily="34" charset="0"/>
              </a:rPr>
              <a:t>mereka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absen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hanya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jika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mereka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benar</a:t>
            </a:r>
            <a:r>
              <a:rPr lang="id-ID" sz="2200" dirty="0" smtClean="0">
                <a:latin typeface="Berlin Sans FB" pitchFamily="34" charset="0"/>
              </a:rPr>
              <a:t>2</a:t>
            </a:r>
            <a:r>
              <a:rPr lang="en-US" sz="2200" dirty="0" smtClean="0">
                <a:latin typeface="Berlin Sans FB" pitchFamily="34" charset="0"/>
              </a:rPr>
              <a:t> </a:t>
            </a:r>
            <a:r>
              <a:rPr lang="en-US" sz="2200" dirty="0" err="1" smtClean="0">
                <a:latin typeface="Berlin Sans FB" pitchFamily="34" charset="0"/>
              </a:rPr>
              <a:t>sakit</a:t>
            </a:r>
            <a:r>
              <a:rPr lang="en-US" sz="2200" dirty="0" smtClean="0">
                <a:latin typeface="Berlin Sans FB" pitchFamily="34" charset="0"/>
              </a:rPr>
              <a:t>.</a:t>
            </a:r>
            <a:endParaRPr lang="en-US" sz="22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accent4"/>
                </a:solidFill>
              </a:rPr>
              <a:t>Lanjutan</a:t>
            </a:r>
            <a:r>
              <a:rPr lang="en-US" sz="2800" dirty="0" smtClean="0">
                <a:solidFill>
                  <a:schemeClr val="accent4"/>
                </a:solidFill>
              </a:rPr>
              <a:t>………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4940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3. LOYALITAS</a:t>
            </a:r>
          </a:p>
          <a:p>
            <a:pPr>
              <a:buNone/>
            </a:pPr>
            <a:r>
              <a:rPr lang="en-US" sz="2000" dirty="0" smtClean="0">
                <a:latin typeface="Berlin Sans FB" pitchFamily="34" charset="0"/>
              </a:rPr>
              <a:t>	</a:t>
            </a:r>
            <a:r>
              <a:rPr lang="en-US" sz="2800" dirty="0" smtClean="0">
                <a:latin typeface="Berlin Sans FB" pitchFamily="34" charset="0"/>
              </a:rPr>
              <a:t>Yi </a:t>
            </a:r>
            <a:r>
              <a:rPr lang="en-US" sz="2800" dirty="0" err="1" smtClean="0">
                <a:latin typeface="Berlin Sans FB" pitchFamily="34" charset="0"/>
              </a:rPr>
              <a:t>kesediaan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sso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utk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mempertahankan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hubungannya</a:t>
            </a:r>
            <a:r>
              <a:rPr lang="en-US" sz="2800" dirty="0" smtClean="0">
                <a:latin typeface="Berlin Sans FB" pitchFamily="34" charset="0"/>
              </a:rPr>
              <a:t> dg </a:t>
            </a: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bahkan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mengorbankan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kepentingan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pribadinya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demi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kesuksesan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. </a:t>
            </a:r>
            <a:r>
              <a:rPr lang="en-US" sz="2800" dirty="0" err="1" smtClean="0">
                <a:latin typeface="Berlin Sans FB" pitchFamily="34" charset="0"/>
              </a:rPr>
              <a:t>Utk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bisa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bertahan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bekerja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dlm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perusahaan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anggota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telah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merasakan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kepuasan</a:t>
            </a:r>
            <a:r>
              <a:rPr lang="en-US" sz="2800" dirty="0" smtClean="0">
                <a:latin typeface="Berlin Sans FB" pitchFamily="34" charset="0"/>
              </a:rPr>
              <a:t> &amp; </a:t>
            </a:r>
            <a:r>
              <a:rPr lang="en-US" sz="2800" dirty="0" err="1" smtClean="0">
                <a:latin typeface="Berlin Sans FB" pitchFamily="34" charset="0"/>
              </a:rPr>
              <a:t>keamanan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bergabung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organisasi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tsb</a:t>
            </a:r>
            <a:r>
              <a:rPr lang="en-US" sz="2800" dirty="0" smtClean="0">
                <a:latin typeface="Berlin Sans FB" pitchFamily="34" charset="0"/>
              </a:rPr>
              <a:t>.  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FAKTOR YG MEMPENGARUHI KOMITMEN ANGGOTA TERHADAP ORGANISASI          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859216" cy="506117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latin typeface="Berlin Sans FB" pitchFamily="34" charset="0"/>
              </a:rPr>
              <a:t>Angle &amp; </a:t>
            </a:r>
            <a:r>
              <a:rPr lang="en-US" dirty="0" err="1" smtClean="0">
                <a:latin typeface="Berlin Sans FB" pitchFamily="34" charset="0"/>
              </a:rPr>
              <a:t>Pery</a:t>
            </a:r>
            <a:r>
              <a:rPr lang="en-US" dirty="0" smtClean="0">
                <a:latin typeface="Berlin Sans FB" pitchFamily="34" charset="0"/>
              </a:rPr>
              <a:t> (1981) </a:t>
            </a:r>
            <a:r>
              <a:rPr lang="en-US" dirty="0" err="1" smtClean="0">
                <a:latin typeface="Berlin Sans FB" pitchFamily="34" charset="0"/>
              </a:rPr>
              <a:t>menyatakan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bhw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prediktor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thd</a:t>
            </a: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komitmen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adalah</a:t>
            </a:r>
            <a:r>
              <a:rPr lang="en-US" dirty="0" smtClean="0">
                <a:latin typeface="Berlin Sans FB" pitchFamily="34" charset="0"/>
              </a:rPr>
              <a:t> :</a:t>
            </a:r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1. 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M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ASA KERJA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Adanya </a:t>
            </a:r>
            <a:r>
              <a:rPr lang="id-ID" sz="2400" dirty="0" smtClean="0">
                <a:latin typeface="Berlin Sans FB" pitchFamily="34" charset="0"/>
              </a:rPr>
              <a:t>kesempatan </a:t>
            </a:r>
            <a:r>
              <a:rPr lang="id-ID" sz="2400" dirty="0" smtClean="0">
                <a:latin typeface="Berlin Sans FB" pitchFamily="34" charset="0"/>
              </a:rPr>
              <a:t>berinvestasi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Adanya keterlibatan </a:t>
            </a:r>
            <a:r>
              <a:rPr lang="id-ID" sz="2400" dirty="0" smtClean="0">
                <a:latin typeface="Berlin Sans FB" pitchFamily="34" charset="0"/>
              </a:rPr>
              <a:t>sosial</a:t>
            </a:r>
            <a:endParaRPr lang="id-ID" sz="2400" dirty="0" smtClean="0">
              <a:latin typeface="Berlin Sans FB" pitchFamily="34" charset="0"/>
            </a:endParaRP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Akses mendapatkan info pekerjaan baru makin berkurang</a:t>
            </a:r>
          </a:p>
          <a:p>
            <a:pPr>
              <a:spcBef>
                <a:spcPts val="1200"/>
              </a:spcBef>
              <a:buNone/>
            </a:pP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2. KARAKTERISTIK PRIBADI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Usia &amp; Masa Kerja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Tingkat </a:t>
            </a:r>
            <a:r>
              <a:rPr lang="id-ID" sz="2400" dirty="0" smtClean="0">
                <a:latin typeface="Berlin Sans FB" pitchFamily="34" charset="0"/>
              </a:rPr>
              <a:t>Pendidikan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Jenis Kelamin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Peran Individu di Organisasi</a:t>
            </a:r>
          </a:p>
          <a:p>
            <a:pPr lvl="1">
              <a:buFont typeface="Wingdings" pitchFamily="2" charset="2"/>
              <a:buChar char="q"/>
            </a:pPr>
            <a:r>
              <a:rPr lang="id-ID" sz="2400" dirty="0" smtClean="0">
                <a:latin typeface="Berlin Sans FB" pitchFamily="34" charset="0"/>
              </a:rPr>
              <a:t>Faktor Lingkungan Pekerjaan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587</Words>
  <Application>Microsoft Office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Pertemuan 12</vt:lpstr>
      <vt:lpstr>DEFINISI</vt:lpstr>
      <vt:lpstr>Komitmen Organisasi</vt:lpstr>
      <vt:lpstr>TIPE/BENTUK  KOMITMEN ORGANISASI</vt:lpstr>
      <vt:lpstr>Lanjutan…..</vt:lpstr>
      <vt:lpstr>PROSES TERBENTUKNYA KOMITMEN ORGANISASI</vt:lpstr>
      <vt:lpstr>ASPEK-ASPEK KOMITMEN ANGGOTA TERHADAP ORGANISASI</vt:lpstr>
      <vt:lpstr>Lanjutan………</vt:lpstr>
      <vt:lpstr>FAKTOR YG MEMPENGARUHI KOMITMEN ANGGOTA TERHADAP ORGANISASI          </vt:lpstr>
      <vt:lpstr>DAMPAK KOMITMEN ORGANISASI</vt:lpstr>
      <vt:lpstr>ASSESSMENT OF ORGANIZATIONAL COMMITMENT</vt:lpstr>
      <vt:lpstr>Lanjutan…..</vt:lpstr>
      <vt:lpstr>KORELASI KOMITMEN ORGANISASI  DENGAN BEBERAPA VARIABEL KERJA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Toshiba</dc:creator>
  <cp:lastModifiedBy>Toshiba</cp:lastModifiedBy>
  <cp:revision>11</cp:revision>
  <dcterms:created xsi:type="dcterms:W3CDTF">2013-09-22T10:35:33Z</dcterms:created>
  <dcterms:modified xsi:type="dcterms:W3CDTF">2013-11-21T05:56:55Z</dcterms:modified>
</cp:coreProperties>
</file>