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58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90" r:id="rId14"/>
    <p:sldId id="292" r:id="rId15"/>
    <p:sldId id="295" r:id="rId16"/>
    <p:sldId id="276" r:id="rId17"/>
    <p:sldId id="277" r:id="rId18"/>
    <p:sldId id="267" r:id="rId19"/>
    <p:sldId id="268" r:id="rId20"/>
    <p:sldId id="269" r:id="rId21"/>
    <p:sldId id="281" r:id="rId22"/>
    <p:sldId id="270" r:id="rId23"/>
    <p:sldId id="271" r:id="rId24"/>
    <p:sldId id="272" r:id="rId25"/>
    <p:sldId id="273" r:id="rId26"/>
    <p:sldId id="296" r:id="rId27"/>
    <p:sldId id="297" r:id="rId28"/>
    <p:sldId id="298" r:id="rId29"/>
    <p:sldId id="303" r:id="rId30"/>
    <p:sldId id="275" r:id="rId31"/>
    <p:sldId id="278" r:id="rId32"/>
    <p:sldId id="279" r:id="rId33"/>
    <p:sldId id="284" r:id="rId34"/>
    <p:sldId id="282" r:id="rId35"/>
    <p:sldId id="283" r:id="rId36"/>
    <p:sldId id="285" r:id="rId37"/>
    <p:sldId id="286" r:id="rId38"/>
    <p:sldId id="304" r:id="rId3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B9E9F-B641-492B-947D-84A4D403C54B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D57F4-3AC3-46C6-8DD5-0F70301DB8E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763"/>
            <a:ext cx="8229600" cy="58512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F4615-697F-45BE-8F90-86F12970C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4EF850-C39F-4214-82B4-E8A2F8A362D4}" type="datetimeFigureOut">
              <a:rPr lang="id-ID" smtClean="0"/>
              <a:pPr/>
              <a:t>04/12/2013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F61951-F7B4-412B-ACD9-75065471F18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z="5400" b="1" dirty="0" smtClean="0"/>
              <a:t>LEADERSHIP &amp; POWER</a:t>
            </a:r>
            <a:r>
              <a:rPr sz="3200" b="1" dirty="0" smtClean="0"/>
              <a:t/>
            </a:r>
            <a:br>
              <a:rPr sz="3200" b="1" dirty="0" smtClean="0"/>
            </a:b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100" b="1" smtClean="0"/>
              <a:t>PERTEMUAN 13</a:t>
            </a:r>
            <a:endParaRPr lang="en-US" sz="3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66124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</a:rPr>
              <a:t>SRI HASTUTI HANDAYANI, M.SI, PSI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SOURCES OF POLITICAL POWER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txBody>
          <a:bodyPr/>
          <a:lstStyle/>
          <a:p>
            <a:r>
              <a:rPr lang="en-US" sz="2400" dirty="0" err="1" smtClean="0">
                <a:latin typeface="Berlin Sans FB" pitchFamily="34" charset="0"/>
              </a:rPr>
              <a:t>Menurut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Yukl</a:t>
            </a:r>
            <a:r>
              <a:rPr lang="en-US" sz="2400" dirty="0" smtClean="0">
                <a:latin typeface="Berlin Sans FB" pitchFamily="34" charset="0"/>
              </a:rPr>
              <a:t> (1989), sources of political power = power organization</a:t>
            </a:r>
          </a:p>
          <a:p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3 </a:t>
            </a:r>
            <a:r>
              <a:rPr lang="en-US" sz="2400" dirty="0" err="1" smtClean="0">
                <a:latin typeface="Berlin Sans FB" pitchFamily="34" charset="0"/>
              </a:rPr>
              <a:t>hal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dicapai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di”maintain</a:t>
            </a:r>
            <a:r>
              <a:rPr lang="en-US" sz="2400" dirty="0" smtClean="0">
                <a:latin typeface="Berlin Sans FB" pitchFamily="34" charset="0"/>
              </a:rPr>
              <a:t>”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yaitu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124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Cooptation the opposition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371600" y="42672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Form Coalition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962400" y="38862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Political Power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00800" y="3657600"/>
            <a:ext cx="1981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Gain Control of Decision Process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>
          <a:xfrm>
            <a:off x="3124200" y="34671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 flipV="1">
            <a:off x="3124200" y="42291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5867400" y="42291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Lanjut</a:t>
            </a:r>
            <a:r>
              <a:rPr lang="id-ID" sz="3200" dirty="0" smtClean="0"/>
              <a:t>an</a:t>
            </a:r>
            <a:r>
              <a:rPr lang="en-US" sz="3200" dirty="0" smtClean="0"/>
              <a:t>…..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386" y="908720"/>
            <a:ext cx="8496944" cy="564448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erlin Sans FB" pitchFamily="34" charset="0"/>
              </a:rPr>
              <a:t>1.</a:t>
            </a: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Berlin Sans FB" pitchFamily="34" charset="0"/>
              </a:rPr>
              <a:t>Control Over Decision Process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</a:t>
            </a:r>
            <a:r>
              <a:rPr lang="en-US" dirty="0" err="1" smtClean="0">
                <a:latin typeface="Berlin Sans FB" pitchFamily="34" charset="0"/>
              </a:rPr>
              <a:t>Meliputi</a:t>
            </a:r>
            <a:r>
              <a:rPr lang="en-US" dirty="0" smtClean="0">
                <a:latin typeface="Berlin Sans FB" pitchFamily="34" charset="0"/>
              </a:rPr>
              <a:t> Controlling &amp; Influencing keputusan2 </a:t>
            </a:r>
            <a:r>
              <a:rPr lang="en-US" dirty="0" err="1" smtClean="0">
                <a:latin typeface="Berlin Sans FB" pitchFamily="34" charset="0"/>
              </a:rPr>
              <a:t>penting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organisasi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: finance /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budgeting</a:t>
            </a:r>
          </a:p>
          <a:p>
            <a:pPr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Berlin Sans FB" pitchFamily="34" charset="0"/>
              </a:rPr>
              <a:t>2. Forming Coalition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</a:t>
            </a:r>
            <a:r>
              <a:rPr lang="en-US" dirty="0" err="1" smtClean="0">
                <a:latin typeface="Berlin Sans FB" pitchFamily="34" charset="0"/>
              </a:rPr>
              <a:t>Melalui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perjanjian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dgn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lain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saling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mensuport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posisinya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maupun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posisi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lain),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?</a:t>
            </a:r>
          </a:p>
          <a:p>
            <a:pPr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Berlin Sans FB" pitchFamily="34" charset="0"/>
              </a:rPr>
              <a:t>3. Cooptation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Mencoba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utk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menyebar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anggota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oposisi</a:t>
            </a:r>
            <a:r>
              <a:rPr lang="en-US" sz="2600" dirty="0" smtClean="0">
                <a:latin typeface="Berlin Sans FB" pitchFamily="34" charset="0"/>
              </a:rPr>
              <a:t> dg</a:t>
            </a:r>
            <a:r>
              <a:rPr lang="id-ID" sz="2600" dirty="0" smtClean="0">
                <a:latin typeface="Berlin Sans FB" pitchFamily="34" charset="0"/>
              </a:rPr>
              <a:t>n </a:t>
            </a:r>
            <a:r>
              <a:rPr lang="en-US" sz="2600" dirty="0" err="1" smtClean="0">
                <a:latin typeface="Berlin Sans FB" pitchFamily="34" charset="0"/>
              </a:rPr>
              <a:t>mbiarkan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anggotanya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berparitisipasi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id-ID" sz="2600" dirty="0" smtClean="0">
                <a:latin typeface="Berlin Sans FB" pitchFamily="34" charset="0"/>
              </a:rPr>
              <a:t>dlm </a:t>
            </a:r>
            <a:r>
              <a:rPr lang="en-US" sz="2600" dirty="0" err="1" smtClean="0">
                <a:latin typeface="Berlin Sans FB" pitchFamily="34" charset="0"/>
              </a:rPr>
              <a:t>pengambilan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keputusan</a:t>
            </a:r>
            <a:r>
              <a:rPr lang="en-US" sz="2600" dirty="0" smtClean="0">
                <a:latin typeface="Berlin Sans FB" pitchFamily="34" charset="0"/>
              </a:rPr>
              <a:t>.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sz="2600" dirty="0" smtClean="0">
                <a:latin typeface="Berlin Sans FB" pitchFamily="34" charset="0"/>
              </a:rPr>
              <a:t>Dg </a:t>
            </a:r>
            <a:r>
              <a:rPr lang="en-US" sz="2600" dirty="0" err="1" smtClean="0">
                <a:latin typeface="Berlin Sans FB" pitchFamily="34" charset="0"/>
              </a:rPr>
              <a:t>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ini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diharapkan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oposisi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sulit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untuk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tetap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posisi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oposisi</a:t>
            </a:r>
            <a:endParaRPr lang="en-US" sz="2600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/>
          <a:lstStyle/>
          <a:p>
            <a:r>
              <a:rPr lang="en-US"/>
              <a:t>Kepemimpinan dan Kekuasaan </a:t>
            </a:r>
            <a:endParaRPr lang="en-US" sz="2400"/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gray">
          <a:xfrm>
            <a:off x="395288" y="1268413"/>
            <a:ext cx="7821612" cy="48244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gray">
          <a:xfrm>
            <a:off x="539750" y="1916113"/>
            <a:ext cx="3114675" cy="17287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EC941E"/>
              </a:gs>
              <a:gs pos="100000">
                <a:srgbClr val="EC941E">
                  <a:gamma/>
                  <a:shade val="69804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3506" name="Freeform 18"/>
          <p:cNvSpPr>
            <a:spLocks/>
          </p:cNvSpPr>
          <p:nvPr/>
        </p:nvSpPr>
        <p:spPr bwMode="gray">
          <a:xfrm>
            <a:off x="1531938" y="1989138"/>
            <a:ext cx="592137" cy="282575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EC941E">
                  <a:gamma/>
                  <a:tint val="48627"/>
                  <a:invGamma/>
                </a:srgbClr>
              </a:gs>
              <a:gs pos="100000">
                <a:srgbClr val="EC941E">
                  <a:alpha val="0"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gray">
          <a:xfrm>
            <a:off x="684212" y="2273300"/>
            <a:ext cx="27356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Kekuasaan</a:t>
            </a:r>
            <a:r>
              <a:rPr lang="en-US" sz="4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gray">
          <a:xfrm>
            <a:off x="539750" y="3735388"/>
            <a:ext cx="777716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Sarana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bagi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Pemimpin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untuk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Unicode MS" pitchFamily="34" charset="-128"/>
              </a:rPr>
              <a:t>mempengaruhi</a:t>
            </a: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 Unicode MS" pitchFamily="34" charset="-128"/>
              </a:rPr>
              <a:t>perilaku</a:t>
            </a:r>
            <a:r>
              <a:rPr lang="en-US" sz="2800" b="1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 Unicode MS" pitchFamily="34" charset="-128"/>
              </a:rPr>
              <a:t>pengikut</a:t>
            </a:r>
            <a:r>
              <a:rPr lang="id-ID" sz="2800" b="1" dirty="0" smtClean="0">
                <a:solidFill>
                  <a:srgbClr val="000000"/>
                </a:solidFill>
                <a:latin typeface="Arial Unicode MS" pitchFamily="34" charset="-128"/>
              </a:rPr>
              <a:t>2</a:t>
            </a:r>
            <a:r>
              <a:rPr lang="en-US" sz="2800" b="1" dirty="0" err="1" smtClean="0">
                <a:solidFill>
                  <a:srgbClr val="000000"/>
                </a:solidFill>
                <a:latin typeface="Arial Unicode MS" pitchFamily="34" charset="-128"/>
              </a:rPr>
              <a:t>nya</a:t>
            </a:r>
            <a:endParaRPr lang="en-US" sz="28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350"/>
            <a:ext cx="8280920" cy="100841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3600" b="1" dirty="0" err="1" smtClean="0"/>
              <a:t>Prinsip</a:t>
            </a:r>
            <a:r>
              <a:rPr lang="id-ID" sz="3600" b="1" dirty="0" smtClean="0"/>
              <a:t> </a:t>
            </a:r>
            <a:r>
              <a:rPr lang="en-US" sz="3600" b="1" dirty="0" err="1" smtClean="0"/>
              <a:t>Kepemimpinan</a:t>
            </a:r>
            <a:r>
              <a:rPr lang="en-US" sz="3600" b="1" dirty="0" smtClean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Kekuasaan</a:t>
            </a:r>
            <a:endParaRPr lang="en-US" sz="3600" b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91264" cy="460851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z="4000" dirty="0" err="1"/>
              <a:t>Pemimpin</a:t>
            </a:r>
            <a:r>
              <a:rPr lang="en-US" sz="4000" dirty="0"/>
              <a:t> </a:t>
            </a:r>
            <a:r>
              <a:rPr lang="en-US" sz="4000" dirty="0" err="1"/>
              <a:t>hendaknya</a:t>
            </a:r>
            <a:r>
              <a:rPr lang="en-US" sz="4000" dirty="0"/>
              <a:t> </a:t>
            </a:r>
            <a:r>
              <a:rPr lang="id-ID" sz="4000" dirty="0" smtClean="0"/>
              <a:t>tdk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/>
              <a:t>menilai</a:t>
            </a:r>
            <a:r>
              <a:rPr lang="en-US" sz="4000" dirty="0"/>
              <a:t> </a:t>
            </a:r>
            <a:r>
              <a:rPr lang="en-US" sz="4000" dirty="0" err="1"/>
              <a:t>perilaku</a:t>
            </a:r>
            <a:r>
              <a:rPr lang="en-US" sz="4000" dirty="0"/>
              <a:t> </a:t>
            </a:r>
            <a:r>
              <a:rPr lang="en-US" sz="4000" dirty="0" err="1"/>
              <a:t>kepemimpinan</a:t>
            </a:r>
            <a:r>
              <a:rPr lang="en-US" sz="4000" dirty="0"/>
              <a:t> </a:t>
            </a:r>
            <a:r>
              <a:rPr lang="en-US" sz="4000" dirty="0" err="1"/>
              <a:t>saja</a:t>
            </a:r>
            <a:r>
              <a:rPr lang="en-US" sz="4000" dirty="0"/>
              <a:t>, </a:t>
            </a:r>
            <a:r>
              <a:rPr lang="id-ID" sz="4000" dirty="0" smtClean="0"/>
              <a:t>ttp m</a:t>
            </a:r>
            <a:r>
              <a:rPr lang="en-US" sz="4000" dirty="0" err="1" smtClean="0"/>
              <a:t>engerti</a:t>
            </a:r>
            <a:r>
              <a:rPr lang="en-US" sz="4000" dirty="0" smtClean="0"/>
              <a:t> </a:t>
            </a:r>
            <a:r>
              <a:rPr lang="id-ID" sz="4000" dirty="0" smtClean="0"/>
              <a:t>bgmn </a:t>
            </a:r>
            <a:r>
              <a:rPr lang="en-US" sz="4000" dirty="0" err="1" smtClean="0"/>
              <a:t>mempengaruhi</a:t>
            </a:r>
            <a:r>
              <a:rPr lang="en-US" sz="4000" dirty="0" smtClean="0"/>
              <a:t> </a:t>
            </a:r>
            <a:r>
              <a:rPr lang="en-US" sz="4000" dirty="0" err="1"/>
              <a:t>orang</a:t>
            </a:r>
            <a:r>
              <a:rPr lang="en-US" sz="4000" dirty="0"/>
              <a:t> lain, </a:t>
            </a:r>
            <a:r>
              <a:rPr lang="en-US" sz="4000" dirty="0" err="1"/>
              <a:t>mengamati</a:t>
            </a:r>
            <a:r>
              <a:rPr lang="en-US" sz="4000" dirty="0"/>
              <a:t> </a:t>
            </a:r>
            <a:r>
              <a:rPr lang="en-US" sz="4000" dirty="0" err="1"/>
              <a:t>posisi</a:t>
            </a:r>
            <a:r>
              <a:rPr lang="en-US" sz="4000" dirty="0"/>
              <a:t> </a:t>
            </a:r>
            <a:r>
              <a:rPr lang="en-US" sz="4000" dirty="0" err="1"/>
              <a:t>mereka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menggunakan</a:t>
            </a:r>
            <a:r>
              <a:rPr lang="en-US" sz="4000" dirty="0"/>
              <a:t> </a:t>
            </a:r>
            <a:r>
              <a:rPr lang="en-US" sz="4000" dirty="0" err="1"/>
              <a:t>kekuasaan</a:t>
            </a:r>
            <a:r>
              <a:rPr lang="en-US" sz="4000" dirty="0" smtClean="0"/>
              <a:t>.</a:t>
            </a:r>
            <a:endParaRPr lang="id-ID" sz="4000" dirty="0" smtClean="0"/>
          </a:p>
          <a:p>
            <a:pPr>
              <a:spcBef>
                <a:spcPts val="1200"/>
              </a:spcBef>
            </a:pPr>
            <a:r>
              <a:rPr lang="en-US" sz="4000" i="1" dirty="0" err="1" smtClean="0"/>
              <a:t>Setiap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organisasi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adalah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suatu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sistem</a:t>
            </a:r>
            <a:r>
              <a:rPr lang="en-US" sz="4000" i="1" dirty="0" smtClean="0"/>
              <a:t> yang </a:t>
            </a:r>
            <a:r>
              <a:rPr lang="en-US" sz="4000" i="1" dirty="0" err="1" smtClean="0"/>
              <a:t>memungkinkan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setiap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orang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dapat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mengembangkan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kekuasaannya</a:t>
            </a:r>
            <a:r>
              <a:rPr lang="en-US" sz="4000" i="1" dirty="0" smtClean="0"/>
              <a:t>  </a:t>
            </a:r>
            <a:r>
              <a:rPr lang="en-US" sz="4000" i="1" dirty="0" err="1" smtClean="0"/>
              <a:t>untuk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berbuat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sesuatu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atau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tidak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melakukan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sesuatu</a:t>
            </a:r>
            <a:r>
              <a:rPr lang="en-US" sz="4000" i="1" dirty="0" smtClean="0"/>
              <a:t>.</a:t>
            </a:r>
          </a:p>
          <a:p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4638"/>
            <a:ext cx="8219256" cy="85010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b="1" dirty="0" err="1"/>
              <a:t>Kepemimpinan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endParaRPr lang="en-US" b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80920" cy="468052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3600" dirty="0" err="1"/>
              <a:t>Manajemen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proses</a:t>
            </a:r>
            <a:r>
              <a:rPr lang="en-US" sz="3600" dirty="0"/>
              <a:t> </a:t>
            </a:r>
            <a:r>
              <a:rPr lang="en-US" sz="3600" dirty="0" err="1"/>
              <a:t>pencapaian</a:t>
            </a:r>
            <a:r>
              <a:rPr lang="en-US" sz="3600" dirty="0"/>
              <a:t> </a:t>
            </a: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r>
              <a:rPr lang="en-US" sz="3600" dirty="0"/>
              <a:t>. (</a:t>
            </a:r>
            <a:r>
              <a:rPr lang="en-US" sz="3600" dirty="0" err="1"/>
              <a:t>orangnya</a:t>
            </a:r>
            <a:r>
              <a:rPr lang="en-US" sz="3600" dirty="0"/>
              <a:t>- </a:t>
            </a:r>
            <a:r>
              <a:rPr lang="en-US" sz="3600" dirty="0" err="1"/>
              <a:t>Manajer</a:t>
            </a:r>
            <a:r>
              <a:rPr lang="en-US" sz="3600" dirty="0"/>
              <a:t>)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3600" dirty="0" smtClean="0"/>
              <a:t>Agar </a:t>
            </a:r>
            <a:r>
              <a:rPr lang="en-US" sz="3600" dirty="0" err="1"/>
              <a:t>organisasi</a:t>
            </a:r>
            <a:r>
              <a:rPr lang="en-US" sz="3600" dirty="0"/>
              <a:t> </a:t>
            </a:r>
            <a:r>
              <a:rPr lang="id-ID" sz="3600" dirty="0" smtClean="0"/>
              <a:t>dpt </a:t>
            </a:r>
            <a:r>
              <a:rPr lang="en-US" sz="3600" dirty="0" err="1" smtClean="0"/>
              <a:t>mencapai</a:t>
            </a:r>
            <a:r>
              <a:rPr lang="en-US" sz="3600" dirty="0" smtClean="0"/>
              <a:t> </a:t>
            </a:r>
            <a:r>
              <a:rPr lang="en-US" sz="3600" dirty="0" err="1"/>
              <a:t>tujuannya</a:t>
            </a:r>
            <a:r>
              <a:rPr lang="en-US" sz="3600" dirty="0"/>
              <a:t>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diperlukan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3600" dirty="0" smtClean="0"/>
              <a:t>Agar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mencapai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melewati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kepemimpinan</a:t>
            </a:r>
            <a:r>
              <a:rPr lang="en-US" sz="3600" dirty="0" smtClean="0"/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pencapaian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lewat</a:t>
            </a:r>
            <a:r>
              <a:rPr lang="en-US" sz="3600" dirty="0" smtClean="0"/>
              <a:t> </a:t>
            </a:r>
            <a:r>
              <a:rPr lang="en-US" sz="3600" dirty="0" err="1" smtClean="0"/>
              <a:t>kepemimpinan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pPr>
              <a:spcBef>
                <a:spcPts val="600"/>
              </a:spcBef>
            </a:pP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</a:t>
            </a:r>
            <a:r>
              <a:rPr lang="id-ID" sz="3600" dirty="0" smtClean="0"/>
              <a:t>dpt </a:t>
            </a:r>
            <a:r>
              <a:rPr lang="en-US" sz="3600" dirty="0" err="1" smtClean="0"/>
              <a:t>berperilaku</a:t>
            </a:r>
            <a:r>
              <a:rPr lang="en-US" sz="3600" dirty="0" smtClean="0"/>
              <a:t> </a:t>
            </a:r>
            <a:r>
              <a:rPr lang="id-ID" sz="3600" dirty="0" smtClean="0"/>
              <a:t>sbg </a:t>
            </a: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Pemimpin</a:t>
            </a:r>
            <a:r>
              <a:rPr lang="en-US" sz="3600" dirty="0" smtClean="0"/>
              <a:t>, </a:t>
            </a:r>
            <a:r>
              <a:rPr lang="en-US" sz="3600" dirty="0" err="1" smtClean="0"/>
              <a:t>asalkan</a:t>
            </a:r>
            <a:r>
              <a:rPr lang="en-US" sz="3600" dirty="0" smtClean="0"/>
              <a:t> </a:t>
            </a:r>
            <a:r>
              <a:rPr lang="en-US" sz="3600" dirty="0" err="1" smtClean="0"/>
              <a:t>dia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lain </a:t>
            </a:r>
            <a:r>
              <a:rPr lang="id-ID" sz="3600" dirty="0" smtClean="0"/>
              <a:t>utk </a:t>
            </a:r>
            <a:r>
              <a:rPr lang="en-US" sz="3600" dirty="0" err="1" smtClean="0"/>
              <a:t>mencapai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id-ID" sz="3600" dirty="0" smtClean="0"/>
              <a:t>ttt</a:t>
            </a:r>
            <a:r>
              <a:rPr lang="en-US" sz="36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Pemimpin</a:t>
            </a:r>
            <a:r>
              <a:rPr lang="en-US" sz="3600" dirty="0" smtClean="0"/>
              <a:t> </a:t>
            </a:r>
            <a:r>
              <a:rPr lang="en-US" sz="3600" dirty="0" err="1" smtClean="0"/>
              <a:t>belum</a:t>
            </a:r>
            <a:r>
              <a:rPr lang="en-US" sz="3600" dirty="0" smtClean="0"/>
              <a:t> </a:t>
            </a:r>
            <a:r>
              <a:rPr lang="en-US" sz="3600" dirty="0" err="1" smtClean="0"/>
              <a:t>tentu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menyandang</a:t>
            </a:r>
            <a:r>
              <a:rPr lang="en-US" sz="3600" dirty="0" smtClean="0"/>
              <a:t> </a:t>
            </a:r>
            <a:r>
              <a:rPr lang="en-US" sz="3600" dirty="0" err="1" smtClean="0"/>
              <a:t>jabatan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err="1" smtClean="0"/>
              <a:t>lan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1438"/>
            <a:ext cx="7992888" cy="3065462"/>
          </a:xfrm>
        </p:spPr>
        <p:txBody>
          <a:bodyPr/>
          <a:lstStyle/>
          <a:p>
            <a:pPr algn="just">
              <a:buNone/>
            </a:pPr>
            <a:r>
              <a:rPr lang="id-ID" sz="4800" dirty="0" smtClean="0">
                <a:latin typeface="Monotype Corsiva" pitchFamily="66" charset="0"/>
              </a:rPr>
              <a:t>  </a:t>
            </a:r>
            <a:r>
              <a:rPr lang="en-US" sz="4800" dirty="0" err="1" smtClean="0">
                <a:latin typeface="Monotype Corsiva" pitchFamily="66" charset="0"/>
              </a:rPr>
              <a:t>Seorang</a:t>
            </a:r>
            <a:r>
              <a:rPr lang="en-US" sz="4800" dirty="0" smtClean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Pemimpin</a:t>
            </a:r>
            <a:r>
              <a:rPr lang="en-US" sz="4800" dirty="0">
                <a:latin typeface="Monotype Corsiva" pitchFamily="66" charset="0"/>
              </a:rPr>
              <a:t> – </a:t>
            </a:r>
            <a:r>
              <a:rPr lang="en-US" sz="4800" b="1" dirty="0">
                <a:solidFill>
                  <a:srgbClr val="C00000"/>
                </a:solidFill>
                <a:latin typeface="Monotype Corsiva" pitchFamily="66" charset="0"/>
              </a:rPr>
              <a:t>Leader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belum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tentu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seorang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Manajer</a:t>
            </a:r>
            <a:r>
              <a:rPr lang="en-US" sz="4800" dirty="0">
                <a:latin typeface="Monotype Corsiva" pitchFamily="66" charset="0"/>
              </a:rPr>
              <a:t>, </a:t>
            </a:r>
            <a:r>
              <a:rPr lang="en-US" sz="4800" dirty="0" err="1">
                <a:latin typeface="Monotype Corsiva" pitchFamily="66" charset="0"/>
              </a:rPr>
              <a:t>tetapi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seorang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Manajer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bisa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berperilaku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sebagai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seorang</a:t>
            </a:r>
            <a:r>
              <a:rPr lang="en-US" sz="4800" dirty="0">
                <a:latin typeface="Monotype Corsiva" pitchFamily="66" charset="0"/>
              </a:rPr>
              <a:t> </a:t>
            </a:r>
            <a:r>
              <a:rPr lang="en-US" sz="4800" dirty="0" err="1">
                <a:latin typeface="Monotype Corsiva" pitchFamily="66" charset="0"/>
              </a:rPr>
              <a:t>Pemimpin</a:t>
            </a:r>
            <a:r>
              <a:rPr lang="en-US" sz="4800" dirty="0">
                <a:latin typeface="Monotype Corsiva" pitchFamily="66" charset="0"/>
              </a:rPr>
              <a:t> - Leader</a:t>
            </a:r>
          </a:p>
          <a:p>
            <a:pPr algn="just">
              <a:buNone/>
            </a:pPr>
            <a:endParaRPr lang="en-US" sz="4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Pola Hub dlm Organisasi/Perusahaan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91264" cy="482453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id-ID" sz="1200" b="1" dirty="0" smtClean="0"/>
          </a:p>
          <a:p>
            <a:pPr>
              <a:lnSpc>
                <a:spcPct val="80000"/>
              </a:lnSpc>
            </a:pPr>
            <a:r>
              <a:rPr lang="id-ID" sz="2800" b="1" dirty="0" smtClean="0"/>
              <a:t>MANAJEMEN PUNCAK</a:t>
            </a:r>
          </a:p>
          <a:p>
            <a:pPr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Lbh banyak berhubungan dg pihak luar/eksternal, spt lembaga pemerinta, pelanggan, dan manager puncak dr organisasi terkait lainnya.</a:t>
            </a:r>
          </a:p>
          <a:p>
            <a:pPr lvl="1" indent="-2880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id-ID" sz="2800" dirty="0" smtClean="0"/>
              <a:t>Memimpin secara langsung manajer madya dan secara tdk langsung memimpin seluruh tenaga kerja dibawahnya.</a:t>
            </a:r>
          </a:p>
          <a:p>
            <a:pPr>
              <a:lnSpc>
                <a:spcPct val="80000"/>
              </a:lnSpc>
            </a:pPr>
            <a:r>
              <a:rPr lang="id-ID" sz="2800" b="1" dirty="0" smtClean="0"/>
              <a:t>MANAJEMEN MADYA</a:t>
            </a:r>
          </a:p>
          <a:p>
            <a:pPr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Berhub dg atasan, kolega setingkat jabatan serta bawahan</a:t>
            </a:r>
          </a:p>
          <a:p>
            <a:pPr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Kadang2 perlu berhub dg pihak luar organisasi, mis manajer penjualan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2800" dirty="0" smtClean="0"/>
              <a:t>Lanjutan.....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47260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d-ID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3200" b="1" dirty="0" smtClean="0"/>
              <a:t>MANAJEMEN PERTAMA</a:t>
            </a:r>
          </a:p>
          <a:p>
            <a:pPr marL="540000"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Pola hub mirip dg manajer madya, yaitu dg atasan, kolega setingkat dan bawahan.</a:t>
            </a:r>
          </a:p>
          <a:p>
            <a:pPr marL="540000"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Bedanya bawahan yg dipimpin mrpk tenaga kerja produktif yg bkn mrpk pimpinan.</a:t>
            </a:r>
          </a:p>
          <a:p>
            <a:pPr marL="540000" lvl="1" indent="-2880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id-ID" sz="2800" dirty="0" smtClean="0"/>
              <a:t>Manajemen pertama mengantarai klpk pekerja dan pihak mamajemen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id-ID" sz="3200" b="1" dirty="0" smtClean="0"/>
              <a:t>TENAGA KERJA PRODUKTIF</a:t>
            </a:r>
          </a:p>
          <a:p>
            <a:pPr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Saling tergantung dg naker produktif lainnya</a:t>
            </a:r>
          </a:p>
          <a:p>
            <a:pPr lvl="1" indent="-2880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d-ID" sz="2800" dirty="0" smtClean="0"/>
              <a:t>Mrpk naker lapis paling bawah dlm perusahaan/organisasi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81000"/>
            <a:ext cx="8219256" cy="609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ABUSE OF SUPERVISORY POWER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43000"/>
            <a:ext cx="8219256" cy="5257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Berbagai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bentuk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jenis</a:t>
            </a:r>
            <a:r>
              <a:rPr lang="en-US" dirty="0" smtClean="0">
                <a:latin typeface="Berlin Sans FB" pitchFamily="34" charset="0"/>
              </a:rPr>
              <a:t> Power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dg </a:t>
            </a:r>
            <a:r>
              <a:rPr lang="en-US" dirty="0" err="1" smtClean="0">
                <a:latin typeface="Berlin Sans FB" pitchFamily="34" charset="0"/>
              </a:rPr>
              <a:t>tepat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mjd </a:t>
            </a:r>
            <a:r>
              <a:rPr lang="en-US" dirty="0" err="1" smtClean="0">
                <a:latin typeface="Berlin Sans FB" pitchFamily="34" charset="0"/>
              </a:rPr>
              <a:t>alat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meningkatkan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fungsi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organisasi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memberi</a:t>
            </a:r>
            <a:r>
              <a:rPr lang="en-US" dirty="0" smtClean="0">
                <a:latin typeface="Berlin Sans FB" pitchFamily="34" charset="0"/>
              </a:rPr>
              <a:t> positive feeling 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karyawan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tentang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pekerjaannya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menunjukkan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kinerja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baik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Namun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/supervisor </a:t>
            </a:r>
            <a:r>
              <a:rPr lang="en-US" dirty="0" err="1" smtClean="0">
                <a:latin typeface="Berlin Sans FB" pitchFamily="34" charset="0"/>
              </a:rPr>
              <a:t>menggunakan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Powernya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 “</a:t>
            </a:r>
            <a:r>
              <a:rPr lang="en-US" dirty="0" err="1" smtClean="0">
                <a:latin typeface="Berlin Sans FB" pitchFamily="34" charset="0"/>
              </a:rPr>
              <a:t>menyakiti</a:t>
            </a:r>
            <a:r>
              <a:rPr lang="en-US" dirty="0" smtClean="0">
                <a:latin typeface="Berlin Sans FB" pitchFamily="34" charset="0"/>
              </a:rPr>
              <a:t>” subordinate,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yakin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dgn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hukuman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membuat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sso</a:t>
            </a:r>
            <a:r>
              <a:rPr lang="en-US" dirty="0" smtClean="0">
                <a:latin typeface="Berlin Sans FB" pitchFamily="34" charset="0"/>
              </a:rPr>
              <a:t> well perform.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Di </a:t>
            </a:r>
            <a:r>
              <a:rPr lang="en-US" dirty="0" err="1" smtClean="0">
                <a:latin typeface="Berlin Sans FB" pitchFamily="34" charset="0"/>
              </a:rPr>
              <a:t>sisi</a:t>
            </a:r>
            <a:r>
              <a:rPr lang="en-US" dirty="0" smtClean="0">
                <a:latin typeface="Berlin Sans FB" pitchFamily="34" charset="0"/>
              </a:rPr>
              <a:t> lain,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menikmati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powernya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menguasai</a:t>
            </a:r>
            <a:r>
              <a:rPr lang="en-US" dirty="0" smtClean="0">
                <a:latin typeface="Berlin Sans FB" pitchFamily="34" charset="0"/>
              </a:rPr>
              <a:t> /</a:t>
            </a:r>
            <a:r>
              <a:rPr lang="en-US" dirty="0" err="1" smtClean="0">
                <a:latin typeface="Berlin Sans FB" pitchFamily="34" charset="0"/>
              </a:rPr>
              <a:t>mengintimidasi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lain,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bentuk</a:t>
            </a:r>
            <a:r>
              <a:rPr lang="en-US" dirty="0" smtClean="0">
                <a:latin typeface="Berlin Sans FB" pitchFamily="34" charset="0"/>
              </a:rPr>
              <a:t>  Employee Harassment/abusing others </a:t>
            </a:r>
            <a:r>
              <a:rPr lang="en-US" dirty="0" err="1" smtClean="0">
                <a:latin typeface="Berlin Sans FB" pitchFamily="34" charset="0"/>
              </a:rPr>
              <a:t>misalnya</a:t>
            </a:r>
            <a:r>
              <a:rPr lang="en-US" dirty="0" smtClean="0">
                <a:latin typeface="Berlin Sans FB" pitchFamily="34" charset="0"/>
              </a:rPr>
              <a:t> Sexual Harassment.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159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SEXUAL HARASSMENT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19200"/>
            <a:ext cx="8291264" cy="50292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Bentuk</a:t>
            </a:r>
            <a:r>
              <a:rPr lang="en-US" sz="2800" dirty="0" smtClean="0">
                <a:latin typeface="Berlin Sans FB" pitchFamily="34" charset="0"/>
              </a:rPr>
              <a:t>/ </a:t>
            </a:r>
            <a:r>
              <a:rPr lang="en-US" sz="2800" dirty="0" err="1" smtClean="0">
                <a:latin typeface="Berlin Sans FB" pitchFamily="34" charset="0"/>
              </a:rPr>
              <a:t>Jenis</a:t>
            </a:r>
            <a:r>
              <a:rPr lang="en-US" sz="2800" dirty="0" smtClean="0">
                <a:latin typeface="Berlin Sans FB" pitchFamily="34" charset="0"/>
              </a:rPr>
              <a:t> Sexual Harassment 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>
                <a:latin typeface="Berlin Sans FB" pitchFamily="34" charset="0"/>
              </a:rPr>
              <a:t>Kontak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Fisik</a:t>
            </a:r>
            <a:r>
              <a:rPr lang="en-US" sz="2600" dirty="0" smtClean="0">
                <a:latin typeface="Berlin Sans FB" pitchFamily="34" charset="0"/>
              </a:rPr>
              <a:t>/ </a:t>
            </a:r>
            <a:r>
              <a:rPr lang="en-US" sz="2600" dirty="0" err="1" smtClean="0">
                <a:latin typeface="Berlin Sans FB" pitchFamily="34" charset="0"/>
              </a:rPr>
              <a:t>Sentuhan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tidak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diinginkan</a:t>
            </a:r>
            <a:endParaRPr lang="en-US" sz="2600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>
                <a:latin typeface="Berlin Sans FB" pitchFamily="34" charset="0"/>
              </a:rPr>
              <a:t>Permintaan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hubungan</a:t>
            </a:r>
            <a:r>
              <a:rPr lang="en-US" sz="2600" dirty="0" smtClean="0">
                <a:latin typeface="Berlin Sans FB" pitchFamily="34" charset="0"/>
              </a:rPr>
              <a:t> sexual yang </a:t>
            </a:r>
            <a:r>
              <a:rPr lang="en-US" sz="2600" dirty="0" err="1" smtClean="0">
                <a:latin typeface="Berlin Sans FB" pitchFamily="34" charset="0"/>
              </a:rPr>
              <a:t>tdk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diinginkan</a:t>
            </a:r>
            <a:endParaRPr lang="en-US" sz="2600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>
                <a:latin typeface="Berlin Sans FB" pitchFamily="34" charset="0"/>
              </a:rPr>
              <a:t>Memakai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kata-kata</a:t>
            </a:r>
            <a:r>
              <a:rPr lang="en-US" sz="2600" dirty="0" smtClean="0">
                <a:latin typeface="Berlin Sans FB" pitchFamily="34" charset="0"/>
              </a:rPr>
              <a:t>/ </a:t>
            </a:r>
            <a:r>
              <a:rPr lang="en-US" sz="2600" dirty="0" err="1" smtClean="0">
                <a:latin typeface="Berlin Sans FB" pitchFamily="34" charset="0"/>
              </a:rPr>
              <a:t>bahasa</a:t>
            </a:r>
            <a:r>
              <a:rPr lang="en-US" sz="2600" dirty="0" smtClean="0">
                <a:latin typeface="Berlin Sans FB" pitchFamily="34" charset="0"/>
              </a:rPr>
              <a:t> 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menyerang</a:t>
            </a:r>
            <a:endParaRPr lang="en-US" sz="2600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>
                <a:latin typeface="Berlin Sans FB" pitchFamily="34" charset="0"/>
              </a:rPr>
              <a:t>Mengulang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permintaan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utk</a:t>
            </a:r>
            <a:r>
              <a:rPr lang="en-US" sz="2600" dirty="0" smtClean="0">
                <a:latin typeface="Berlin Sans FB" pitchFamily="34" charset="0"/>
              </a:rPr>
              <a:t> “</a:t>
            </a:r>
            <a:r>
              <a:rPr lang="en-US" sz="2600" dirty="0" err="1" smtClean="0">
                <a:latin typeface="Berlin Sans FB" pitchFamily="34" charset="0"/>
              </a:rPr>
              <a:t>ngedate</a:t>
            </a:r>
            <a:r>
              <a:rPr lang="en-US" sz="2600" dirty="0" smtClean="0">
                <a:latin typeface="Berlin Sans FB" pitchFamily="34" charset="0"/>
              </a:rPr>
              <a:t>”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>
                <a:latin typeface="Berlin Sans FB" pitchFamily="34" charset="0"/>
              </a:rPr>
              <a:t>Mengancam</a:t>
            </a:r>
            <a:r>
              <a:rPr lang="en-US" sz="2600" dirty="0" smtClean="0">
                <a:latin typeface="Berlin Sans FB" pitchFamily="34" charset="0"/>
              </a:rPr>
              <a:t> dg </a:t>
            </a:r>
            <a:r>
              <a:rPr lang="en-US" sz="2600" dirty="0" err="1" smtClean="0">
                <a:latin typeface="Berlin Sans FB" pitchFamily="34" charset="0"/>
              </a:rPr>
              <a:t>hukuman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utk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permintaan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tdk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disetujui</a:t>
            </a:r>
            <a:r>
              <a:rPr lang="en-US" sz="2600" dirty="0" smtClean="0">
                <a:latin typeface="Berlin Sans FB" pitchFamily="34" charset="0"/>
              </a:rPr>
              <a:t>.</a:t>
            </a:r>
          </a:p>
          <a:p>
            <a:pPr>
              <a:spcBef>
                <a:spcPts val="18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bijaksana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berusaha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menyelamatkan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para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korban</a:t>
            </a:r>
            <a:r>
              <a:rPr lang="en-US" sz="2800" dirty="0" smtClean="0">
                <a:latin typeface="Berlin Sans FB" pitchFamily="34" charset="0"/>
              </a:rPr>
              <a:t> power </a:t>
            </a:r>
            <a:r>
              <a:rPr lang="en-US" sz="2800" dirty="0" err="1" smtClean="0">
                <a:latin typeface="Berlin Sans FB" pitchFamily="34" charset="0"/>
              </a:rPr>
              <a:t>atasan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abusing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atasan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159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TUJUAN PERKULIAHAN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91264" cy="496855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erlin Sans FB" pitchFamily="34" charset="0"/>
              </a:rPr>
              <a:t>Setelah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selesai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mengikuti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perkuliahan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ini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mahasiswa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diharapkan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mampu</a:t>
            </a:r>
            <a:r>
              <a:rPr lang="en-US" sz="2800" dirty="0" smtClean="0">
                <a:latin typeface="Berlin Sans FB" pitchFamily="34" charset="0"/>
              </a:rPr>
              <a:t> :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Mendifinisikan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Kepemimpinan</a:t>
            </a:r>
            <a:r>
              <a:rPr lang="en-US" sz="2800" dirty="0" smtClean="0">
                <a:latin typeface="Berlin Sans FB" pitchFamily="34" charset="0"/>
              </a:rPr>
              <a:t>/Leadership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Menjelaskan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sumber</a:t>
            </a:r>
            <a:r>
              <a:rPr lang="id-ID" sz="2800" dirty="0" smtClean="0">
                <a:latin typeface="Berlin Sans FB" pitchFamily="34" charset="0"/>
              </a:rPr>
              <a:t>2</a:t>
            </a:r>
            <a:r>
              <a:rPr lang="en-US" sz="2800" dirty="0" smtClean="0">
                <a:latin typeface="Berlin Sans FB" pitchFamily="34" charset="0"/>
              </a:rPr>
              <a:t> Power (</a:t>
            </a:r>
            <a:r>
              <a:rPr lang="en-US" sz="2800" dirty="0" err="1" smtClean="0">
                <a:latin typeface="Berlin Sans FB" pitchFamily="34" charset="0"/>
              </a:rPr>
              <a:t>kekuasaan</a:t>
            </a:r>
            <a:r>
              <a:rPr lang="en-US" sz="2800" dirty="0" smtClean="0">
                <a:latin typeface="Berlin Sans FB" pitchFamily="34" charset="0"/>
              </a:rPr>
              <a:t>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Menyimpulkan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bbrp </a:t>
            </a:r>
            <a:r>
              <a:rPr lang="en-US" sz="2800" dirty="0" err="1" smtClean="0">
                <a:latin typeface="Berlin Sans FB" pitchFamily="34" charset="0"/>
              </a:rPr>
              <a:t>pendekatan</a:t>
            </a:r>
            <a:r>
              <a:rPr lang="en-US" sz="2800" dirty="0" smtClean="0">
                <a:latin typeface="Berlin Sans FB" pitchFamily="34" charset="0"/>
              </a:rPr>
              <a:t> &amp;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Kepemimpinan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Membandingkan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bbrp </a:t>
            </a:r>
            <a:r>
              <a:rPr lang="en-US" sz="2800" dirty="0" err="1" smtClean="0">
                <a:latin typeface="Berlin Sans FB" pitchFamily="34" charset="0"/>
              </a:rPr>
              <a:t>pendekatan</a:t>
            </a:r>
            <a:r>
              <a:rPr lang="en-US" sz="2800" dirty="0" smtClean="0">
                <a:latin typeface="Berlin Sans FB" pitchFamily="34" charset="0"/>
              </a:rPr>
              <a:t> &amp;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Kepemimpinan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 smtClean="0">
                <a:latin typeface="Berlin Sans FB" pitchFamily="34" charset="0"/>
              </a:rPr>
              <a:t>Mendiskusikan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hambatan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perempuan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dunia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r>
              <a:rPr lang="en-US" sz="2800" dirty="0" smtClean="0">
                <a:latin typeface="Berlin Sans FB" pitchFamily="34" charset="0"/>
              </a:rPr>
              <a:t> 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id-ID" sz="4400" b="1" dirty="0" smtClean="0"/>
              <a:t>THEORIES </a:t>
            </a:r>
            <a:r>
              <a:rPr lang="en-US" sz="4400" b="1" dirty="0" smtClean="0"/>
              <a:t>OF LEADERSHIP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53650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endParaRPr lang="id-ID" sz="3200" b="1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C00000"/>
                </a:solidFill>
              </a:rPr>
              <a:t>The Trait </a:t>
            </a:r>
            <a:r>
              <a:rPr lang="id-ID" sz="4400" b="1" dirty="0" smtClean="0">
                <a:solidFill>
                  <a:srgbClr val="C00000"/>
                </a:solidFill>
              </a:rPr>
              <a:t>Theory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0070C0"/>
                </a:solidFill>
              </a:rPr>
              <a:t>The Leader Behavior </a:t>
            </a:r>
            <a:r>
              <a:rPr lang="id-ID" sz="4400" b="1" dirty="0" smtClean="0">
                <a:solidFill>
                  <a:srgbClr val="0070C0"/>
                </a:solidFill>
              </a:rPr>
              <a:t>Theory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4400" b="1" dirty="0" smtClean="0"/>
              <a:t>The Contingency Theory</a:t>
            </a:r>
          </a:p>
          <a:p>
            <a:pPr algn="ctr"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002060"/>
                </a:solidFill>
              </a:rPr>
              <a:t>The Path Goal Theory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Trait </a:t>
            </a:r>
            <a:r>
              <a:rPr lang="id-ID" b="1" dirty="0" smtClean="0">
                <a:solidFill>
                  <a:srgbClr val="C00000"/>
                </a:solidFill>
              </a:rPr>
              <a:t>Theory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19256" cy="475252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id-ID" sz="1300" dirty="0" smtClean="0">
              <a:latin typeface="Comic Sans MS" pitchFamily="66" charset="0"/>
            </a:endParaRP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Disebut jg dg </a:t>
            </a:r>
            <a:r>
              <a:rPr lang="id-ID" sz="3200" b="1" dirty="0" smtClean="0">
                <a:latin typeface="Comic Sans MS" pitchFamily="66" charset="0"/>
              </a:rPr>
              <a:t>teori pembawaan.</a:t>
            </a: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Teori ini berkembang pd tahun 1940-an</a:t>
            </a: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Memusatkan pada karakteristik pribadi seorang pemimpin.</a:t>
            </a: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Trait/ciri sifat mrpk karakteristik pembeda ant </a:t>
            </a:r>
            <a:r>
              <a:rPr lang="id-ID" sz="3200" i="1" dirty="0" smtClean="0">
                <a:latin typeface="Comic Sans MS" pitchFamily="66" charset="0"/>
              </a:rPr>
              <a:t>leader </a:t>
            </a:r>
            <a:r>
              <a:rPr lang="id-ID" sz="3200" dirty="0" smtClean="0">
                <a:latin typeface="Comic Sans MS" pitchFamily="66" charset="0"/>
              </a:rPr>
              <a:t>dan </a:t>
            </a:r>
            <a:r>
              <a:rPr lang="id-ID" sz="3200" i="1" dirty="0" smtClean="0">
                <a:latin typeface="Comic Sans MS" pitchFamily="66" charset="0"/>
              </a:rPr>
              <a:t>non leader.</a:t>
            </a:r>
            <a:endParaRPr lang="id-ID" sz="2800" dirty="0" smtClean="0">
              <a:latin typeface="Comic Sans MS" pitchFamily="66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Lanjutan </a:t>
            </a:r>
            <a:r>
              <a:rPr lang="en-US" sz="2800" dirty="0" smtClean="0">
                <a:solidFill>
                  <a:schemeClr val="tx1"/>
                </a:solidFill>
              </a:rPr>
              <a:t>The Trait </a:t>
            </a:r>
            <a:r>
              <a:rPr lang="id-ID" sz="2800" dirty="0" smtClean="0">
                <a:solidFill>
                  <a:schemeClr val="tx1"/>
                </a:solidFill>
              </a:rPr>
              <a:t>Theory .....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40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endParaRPr lang="id-ID" sz="1100" dirty="0" smtClean="0">
              <a:latin typeface="Comic Sans MS" pitchFamily="66" charset="0"/>
            </a:endParaRP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Teori2 trait semua mengidentifikasi:</a:t>
            </a:r>
          </a:p>
          <a:p>
            <a:pPr marL="648000" lvl="1" indent="-288000">
              <a:spcBef>
                <a:spcPts val="1200"/>
              </a:spcBef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Karakteristik fisik (mis: penampilan)</a:t>
            </a:r>
          </a:p>
          <a:p>
            <a:pPr marL="648000" lvl="1" indent="-288000">
              <a:spcBef>
                <a:spcPts val="1200"/>
              </a:spcBef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Karakteristik kepribadian               (mis: ekstrovert)</a:t>
            </a:r>
          </a:p>
          <a:p>
            <a:pPr marL="648000" lvl="1" indent="-288000">
              <a:spcBef>
                <a:spcPts val="1200"/>
              </a:spcBef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Skill dan abilities (mis: intelegensi)</a:t>
            </a:r>
          </a:p>
          <a:p>
            <a:pPr marL="648000" lvl="1" indent="-288000">
              <a:spcBef>
                <a:spcPts val="1200"/>
              </a:spcBef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Faktor2 sosial (mis: interpersonal skill)</a:t>
            </a: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Ciri sifat pemimpin, al: integritas, drive, self confidence, cerdas, luwes, dll</a:t>
            </a:r>
            <a:endParaRPr lang="id-ID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Leader Behavior </a:t>
            </a:r>
            <a:r>
              <a:rPr lang="id-ID" b="1" dirty="0" smtClean="0">
                <a:solidFill>
                  <a:srgbClr val="0070C0"/>
                </a:solidFill>
              </a:rPr>
              <a:t>Theory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47248" cy="482453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Teori ini lebih terfokus pd tindakan2 yg dilakukan pemimpin drpd memperhatikan atribut yg melekat pd diri seorang pemimpin. </a:t>
            </a: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Gaya kepemimpinan meliputi :</a:t>
            </a:r>
          </a:p>
          <a:p>
            <a:pPr lvl="1">
              <a:spcBef>
                <a:spcPts val="1200"/>
              </a:spcBef>
            </a:pPr>
            <a:r>
              <a:rPr lang="id-ID" sz="3200" i="1" dirty="0" smtClean="0">
                <a:latin typeface="Comic Sans MS" pitchFamily="66" charset="0"/>
              </a:rPr>
              <a:t>Autocratic, </a:t>
            </a:r>
            <a:r>
              <a:rPr lang="id-ID" sz="3200" dirty="0" smtClean="0">
                <a:latin typeface="Comic Sans MS" pitchFamily="66" charset="0"/>
              </a:rPr>
              <a:t>pemimpin menentukan segalanya</a:t>
            </a:r>
            <a:endParaRPr lang="id-ID" sz="3200" dirty="0" smtClean="0">
              <a:latin typeface="Comic Sans MS" pitchFamily="66" charset="0"/>
            </a:endParaRPr>
          </a:p>
          <a:p>
            <a:pPr lvl="1">
              <a:spcBef>
                <a:spcPts val="1200"/>
              </a:spcBef>
            </a:pPr>
            <a:r>
              <a:rPr lang="id-ID" sz="3200" i="1" dirty="0" smtClean="0">
                <a:latin typeface="Comic Sans MS" pitchFamily="66" charset="0"/>
              </a:rPr>
              <a:t>Democratic, </a:t>
            </a:r>
            <a:r>
              <a:rPr lang="id-ID" sz="3200" i="1" dirty="0" smtClean="0">
                <a:latin typeface="Comic Sans MS" pitchFamily="66" charset="0"/>
              </a:rPr>
              <a:t>adanya </a:t>
            </a:r>
            <a:r>
              <a:rPr lang="id-ID" sz="3200" dirty="0" smtClean="0">
                <a:latin typeface="Comic Sans MS" pitchFamily="66" charset="0"/>
              </a:rPr>
              <a:t>kerjasama ant pemimpin &amp; bawahan.</a:t>
            </a:r>
          </a:p>
          <a:p>
            <a:pPr lvl="1">
              <a:spcBef>
                <a:spcPts val="1200"/>
              </a:spcBef>
            </a:pPr>
            <a:r>
              <a:rPr lang="id-ID" sz="3200" i="1" dirty="0" smtClean="0">
                <a:latin typeface="Comic Sans MS" pitchFamily="66" charset="0"/>
              </a:rPr>
              <a:t>Leissez-faire</a:t>
            </a:r>
            <a:r>
              <a:rPr lang="id-ID" sz="3200" i="1" dirty="0" smtClean="0">
                <a:latin typeface="Comic Sans MS" pitchFamily="66" charset="0"/>
              </a:rPr>
              <a:t>, </a:t>
            </a:r>
            <a:r>
              <a:rPr lang="id-ID" sz="3200" dirty="0" smtClean="0">
                <a:latin typeface="Comic Sans MS" pitchFamily="66" charset="0"/>
              </a:rPr>
              <a:t>pemimpin </a:t>
            </a:r>
            <a:r>
              <a:rPr lang="id-ID" sz="3200" dirty="0" smtClean="0">
                <a:latin typeface="Comic Sans MS" pitchFamily="66" charset="0"/>
              </a:rPr>
              <a:t>pasif membiarkan </a:t>
            </a:r>
            <a:r>
              <a:rPr lang="id-ID" sz="3200" dirty="0" smtClean="0">
                <a:latin typeface="Comic Sans MS" pitchFamily="66" charset="0"/>
              </a:rPr>
              <a:t>bawahan melakukan tgs tanpa ada pengawasan. </a:t>
            </a:r>
            <a:r>
              <a:rPr lang="id-ID" sz="3200" dirty="0" smtClean="0">
                <a:latin typeface="Comic Sans MS" pitchFamily="66" charset="0"/>
              </a:rPr>
              <a:t>Anak buah yg banyak berperan, jd kualitas </a:t>
            </a:r>
            <a:r>
              <a:rPr lang="id-ID" sz="3200" dirty="0" smtClean="0">
                <a:latin typeface="Comic Sans MS" pitchFamily="66" charset="0"/>
              </a:rPr>
              <a:t>kerja mjd tg jwb bawahan.</a:t>
            </a:r>
            <a:endParaRPr lang="id-ID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62074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Lanjutan </a:t>
            </a:r>
            <a:r>
              <a:rPr lang="en-US" sz="2800" dirty="0" smtClean="0">
                <a:solidFill>
                  <a:schemeClr val="tx1"/>
                </a:solidFill>
              </a:rPr>
              <a:t>The Leader Behavior </a:t>
            </a:r>
            <a:r>
              <a:rPr lang="id-ID" sz="2800" dirty="0" smtClean="0">
                <a:solidFill>
                  <a:schemeClr val="tx1"/>
                </a:solidFill>
              </a:rPr>
              <a:t>Theory.....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6232"/>
            <a:ext cx="8291264" cy="525509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3200" dirty="0" smtClean="0">
                <a:latin typeface="Comic Sans MS" pitchFamily="66" charset="0"/>
              </a:rPr>
              <a:t>Menurut Tannenbaum and Schmidt:</a:t>
            </a:r>
          </a:p>
          <a:p>
            <a:pPr marL="720000" lvl="1" indent="-468000">
              <a:spcAft>
                <a:spcPts val="1200"/>
              </a:spcAft>
              <a:buFont typeface="Wingdings" pitchFamily="2" charset="2"/>
              <a:buChar char="q"/>
            </a:pPr>
            <a:r>
              <a:rPr lang="id-ID" sz="3200" dirty="0" smtClean="0">
                <a:latin typeface="Comic Sans MS" pitchFamily="66" charset="0"/>
              </a:rPr>
              <a:t>Kontinum dr perilaku pemimpin berada pd rentang : memusat pd pemimpin/ leader hingga memusat pd bawahan (authoritarian – democratic)</a:t>
            </a:r>
          </a:p>
          <a:p>
            <a:pPr marL="720000" lvl="1" indent="-468000">
              <a:buFont typeface="Wingdings" pitchFamily="2" charset="2"/>
              <a:buChar char="q"/>
            </a:pPr>
            <a:r>
              <a:rPr lang="id-ID" sz="3200" dirty="0" smtClean="0">
                <a:latin typeface="Comic Sans MS" pitchFamily="66" charset="0"/>
              </a:rPr>
              <a:t>Leader hrs mempertimbangkan:</a:t>
            </a:r>
          </a:p>
          <a:p>
            <a:pPr lvl="2"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Gaya dan kemampuan pribadi mrk</a:t>
            </a:r>
          </a:p>
          <a:p>
            <a:pPr lvl="2"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Preferensi bawahan</a:t>
            </a:r>
          </a:p>
          <a:p>
            <a:pPr lvl="2">
              <a:buFont typeface="Wingdings" pitchFamily="2" charset="2"/>
              <a:buChar char="Ø"/>
            </a:pPr>
            <a:r>
              <a:rPr lang="id-ID" sz="3200" dirty="0" smtClean="0">
                <a:latin typeface="Comic Sans MS" pitchFamily="66" charset="0"/>
              </a:rPr>
              <a:t>Situasi</a:t>
            </a:r>
            <a:endParaRPr lang="id-ID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The Contingency Theory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19256" cy="489654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id-ID" sz="12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id-ID" sz="3000" dirty="0" smtClean="0">
                <a:latin typeface="Comic Sans MS" pitchFamily="66" charset="0"/>
              </a:rPr>
              <a:t>Dikembangkan oleh Fiedler</a:t>
            </a:r>
          </a:p>
          <a:p>
            <a:pPr>
              <a:spcBef>
                <a:spcPts val="1800"/>
              </a:spcBef>
            </a:pPr>
            <a:r>
              <a:rPr lang="id-ID" sz="3000" dirty="0" smtClean="0">
                <a:latin typeface="Comic Sans MS" pitchFamily="66" charset="0"/>
              </a:rPr>
              <a:t>Prestasi kelompok dipengaruhi oleh sistem motivasi pemimpin dan sejauh mana ia dpt mengendalikan/mempengaruhi situasi ttt.</a:t>
            </a:r>
          </a:p>
          <a:p>
            <a:pPr>
              <a:spcBef>
                <a:spcPts val="1800"/>
              </a:spcBef>
            </a:pPr>
            <a:r>
              <a:rPr lang="id-ID" sz="3000" dirty="0" smtClean="0">
                <a:latin typeface="Comic Sans MS" pitchFamily="66" charset="0"/>
              </a:rPr>
              <a:t>Gaya kepemimpinan </a:t>
            </a:r>
          </a:p>
          <a:p>
            <a:pPr marL="648000" lvl="1" indent="-360000">
              <a:spcBef>
                <a:spcPts val="1200"/>
              </a:spcBef>
              <a:buFont typeface="Wingdings" pitchFamily="2" charset="2"/>
              <a:buChar char="v"/>
            </a:pPr>
            <a:r>
              <a:rPr lang="id-ID" sz="2800" dirty="0" smtClean="0">
                <a:latin typeface="Comic Sans MS" pitchFamily="66" charset="0"/>
              </a:rPr>
              <a:t>Task - oriented</a:t>
            </a:r>
          </a:p>
          <a:p>
            <a:pPr marL="648000" lvl="1" indent="-360000">
              <a:spcBef>
                <a:spcPts val="1200"/>
              </a:spcBef>
              <a:buFont typeface="Wingdings" pitchFamily="2" charset="2"/>
              <a:buChar char="v"/>
            </a:pPr>
            <a:r>
              <a:rPr lang="id-ID" sz="2800" dirty="0" smtClean="0">
                <a:latin typeface="Comic Sans MS" pitchFamily="66" charset="0"/>
              </a:rPr>
              <a:t>Relationship-oriented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46" y="274638"/>
            <a:ext cx="8509996" cy="85010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id-ID" dirty="0" smtClean="0"/>
              <a:t>Contoh Teori Contigency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211" y="1340768"/>
            <a:ext cx="8496944" cy="518457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60000" indent="-288000">
              <a:lnSpc>
                <a:spcPct val="80000"/>
              </a:lnSpc>
              <a:spcBef>
                <a:spcPts val="0"/>
              </a:spcBef>
              <a:buSzPct val="100000"/>
              <a:buNone/>
            </a:pPr>
            <a:endParaRPr lang="id-ID" sz="1000" b="1" dirty="0" smtClean="0"/>
          </a:p>
          <a:p>
            <a:pPr marL="360000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id-ID" sz="2800" b="1" dirty="0" smtClean="0"/>
              <a:t>VROOM/YETTON/JAGO :  </a:t>
            </a:r>
            <a:r>
              <a:rPr lang="id-ID" sz="2800" i="1" dirty="0" smtClean="0"/>
              <a:t>Leadeship Style Theory/ Normative Leadeship Model</a:t>
            </a:r>
          </a:p>
          <a:p>
            <a:pPr marL="634320" lvl="1" indent="-2880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500" dirty="0" smtClean="0"/>
              <a:t>Semula dikembangkan oleh Vroom &amp; Yetton: gaya kepemimpinan ditentukan oleh jenis masalah yg dihadapi dan macam keputusan yg diambil, jd bersifat normatif.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500" dirty="0" smtClean="0"/>
              <a:t>Mrk mengidentifikasi 14 situasi pemecahan masalah yg disajikan dlm bentuk “pohon keputusan”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500" dirty="0" smtClean="0"/>
              <a:t>Kmd direvisi oleh Vroom &amp; Jago dg mengubah jawaban “ya” &amp; “tidak” dr pohon keputusan tsb mjd skala 1 – 5.</a:t>
            </a:r>
          </a:p>
          <a:p>
            <a:pPr marL="634320" lvl="1" indent="-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500" dirty="0" smtClean="0"/>
              <a:t>Gaya kepemimpinan tgt pd tuntutan kualitas, tuntutan komitmen, informasi pemimpin, struktur tugas/masalah, kemungkinan komitmen, keseluruhan harapan, konflik, informasi bawahan.</a:t>
            </a:r>
          </a:p>
          <a:p>
            <a:pPr marL="634320" lvl="1" indent="-288000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2500" dirty="0" smtClean="0"/>
              <a:t>Jago jg mengklasifikasikan kepemimpinan berdasarkan </a:t>
            </a:r>
            <a:r>
              <a:rPr lang="id-ID" sz="25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approach</a:t>
            </a:r>
            <a:r>
              <a:rPr lang="id-ID" sz="2500" i="1" dirty="0" smtClean="0"/>
              <a:t> </a:t>
            </a:r>
            <a:r>
              <a:rPr lang="id-ID" sz="2500" dirty="0" smtClean="0"/>
              <a:t>dan </a:t>
            </a:r>
            <a:r>
              <a:rPr lang="id-ID" sz="25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focus.</a:t>
            </a:r>
          </a:p>
          <a:p>
            <a:pPr marL="634320" lvl="1" indent="-288000">
              <a:lnSpc>
                <a:spcPct val="80000"/>
              </a:lnSpc>
              <a:buFont typeface="Wingdings" pitchFamily="2" charset="2"/>
              <a:buChar char="§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id-ID" sz="2800" dirty="0" smtClean="0"/>
              <a:t>Lanjutan Contoh Teori Contigency.....</a:t>
            </a:r>
            <a:endParaRPr lang="id-ID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3408" y="980728"/>
            <a:ext cx="8820472" cy="5472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>
            <a:noAutofit/>
          </a:bodyPr>
          <a:lstStyle/>
          <a:p>
            <a:pPr marL="360000" marR="0" lvl="0" indent="-2880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2"/>
              <a:buNone/>
              <a:tabLst/>
              <a:defRPr/>
            </a:pPr>
            <a:endParaRPr kumimoji="0" lang="id-ID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marR="0" lvl="0" indent="-2880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 startAt="2"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HERSEY &amp; BLANCHARD :  </a:t>
            </a:r>
            <a:r>
              <a:rPr kumimoji="0" lang="id-ID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Teori Kepemimpinan Situasional</a:t>
            </a:r>
          </a:p>
          <a:p>
            <a:pPr marL="634320" marR="0" lvl="1" indent="-288000" algn="l" defTabSz="914400" rtl="0" eaLnBrk="1" fontAlgn="auto" latinLnBrk="0" hangingPunct="1">
              <a:lnSpc>
                <a:spcPct val="80000"/>
              </a:lnSpc>
              <a:spcBef>
                <a:spcPts val="37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Gaya kepemimpinan tgt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pd </a:t>
            </a:r>
            <a:r>
              <a:rPr kumimoji="0" lang="id-ID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readiness </a:t>
            </a:r>
            <a:r>
              <a:rPr kumimoji="0" lang="id-ID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 kedewasaan </a:t>
            </a:r>
            <a:r>
              <a:rPr kumimoji="0" lang="id-ID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follower </a:t>
            </a:r>
            <a:r>
              <a:rPr kumimoji="0" lang="id-ID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(yg dpt dilihat dr kemampuan &amp; kesediaan mrk)</a:t>
            </a:r>
          </a:p>
          <a:p>
            <a:pPr marL="634320" marR="0" lvl="1" indent="-288000" algn="l" defTabSz="914400" rtl="0" eaLnBrk="1" fontAlgn="auto" latinLnBrk="0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lang="id-ID" sz="2800" noProof="0" dirty="0" smtClean="0"/>
              <a:t>Kedewasaan (</a:t>
            </a:r>
            <a:r>
              <a:rPr lang="id-ID" sz="2800" i="1" noProof="0" dirty="0" smtClean="0"/>
              <a:t>maturity</a:t>
            </a:r>
            <a:r>
              <a:rPr lang="id-ID" sz="2800" noProof="0" dirty="0" smtClean="0"/>
              <a:t>) sso atau suatu kelompok tdk berlaku mutlak, artinya dewasa tdknya hrs dilihat dlm konteks tugas yg berbeda.</a:t>
            </a:r>
          </a:p>
          <a:p>
            <a:pPr marL="634320" marR="0" lvl="1" indent="-288000" algn="l" defTabSz="914400" rtl="0" eaLnBrk="1" fontAlgn="auto" latinLnBrk="0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id-ID" sz="280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Mis:</a:t>
            </a:r>
            <a:r>
              <a:rPr kumimoji="0" lang="id-ID" sz="280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sso cukup dewasa utk tgs A, namun krg dewasa utk tgs B</a:t>
            </a:r>
          </a:p>
          <a:p>
            <a:pPr marL="634320" marR="0" lvl="1" indent="-288000" algn="l" defTabSz="914400" rtl="0" eaLnBrk="1" fontAlgn="auto" latinLnBrk="0" hangingPunct="1">
              <a:lnSpc>
                <a:spcPct val="80000"/>
              </a:lnSpc>
              <a:spcBef>
                <a:spcPts val="370"/>
              </a:spcBef>
              <a:spcAft>
                <a:spcPts val="60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id-ID" sz="2800" baseline="0" noProof="0" dirty="0" smtClean="0"/>
              <a:t>	Jadi utk melakukan tgs A dan B dibutuhkan gaya kepemimpinan yg berbeda</a:t>
            </a:r>
          </a:p>
          <a:p>
            <a:pPr marL="634320" marR="0" lvl="1" indent="-288000" algn="l" defTabSz="914400" rtl="0" eaLnBrk="1" fontAlgn="auto" latinLnBrk="0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id-ID" sz="280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Gaya kepemimpinan dipengaruhi oleh 3 faktor situasional:</a:t>
            </a:r>
          </a:p>
          <a:p>
            <a:pPr marL="972000" lvl="2" indent="-288000">
              <a:lnSpc>
                <a:spcPct val="8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+mj-lt"/>
              <a:buAutoNum type="alphaLcPeriod"/>
            </a:pPr>
            <a:r>
              <a:rPr lang="id-ID" sz="2800" baseline="0" noProof="0" dirty="0" smtClean="0"/>
              <a:t>Hubungan ant pemimpin &amp; yg dipimpin (</a:t>
            </a:r>
            <a:r>
              <a:rPr lang="id-ID" sz="2800" i="1" baseline="0" noProof="0" dirty="0" smtClean="0"/>
              <a:t>leader &amp; follower</a:t>
            </a:r>
            <a:r>
              <a:rPr lang="id-ID" sz="2800" baseline="0" noProof="0" dirty="0" smtClean="0"/>
              <a:t>)</a:t>
            </a:r>
          </a:p>
          <a:p>
            <a:pPr marL="972000" lvl="2" indent="-288000">
              <a:lnSpc>
                <a:spcPct val="8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+mj-lt"/>
              <a:buAutoNum type="alphaLcPeriod"/>
            </a:pPr>
            <a:r>
              <a:rPr kumimoji="0" lang="id-ID" sz="280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Struktur tugas (tgs smakin terstruktur, smakin baik)</a:t>
            </a:r>
          </a:p>
          <a:p>
            <a:pPr marL="972000" lvl="2" indent="-288000">
              <a:lnSpc>
                <a:spcPct val="80000"/>
              </a:lnSpc>
              <a:spcBef>
                <a:spcPts val="370"/>
              </a:spcBef>
              <a:buClr>
                <a:schemeClr val="accent2"/>
              </a:buClr>
              <a:buSzPct val="85000"/>
              <a:buFont typeface="+mj-lt"/>
              <a:buAutoNum type="alphaLcPeriod"/>
            </a:pPr>
            <a:r>
              <a:rPr lang="id-ID" sz="2800" baseline="0" noProof="0" dirty="0" smtClean="0"/>
              <a:t>Posisi</a:t>
            </a:r>
            <a:r>
              <a:rPr lang="id-ID" sz="2800" noProof="0" dirty="0" smtClean="0"/>
              <a:t> kekuasaan (sebesar apa kewenangan pemimpin)</a:t>
            </a:r>
            <a:endParaRPr kumimoji="0" lang="id-ID" sz="28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4320" marR="0" lvl="1" indent="-288000" algn="l" defTabSz="914400" rtl="0" eaLnBrk="1" fontAlgn="auto" latinLnBrk="0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7"/>
          <p:cNvSpPr txBox="1">
            <a:spLocks noChangeArrowheads="1"/>
          </p:cNvSpPr>
          <p:nvPr/>
        </p:nvSpPr>
        <p:spPr bwMode="auto">
          <a:xfrm>
            <a:off x="685800" y="5562600"/>
            <a:ext cx="830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29702" name="Text Box 54"/>
          <p:cNvSpPr txBox="1">
            <a:spLocks noChangeArrowheads="1"/>
          </p:cNvSpPr>
          <p:nvPr/>
        </p:nvSpPr>
        <p:spPr bwMode="auto">
          <a:xfrm>
            <a:off x="539552" y="332656"/>
            <a:ext cx="806489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EMPAT </a:t>
            </a:r>
            <a:r>
              <a:rPr lang="id-ID" sz="2800" b="1" dirty="0" smtClean="0"/>
              <a:t>GAYA </a:t>
            </a:r>
            <a:r>
              <a:rPr lang="en-US" sz="2800" b="1" dirty="0" smtClean="0"/>
              <a:t>KEPEMIMPINAN</a:t>
            </a:r>
            <a:r>
              <a:rPr lang="id-ID" sz="2800" b="1" dirty="0" smtClean="0"/>
              <a:t> SITUASIONAL</a:t>
            </a:r>
            <a:endParaRPr lang="en-US" sz="2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323528" y="1340768"/>
            <a:ext cx="8367317" cy="4717636"/>
            <a:chOff x="203689" y="980728"/>
            <a:chExt cx="7838174" cy="2758418"/>
          </a:xfrm>
        </p:grpSpPr>
        <p:sp>
          <p:nvSpPr>
            <p:cNvPr id="29703" name="Rectangle 9"/>
            <p:cNvSpPr>
              <a:spLocks noChangeArrowheads="1"/>
            </p:cNvSpPr>
            <p:nvPr/>
          </p:nvSpPr>
          <p:spPr bwMode="auto">
            <a:xfrm>
              <a:off x="4961793" y="2189164"/>
              <a:ext cx="2945423" cy="118268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800" b="1" i="1" dirty="0" smtClean="0"/>
                <a:t>High Task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800" b="1" i="1" dirty="0" smtClean="0"/>
                <a:t>Low Relationship</a:t>
              </a:r>
              <a:endParaRPr lang="en-US" sz="2800" b="1" i="1" dirty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2800" b="1" dirty="0" smtClean="0"/>
                <a:t>(</a:t>
              </a:r>
              <a:r>
                <a:rPr lang="id-ID" sz="2800" b="1" dirty="0" smtClean="0"/>
                <a:t>Telling/</a:t>
              </a:r>
              <a:r>
                <a:rPr lang="en-US" sz="2800" b="1" dirty="0" err="1" smtClean="0"/>
                <a:t>Instruktif</a:t>
              </a:r>
              <a:r>
                <a:rPr lang="en-US" sz="2800" b="1" dirty="0"/>
                <a:t>)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2014904" y="2189164"/>
              <a:ext cx="2946888" cy="1182687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800" b="1" i="1" dirty="0" smtClean="0"/>
                <a:t>Low Task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800" b="1" i="1" dirty="0" smtClean="0"/>
                <a:t>Low Relationship</a:t>
              </a:r>
              <a:endParaRPr lang="en-US" sz="2800" b="1" i="1" dirty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2800" b="1" dirty="0" smtClean="0"/>
                <a:t>(</a:t>
              </a:r>
              <a:r>
                <a:rPr lang="en-US" sz="2800" b="1" dirty="0" err="1" smtClean="0"/>
                <a:t>Delegatif</a:t>
              </a:r>
              <a:r>
                <a:rPr lang="en-US" sz="2800" b="1" dirty="0"/>
                <a:t>)</a:t>
              </a:r>
            </a:p>
          </p:txBody>
        </p:sp>
        <p:sp>
          <p:nvSpPr>
            <p:cNvPr id="29705" name="Rectangle 7"/>
            <p:cNvSpPr>
              <a:spLocks noChangeArrowheads="1"/>
            </p:cNvSpPr>
            <p:nvPr/>
          </p:nvSpPr>
          <p:spPr bwMode="auto">
            <a:xfrm>
              <a:off x="4961793" y="1085851"/>
              <a:ext cx="2945423" cy="110331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d-ID" sz="800" b="1" i="1" dirty="0" smtClean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800" b="1" i="1" dirty="0" smtClean="0"/>
                <a:t>High Task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id-ID" sz="2800" b="1" i="1" dirty="0" smtClean="0"/>
                <a:t>High Relationship</a:t>
              </a:r>
              <a:endParaRPr lang="en-US" sz="2800" b="1" i="1" dirty="0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2400" b="1" dirty="0" smtClean="0"/>
                <a:t>(</a:t>
              </a:r>
              <a:r>
                <a:rPr lang="id-ID" sz="2400" b="1" dirty="0" smtClean="0"/>
                <a:t>Selling/Konsultatif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  <p:sp>
          <p:nvSpPr>
            <p:cNvPr id="29706" name="Rectangle 6"/>
            <p:cNvSpPr>
              <a:spLocks noChangeArrowheads="1"/>
            </p:cNvSpPr>
            <p:nvPr/>
          </p:nvSpPr>
          <p:spPr bwMode="auto">
            <a:xfrm>
              <a:off x="2039816" y="1066801"/>
              <a:ext cx="2946889" cy="110331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endParaRPr lang="id-ID" sz="1200" b="1" i="1" dirty="0" smtClean="0"/>
            </a:p>
            <a:p>
              <a:pPr algn="ctr">
                <a:lnSpc>
                  <a:spcPct val="80000"/>
                </a:lnSpc>
              </a:pPr>
              <a:endParaRPr lang="id-ID" sz="1200" b="1" i="1" dirty="0" smtClean="0"/>
            </a:p>
            <a:p>
              <a:pPr algn="ctr">
                <a:lnSpc>
                  <a:spcPct val="80000"/>
                </a:lnSpc>
              </a:pPr>
              <a:r>
                <a:rPr lang="id-ID" sz="2800" b="1" i="1" dirty="0" smtClean="0"/>
                <a:t>Low Task </a:t>
              </a:r>
            </a:p>
            <a:p>
              <a:pPr algn="ctr">
                <a:lnSpc>
                  <a:spcPct val="80000"/>
                </a:lnSpc>
              </a:pPr>
              <a:r>
                <a:rPr lang="id-ID" sz="2800" b="1" i="1" dirty="0" smtClean="0"/>
                <a:t>High Relationship</a:t>
              </a:r>
              <a:endParaRPr lang="en-US" sz="2800" b="1" i="1" dirty="0"/>
            </a:p>
            <a:p>
              <a:pPr algn="ctr">
                <a:lnSpc>
                  <a:spcPct val="80000"/>
                </a:lnSpc>
              </a:pPr>
              <a:r>
                <a:rPr lang="en-US" sz="2800" b="1" dirty="0" smtClean="0"/>
                <a:t>(</a:t>
              </a:r>
              <a:r>
                <a:rPr lang="en-US" sz="2800" b="1" dirty="0" err="1" smtClean="0"/>
                <a:t>Partisipatif</a:t>
              </a:r>
              <a:r>
                <a:rPr lang="en-US" sz="2800" b="1" dirty="0" smtClean="0"/>
                <a:t> </a:t>
              </a:r>
              <a:r>
                <a:rPr lang="en-US" sz="2800" b="1" dirty="0"/>
                <a:t>)</a:t>
              </a:r>
            </a:p>
          </p:txBody>
        </p:sp>
        <p:sp>
          <p:nvSpPr>
            <p:cNvPr id="29707" name="Line 10"/>
            <p:cNvSpPr>
              <a:spLocks noChangeShapeType="1"/>
            </p:cNvSpPr>
            <p:nvPr/>
          </p:nvSpPr>
          <p:spPr bwMode="auto">
            <a:xfrm>
              <a:off x="2014905" y="1085850"/>
              <a:ext cx="589231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08" name="Line 11"/>
            <p:cNvSpPr>
              <a:spLocks noChangeShapeType="1"/>
            </p:cNvSpPr>
            <p:nvPr/>
          </p:nvSpPr>
          <p:spPr bwMode="auto">
            <a:xfrm>
              <a:off x="2014905" y="2189163"/>
              <a:ext cx="5892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09" name="Line 12"/>
            <p:cNvSpPr>
              <a:spLocks noChangeShapeType="1"/>
            </p:cNvSpPr>
            <p:nvPr/>
          </p:nvSpPr>
          <p:spPr bwMode="auto">
            <a:xfrm>
              <a:off x="2014905" y="3371850"/>
              <a:ext cx="589231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2014904" y="1085850"/>
              <a:ext cx="0" cy="2286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1" name="Line 14"/>
            <p:cNvSpPr>
              <a:spLocks noChangeShapeType="1"/>
            </p:cNvSpPr>
            <p:nvPr/>
          </p:nvSpPr>
          <p:spPr bwMode="auto">
            <a:xfrm>
              <a:off x="4961792" y="1085850"/>
              <a:ext cx="0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2" name="Line 15"/>
            <p:cNvSpPr>
              <a:spLocks noChangeShapeType="1"/>
            </p:cNvSpPr>
            <p:nvPr/>
          </p:nvSpPr>
          <p:spPr bwMode="auto">
            <a:xfrm>
              <a:off x="7907215" y="1085850"/>
              <a:ext cx="0" cy="2286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3" name="Line 33"/>
            <p:cNvSpPr>
              <a:spLocks noChangeShapeType="1"/>
            </p:cNvSpPr>
            <p:nvPr/>
          </p:nvSpPr>
          <p:spPr bwMode="auto">
            <a:xfrm>
              <a:off x="1043608" y="2538551"/>
              <a:ext cx="0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4" name="Text Box 35"/>
            <p:cNvSpPr txBox="1">
              <a:spLocks noChangeArrowheads="1"/>
            </p:cNvSpPr>
            <p:nvPr/>
          </p:nvSpPr>
          <p:spPr bwMode="auto">
            <a:xfrm>
              <a:off x="558602" y="980728"/>
              <a:ext cx="1015511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/>
                <a:t>tinggi</a:t>
              </a:r>
              <a:endParaRPr lang="en-US" sz="2000" b="1" dirty="0"/>
            </a:p>
          </p:txBody>
        </p:sp>
        <p:sp>
          <p:nvSpPr>
            <p:cNvPr id="29715" name="Text Box 37"/>
            <p:cNvSpPr txBox="1">
              <a:spLocks noChangeArrowheads="1"/>
            </p:cNvSpPr>
            <p:nvPr/>
          </p:nvSpPr>
          <p:spPr bwMode="auto">
            <a:xfrm>
              <a:off x="203689" y="1885950"/>
              <a:ext cx="1777511" cy="526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dirty="0" err="1"/>
                <a:t>Perilaku</a:t>
              </a:r>
              <a:endParaRPr lang="en-US" sz="2000" b="1" dirty="0"/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dirty="0" err="1"/>
                <a:t>Mendukung</a:t>
              </a:r>
              <a:endParaRPr lang="en-US" sz="2000" b="1" dirty="0"/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dirty="0" smtClean="0"/>
                <a:t>(</a:t>
              </a:r>
              <a:r>
                <a:rPr lang="id-ID" sz="2000" b="1" dirty="0" smtClean="0"/>
                <a:t>relationship</a:t>
              </a:r>
              <a:r>
                <a:rPr lang="en-US" sz="2000" b="1" dirty="0" smtClean="0"/>
                <a:t>)</a:t>
              </a:r>
              <a:endParaRPr lang="en-US" sz="2000" b="1" dirty="0"/>
            </a:p>
          </p:txBody>
        </p:sp>
        <p:sp>
          <p:nvSpPr>
            <p:cNvPr id="29716" name="Text Box 39"/>
            <p:cNvSpPr txBox="1">
              <a:spLocks noChangeArrowheads="1"/>
            </p:cNvSpPr>
            <p:nvPr/>
          </p:nvSpPr>
          <p:spPr bwMode="auto">
            <a:xfrm>
              <a:off x="414586" y="3200400"/>
              <a:ext cx="1219200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/>
                <a:t>rendah</a:t>
              </a:r>
              <a:endParaRPr lang="en-US" sz="2000" b="1" dirty="0"/>
            </a:p>
          </p:txBody>
        </p:sp>
        <p:sp>
          <p:nvSpPr>
            <p:cNvPr id="29717" name="Text Box 41"/>
            <p:cNvSpPr txBox="1">
              <a:spLocks noChangeArrowheads="1"/>
            </p:cNvSpPr>
            <p:nvPr/>
          </p:nvSpPr>
          <p:spPr bwMode="auto">
            <a:xfrm>
              <a:off x="1822591" y="3473450"/>
              <a:ext cx="959768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 smtClean="0"/>
                <a:t>Rendah</a:t>
              </a:r>
              <a:r>
                <a:rPr lang="id-ID" sz="2000" b="1" dirty="0" smtClean="0"/>
                <a:t>    </a:t>
              </a:r>
              <a:endParaRPr lang="en-US" sz="2000" b="1" dirty="0"/>
            </a:p>
          </p:txBody>
        </p:sp>
        <p:sp>
          <p:nvSpPr>
            <p:cNvPr id="29718" name="Line 42"/>
            <p:cNvSpPr>
              <a:spLocks noChangeShapeType="1"/>
            </p:cNvSpPr>
            <p:nvPr/>
          </p:nvSpPr>
          <p:spPr bwMode="auto">
            <a:xfrm flipH="1" flipV="1">
              <a:off x="2766951" y="3591134"/>
              <a:ext cx="648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9" name="Text Box 43"/>
            <p:cNvSpPr txBox="1">
              <a:spLocks noChangeArrowheads="1"/>
            </p:cNvSpPr>
            <p:nvPr/>
          </p:nvSpPr>
          <p:spPr bwMode="auto">
            <a:xfrm>
              <a:off x="3374040" y="3505200"/>
              <a:ext cx="3440167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/>
                <a:t>Perilaku</a:t>
              </a:r>
              <a:r>
                <a:rPr lang="en-US" sz="2000" b="1" dirty="0"/>
                <a:t> </a:t>
              </a:r>
              <a:r>
                <a:rPr lang="en-US" sz="2000" b="1" dirty="0" err="1"/>
                <a:t>mengarahkan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(</a:t>
              </a:r>
              <a:r>
                <a:rPr lang="id-ID" sz="2000" b="1" dirty="0" smtClean="0"/>
                <a:t>tugas)</a:t>
              </a:r>
              <a:endParaRPr lang="en-US" sz="2000" b="1" dirty="0"/>
            </a:p>
          </p:txBody>
        </p:sp>
        <p:sp>
          <p:nvSpPr>
            <p:cNvPr id="29720" name="Line 44"/>
            <p:cNvSpPr>
              <a:spLocks noChangeShapeType="1"/>
            </p:cNvSpPr>
            <p:nvPr/>
          </p:nvSpPr>
          <p:spPr bwMode="auto">
            <a:xfrm>
              <a:off x="6569752" y="3613411"/>
              <a:ext cx="576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21" name="Text Box 45"/>
            <p:cNvSpPr txBox="1">
              <a:spLocks noChangeArrowheads="1"/>
            </p:cNvSpPr>
            <p:nvPr/>
          </p:nvSpPr>
          <p:spPr bwMode="auto">
            <a:xfrm>
              <a:off x="7218933" y="3505200"/>
              <a:ext cx="822930" cy="23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err="1"/>
                <a:t>tinggi</a:t>
              </a:r>
              <a:endParaRPr lang="en-US" sz="2000" b="1" dirty="0"/>
            </a:p>
          </p:txBody>
        </p:sp>
        <p:sp>
          <p:nvSpPr>
            <p:cNvPr id="29722" name="Line 55"/>
            <p:cNvSpPr>
              <a:spLocks noChangeShapeType="1"/>
            </p:cNvSpPr>
            <p:nvPr/>
          </p:nvSpPr>
          <p:spPr bwMode="auto">
            <a:xfrm flipV="1">
              <a:off x="1043608" y="131445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8"/>
          <p:cNvGrpSpPr>
            <a:grpSpLocks/>
          </p:cNvGrpSpPr>
          <p:nvPr/>
        </p:nvGrpSpPr>
        <p:grpSpPr bwMode="auto">
          <a:xfrm>
            <a:off x="405912" y="495300"/>
            <a:ext cx="8433288" cy="4514850"/>
            <a:chOff x="1294" y="1787"/>
            <a:chExt cx="10260" cy="9766"/>
          </a:xfrm>
        </p:grpSpPr>
        <p:sp>
          <p:nvSpPr>
            <p:cNvPr id="34822" name="Rectangle 399"/>
            <p:cNvSpPr>
              <a:spLocks noChangeArrowheads="1"/>
            </p:cNvSpPr>
            <p:nvPr/>
          </p:nvSpPr>
          <p:spPr bwMode="auto">
            <a:xfrm>
              <a:off x="1294" y="1787"/>
              <a:ext cx="10260" cy="976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3" name="Line 400"/>
            <p:cNvSpPr>
              <a:spLocks noChangeShapeType="1"/>
            </p:cNvSpPr>
            <p:nvPr/>
          </p:nvSpPr>
          <p:spPr bwMode="auto">
            <a:xfrm>
              <a:off x="6874" y="2567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4" name="WordArt 401"/>
            <p:cNvSpPr>
              <a:spLocks noChangeArrowheads="1" noChangeShapeType="1" noTextEdit="1"/>
            </p:cNvSpPr>
            <p:nvPr/>
          </p:nvSpPr>
          <p:spPr bwMode="auto">
            <a:xfrm rot="-5400000">
              <a:off x="347" y="4413"/>
              <a:ext cx="4139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PERILAKU MENDUKUNG (HUBUNGAN)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rendah                                                  tinggi</a:t>
              </a:r>
            </a:p>
          </p:txBody>
        </p:sp>
        <p:sp>
          <p:nvSpPr>
            <p:cNvPr id="34825" name="WordArt 402"/>
            <p:cNvSpPr>
              <a:spLocks noChangeArrowheads="1" noChangeShapeType="1" noTextEdit="1"/>
            </p:cNvSpPr>
            <p:nvPr/>
          </p:nvSpPr>
          <p:spPr bwMode="auto">
            <a:xfrm>
              <a:off x="3094" y="7053"/>
              <a:ext cx="7560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PERILAKU MENGARAHKAN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rendah                                             (TUGAS)                                               tinggi</a:t>
              </a:r>
            </a:p>
          </p:txBody>
        </p:sp>
        <p:sp>
          <p:nvSpPr>
            <p:cNvPr id="34826" name="Line 403"/>
            <p:cNvSpPr>
              <a:spLocks noChangeShapeType="1"/>
            </p:cNvSpPr>
            <p:nvPr/>
          </p:nvSpPr>
          <p:spPr bwMode="auto">
            <a:xfrm flipH="1">
              <a:off x="4174" y="7413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7" name="Line 404"/>
            <p:cNvSpPr>
              <a:spLocks noChangeShapeType="1"/>
            </p:cNvSpPr>
            <p:nvPr/>
          </p:nvSpPr>
          <p:spPr bwMode="auto">
            <a:xfrm>
              <a:off x="7774" y="7413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28" name="WordArt 405"/>
            <p:cNvSpPr>
              <a:spLocks noChangeArrowheads="1" noChangeShapeType="1" noTextEdit="1"/>
            </p:cNvSpPr>
            <p:nvPr/>
          </p:nvSpPr>
          <p:spPr bwMode="auto">
            <a:xfrm>
              <a:off x="4894" y="2193"/>
              <a:ext cx="396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GAYA PEMIMPIN YANG EFEKTIF</a:t>
              </a:r>
            </a:p>
          </p:txBody>
        </p:sp>
        <p:sp>
          <p:nvSpPr>
            <p:cNvPr id="34829" name="WordArt 406"/>
            <p:cNvSpPr>
              <a:spLocks noChangeArrowheads="1" noChangeShapeType="1" noTextEdit="1"/>
            </p:cNvSpPr>
            <p:nvPr/>
          </p:nvSpPr>
          <p:spPr bwMode="auto">
            <a:xfrm rot="-5400000">
              <a:off x="9754" y="4533"/>
              <a:ext cx="270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GAYA KEPEMIMPINAN</a:t>
              </a:r>
            </a:p>
          </p:txBody>
        </p:sp>
        <p:sp>
          <p:nvSpPr>
            <p:cNvPr id="34830" name="Rectangle 407"/>
            <p:cNvSpPr>
              <a:spLocks noChangeArrowheads="1"/>
            </p:cNvSpPr>
            <p:nvPr/>
          </p:nvSpPr>
          <p:spPr bwMode="auto">
            <a:xfrm>
              <a:off x="3004" y="8133"/>
              <a:ext cx="7740" cy="23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1" name="Line 408"/>
            <p:cNvSpPr>
              <a:spLocks noChangeShapeType="1"/>
            </p:cNvSpPr>
            <p:nvPr/>
          </p:nvSpPr>
          <p:spPr bwMode="auto">
            <a:xfrm>
              <a:off x="3004" y="9033"/>
              <a:ext cx="77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2" name="Text Box 409"/>
            <p:cNvSpPr txBox="1">
              <a:spLocks noChangeArrowheads="1"/>
            </p:cNvSpPr>
            <p:nvPr/>
          </p:nvSpPr>
          <p:spPr bwMode="auto">
            <a:xfrm>
              <a:off x="345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K4</a:t>
              </a:r>
              <a:endParaRPr lang="en-US" sz="2400" b="1"/>
            </a:p>
          </p:txBody>
        </p:sp>
        <p:sp>
          <p:nvSpPr>
            <p:cNvPr id="34833" name="Text Box 410"/>
            <p:cNvSpPr txBox="1">
              <a:spLocks noChangeArrowheads="1"/>
            </p:cNvSpPr>
            <p:nvPr/>
          </p:nvSpPr>
          <p:spPr bwMode="auto">
            <a:xfrm>
              <a:off x="543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K3</a:t>
              </a:r>
              <a:endParaRPr lang="en-US" sz="2400" b="1"/>
            </a:p>
          </p:txBody>
        </p:sp>
        <p:sp>
          <p:nvSpPr>
            <p:cNvPr id="34834" name="Text Box 411"/>
            <p:cNvSpPr txBox="1">
              <a:spLocks noChangeArrowheads="1"/>
            </p:cNvSpPr>
            <p:nvPr/>
          </p:nvSpPr>
          <p:spPr bwMode="auto">
            <a:xfrm>
              <a:off x="741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K2</a:t>
              </a:r>
            </a:p>
            <a:p>
              <a:pPr defTabSz="1222375"/>
              <a:endParaRPr lang="en-US" sz="2400" b="1"/>
            </a:p>
          </p:txBody>
        </p:sp>
        <p:sp>
          <p:nvSpPr>
            <p:cNvPr id="34835" name="Text Box 412"/>
            <p:cNvSpPr txBox="1">
              <a:spLocks noChangeArrowheads="1"/>
            </p:cNvSpPr>
            <p:nvPr/>
          </p:nvSpPr>
          <p:spPr bwMode="auto">
            <a:xfrm>
              <a:off x="9394" y="957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K1</a:t>
              </a:r>
              <a:endParaRPr lang="en-US" sz="2400" b="1"/>
            </a:p>
          </p:txBody>
        </p:sp>
        <p:sp>
          <p:nvSpPr>
            <p:cNvPr id="34836" name="WordArt 413"/>
            <p:cNvSpPr>
              <a:spLocks noChangeArrowheads="1" noChangeShapeType="1" noTextEdit="1"/>
            </p:cNvSpPr>
            <p:nvPr/>
          </p:nvSpPr>
          <p:spPr bwMode="auto">
            <a:xfrm>
              <a:off x="3094" y="10653"/>
              <a:ext cx="756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tinggi                           TINGKAT KEDEWASAAN                                     rendah</a:t>
              </a:r>
            </a:p>
          </p:txBody>
        </p:sp>
        <p:sp>
          <p:nvSpPr>
            <p:cNvPr id="34837" name="Line 414"/>
            <p:cNvSpPr>
              <a:spLocks noChangeShapeType="1"/>
            </p:cNvSpPr>
            <p:nvPr/>
          </p:nvSpPr>
          <p:spPr bwMode="auto">
            <a:xfrm flipH="1">
              <a:off x="3664" y="10743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8" name="Line 415"/>
            <p:cNvSpPr>
              <a:spLocks noChangeShapeType="1"/>
            </p:cNvSpPr>
            <p:nvPr/>
          </p:nvSpPr>
          <p:spPr bwMode="auto">
            <a:xfrm>
              <a:off x="7954" y="10743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39" name="WordArt 416"/>
            <p:cNvSpPr>
              <a:spLocks noChangeArrowheads="1" noChangeShapeType="1" noTextEdit="1"/>
            </p:cNvSpPr>
            <p:nvPr/>
          </p:nvSpPr>
          <p:spPr bwMode="auto">
            <a:xfrm rot="-5400000">
              <a:off x="1204" y="9123"/>
              <a:ext cx="2340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TELAH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BERKEMBANG</a:t>
              </a:r>
            </a:p>
          </p:txBody>
        </p:sp>
        <p:sp>
          <p:nvSpPr>
            <p:cNvPr id="34840" name="WordArt 417"/>
            <p:cNvSpPr>
              <a:spLocks noChangeArrowheads="1" noChangeShapeType="1" noTextEdit="1"/>
            </p:cNvSpPr>
            <p:nvPr/>
          </p:nvSpPr>
          <p:spPr bwMode="auto">
            <a:xfrm rot="-5400000">
              <a:off x="9844" y="9123"/>
              <a:ext cx="2340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SEDANG</a:t>
              </a:r>
            </a:p>
            <a:p>
              <a:pPr algn="ctr"/>
              <a:r>
                <a:rPr lang="id-ID" sz="9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BERKEMBANG</a:t>
              </a:r>
            </a:p>
          </p:txBody>
        </p:sp>
        <p:grpSp>
          <p:nvGrpSpPr>
            <p:cNvPr id="3" name="Group 418"/>
            <p:cNvGrpSpPr>
              <a:grpSpLocks/>
            </p:cNvGrpSpPr>
            <p:nvPr/>
          </p:nvGrpSpPr>
          <p:grpSpPr bwMode="auto">
            <a:xfrm>
              <a:off x="3004" y="2553"/>
              <a:ext cx="7755" cy="4140"/>
              <a:chOff x="2989" y="3047"/>
              <a:chExt cx="7755" cy="4140"/>
            </a:xfrm>
          </p:grpSpPr>
          <p:sp>
            <p:nvSpPr>
              <p:cNvPr id="34866" name="Rectangle 419"/>
              <p:cNvSpPr>
                <a:spLocks noChangeArrowheads="1"/>
              </p:cNvSpPr>
              <p:nvPr/>
            </p:nvSpPr>
            <p:spPr bwMode="auto">
              <a:xfrm>
                <a:off x="2989" y="3047"/>
                <a:ext cx="3960" cy="2160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 b="1"/>
              </a:p>
            </p:txBody>
          </p:sp>
          <p:sp>
            <p:nvSpPr>
              <p:cNvPr id="34867" name="Rectangle 420"/>
              <p:cNvSpPr>
                <a:spLocks noChangeArrowheads="1"/>
              </p:cNvSpPr>
              <p:nvPr/>
            </p:nvSpPr>
            <p:spPr bwMode="auto">
              <a:xfrm>
                <a:off x="6874" y="3047"/>
                <a:ext cx="3870" cy="2160"/>
              </a:xfrm>
              <a:prstGeom prst="rect">
                <a:avLst/>
              </a:prstGeom>
              <a:solidFill>
                <a:srgbClr val="99CC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 b="1"/>
              </a:p>
            </p:txBody>
          </p:sp>
          <p:sp>
            <p:nvSpPr>
              <p:cNvPr id="34868" name="Rectangle 421"/>
              <p:cNvSpPr>
                <a:spLocks noChangeArrowheads="1"/>
              </p:cNvSpPr>
              <p:nvPr/>
            </p:nvSpPr>
            <p:spPr bwMode="auto">
              <a:xfrm>
                <a:off x="2989" y="5207"/>
                <a:ext cx="3960" cy="1980"/>
              </a:xfrm>
              <a:prstGeom prst="rect">
                <a:avLst/>
              </a:prstGeom>
              <a:solidFill>
                <a:srgbClr val="FF99CC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869" name="Rectangle 422"/>
              <p:cNvSpPr>
                <a:spLocks noChangeArrowheads="1"/>
              </p:cNvSpPr>
              <p:nvPr/>
            </p:nvSpPr>
            <p:spPr bwMode="auto">
              <a:xfrm>
                <a:off x="6874" y="5207"/>
                <a:ext cx="3870" cy="198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4842" name="Text Box 423"/>
            <p:cNvSpPr txBox="1">
              <a:spLocks noChangeArrowheads="1"/>
            </p:cNvSpPr>
            <p:nvPr/>
          </p:nvSpPr>
          <p:spPr bwMode="auto">
            <a:xfrm>
              <a:off x="4894" y="4893"/>
              <a:ext cx="180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RENDAH HUBUNGANDAN </a:t>
              </a:r>
            </a:p>
            <a:p>
              <a:pPr algn="ctr" defTabSz="1222375"/>
              <a:r>
                <a:rPr lang="en-US" sz="1200" b="1"/>
                <a:t>RENDAH</a:t>
              </a:r>
            </a:p>
            <a:p>
              <a:pPr algn="ctr" defTabSz="1222375"/>
              <a:r>
                <a:rPr lang="en-US" sz="1200" b="1"/>
                <a:t>TUGAS</a:t>
              </a:r>
              <a:endParaRPr lang="en-US" sz="2400" b="1"/>
            </a:p>
          </p:txBody>
        </p:sp>
        <p:sp>
          <p:nvSpPr>
            <p:cNvPr id="34843" name="Text Box 424"/>
            <p:cNvSpPr txBox="1">
              <a:spLocks noChangeArrowheads="1"/>
            </p:cNvSpPr>
            <p:nvPr/>
          </p:nvSpPr>
          <p:spPr bwMode="auto">
            <a:xfrm>
              <a:off x="6874" y="4893"/>
              <a:ext cx="1800" cy="1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TINGGI TUGAS</a:t>
              </a:r>
            </a:p>
            <a:p>
              <a:pPr algn="ctr" defTabSz="1222375"/>
              <a:r>
                <a:rPr lang="en-US" sz="1200" b="1"/>
                <a:t>DAN </a:t>
              </a:r>
            </a:p>
            <a:p>
              <a:pPr algn="ctr" defTabSz="1222375"/>
              <a:r>
                <a:rPr lang="en-US" sz="1200" b="1"/>
                <a:t>RENDAH</a:t>
              </a:r>
            </a:p>
            <a:p>
              <a:pPr algn="ctr" defTabSz="1222375"/>
              <a:r>
                <a:rPr lang="en-US" sz="1200" b="1"/>
                <a:t>HUBUNGAN</a:t>
              </a:r>
              <a:endParaRPr lang="en-US" sz="2400" b="1"/>
            </a:p>
          </p:txBody>
        </p:sp>
        <p:sp>
          <p:nvSpPr>
            <p:cNvPr id="34844" name="WordArt 425"/>
            <p:cNvSpPr>
              <a:spLocks noChangeArrowheads="1" noChangeShapeType="1" noTextEdit="1"/>
            </p:cNvSpPr>
            <p:nvPr/>
          </p:nvSpPr>
          <p:spPr bwMode="auto">
            <a:xfrm rot="-1290661">
              <a:off x="2971" y="4953"/>
              <a:ext cx="1620" cy="102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DELEGASI</a:t>
              </a:r>
            </a:p>
          </p:txBody>
        </p:sp>
        <p:sp>
          <p:nvSpPr>
            <p:cNvPr id="34845" name="WordArt 426"/>
            <p:cNvSpPr>
              <a:spLocks noChangeArrowheads="1" noChangeShapeType="1" noTextEdit="1"/>
            </p:cNvSpPr>
            <p:nvPr/>
          </p:nvSpPr>
          <p:spPr bwMode="auto">
            <a:xfrm rot="3408254">
              <a:off x="9096" y="4906"/>
              <a:ext cx="1620" cy="102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INSTRUKSI</a:t>
              </a:r>
            </a:p>
          </p:txBody>
        </p:sp>
        <p:sp>
          <p:nvSpPr>
            <p:cNvPr id="34846" name="Freeform 427"/>
            <p:cNvSpPr>
              <a:spLocks/>
            </p:cNvSpPr>
            <p:nvPr/>
          </p:nvSpPr>
          <p:spPr bwMode="auto">
            <a:xfrm>
              <a:off x="3004" y="3273"/>
              <a:ext cx="7740" cy="2340"/>
            </a:xfrm>
            <a:custGeom>
              <a:avLst/>
              <a:gdLst>
                <a:gd name="T0" fmla="*/ 0 w 7740"/>
                <a:gd name="T1" fmla="*/ 2340 h 2340"/>
                <a:gd name="T2" fmla="*/ 3780 w 7740"/>
                <a:gd name="T3" fmla="*/ 0 h 2340"/>
                <a:gd name="T4" fmla="*/ 7740 w 7740"/>
                <a:gd name="T5" fmla="*/ 2340 h 2340"/>
                <a:gd name="T6" fmla="*/ 0 60000 65536"/>
                <a:gd name="T7" fmla="*/ 0 60000 65536"/>
                <a:gd name="T8" fmla="*/ 0 60000 65536"/>
                <a:gd name="T9" fmla="*/ 0 w 7740"/>
                <a:gd name="T10" fmla="*/ 0 h 2340"/>
                <a:gd name="T11" fmla="*/ 7740 w 7740"/>
                <a:gd name="T12" fmla="*/ 2340 h 2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0" h="2340">
                  <a:moveTo>
                    <a:pt x="0" y="2340"/>
                  </a:moveTo>
                  <a:cubicBezTo>
                    <a:pt x="1245" y="1170"/>
                    <a:pt x="2490" y="0"/>
                    <a:pt x="3780" y="0"/>
                  </a:cubicBezTo>
                  <a:cubicBezTo>
                    <a:pt x="5070" y="0"/>
                    <a:pt x="6405" y="1170"/>
                    <a:pt x="7740" y="23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47" name="Freeform 428"/>
            <p:cNvSpPr>
              <a:spLocks/>
            </p:cNvSpPr>
            <p:nvPr/>
          </p:nvSpPr>
          <p:spPr bwMode="auto">
            <a:xfrm>
              <a:off x="2989" y="4173"/>
              <a:ext cx="7740" cy="2520"/>
            </a:xfrm>
            <a:custGeom>
              <a:avLst/>
              <a:gdLst>
                <a:gd name="T0" fmla="*/ 0 w 7740"/>
                <a:gd name="T1" fmla="*/ 4234 h 2340"/>
                <a:gd name="T2" fmla="*/ 3780 w 7740"/>
                <a:gd name="T3" fmla="*/ 0 h 2340"/>
                <a:gd name="T4" fmla="*/ 7740 w 7740"/>
                <a:gd name="T5" fmla="*/ 4234 h 2340"/>
                <a:gd name="T6" fmla="*/ 0 60000 65536"/>
                <a:gd name="T7" fmla="*/ 0 60000 65536"/>
                <a:gd name="T8" fmla="*/ 0 60000 65536"/>
                <a:gd name="T9" fmla="*/ 0 w 7740"/>
                <a:gd name="T10" fmla="*/ 0 h 2340"/>
                <a:gd name="T11" fmla="*/ 7740 w 7740"/>
                <a:gd name="T12" fmla="*/ 2340 h 2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0" h="2340">
                  <a:moveTo>
                    <a:pt x="0" y="2340"/>
                  </a:moveTo>
                  <a:cubicBezTo>
                    <a:pt x="1245" y="1170"/>
                    <a:pt x="2490" y="0"/>
                    <a:pt x="3780" y="0"/>
                  </a:cubicBezTo>
                  <a:cubicBezTo>
                    <a:pt x="5070" y="0"/>
                    <a:pt x="6405" y="1170"/>
                    <a:pt x="7740" y="23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48" name="WordArt 429"/>
            <p:cNvSpPr>
              <a:spLocks noChangeArrowheads="1" noChangeShapeType="1" noTextEdit="1"/>
            </p:cNvSpPr>
            <p:nvPr/>
          </p:nvSpPr>
          <p:spPr bwMode="auto">
            <a:xfrm rot="-297063">
              <a:off x="5074" y="3453"/>
              <a:ext cx="1620" cy="102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PARTISIPASI</a:t>
              </a:r>
            </a:p>
          </p:txBody>
        </p:sp>
        <p:sp>
          <p:nvSpPr>
            <p:cNvPr id="34849" name="WordArt 430"/>
            <p:cNvSpPr>
              <a:spLocks noChangeArrowheads="1" noChangeShapeType="1" noTextEdit="1"/>
            </p:cNvSpPr>
            <p:nvPr/>
          </p:nvSpPr>
          <p:spPr bwMode="auto">
            <a:xfrm rot="687201">
              <a:off x="6988" y="3547"/>
              <a:ext cx="1744" cy="849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id-ID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KONSULTASI</a:t>
              </a:r>
            </a:p>
          </p:txBody>
        </p:sp>
        <p:sp>
          <p:nvSpPr>
            <p:cNvPr id="34850" name="Text Box 431"/>
            <p:cNvSpPr txBox="1">
              <a:spLocks noChangeArrowheads="1"/>
            </p:cNvSpPr>
            <p:nvPr/>
          </p:nvSpPr>
          <p:spPr bwMode="auto">
            <a:xfrm>
              <a:off x="2914" y="471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dirty="0"/>
                <a:t>P4</a:t>
              </a:r>
              <a:endParaRPr lang="en-US" sz="2400" dirty="0"/>
            </a:p>
          </p:txBody>
        </p:sp>
        <p:sp>
          <p:nvSpPr>
            <p:cNvPr id="34851" name="Text Box 432"/>
            <p:cNvSpPr txBox="1">
              <a:spLocks noChangeArrowheads="1"/>
            </p:cNvSpPr>
            <p:nvPr/>
          </p:nvSpPr>
          <p:spPr bwMode="auto">
            <a:xfrm>
              <a:off x="9934" y="471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 dirty="0"/>
                <a:t>P1</a:t>
              </a:r>
              <a:endParaRPr lang="en-US" sz="2400" b="1" dirty="0"/>
            </a:p>
          </p:txBody>
        </p:sp>
        <p:sp>
          <p:nvSpPr>
            <p:cNvPr id="34852" name="Line 433"/>
            <p:cNvSpPr>
              <a:spLocks noChangeShapeType="1"/>
            </p:cNvSpPr>
            <p:nvPr/>
          </p:nvSpPr>
          <p:spPr bwMode="auto">
            <a:xfrm>
              <a:off x="8854" y="2567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53" name="Line 434"/>
            <p:cNvSpPr>
              <a:spLocks noChangeShapeType="1"/>
            </p:cNvSpPr>
            <p:nvPr/>
          </p:nvSpPr>
          <p:spPr bwMode="auto">
            <a:xfrm>
              <a:off x="4894" y="2567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54" name="Text Box 435"/>
            <p:cNvSpPr txBox="1">
              <a:spLocks noChangeArrowheads="1"/>
            </p:cNvSpPr>
            <p:nvPr/>
          </p:nvSpPr>
          <p:spPr bwMode="auto">
            <a:xfrm>
              <a:off x="3094" y="2687"/>
              <a:ext cx="1800" cy="1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TINGGI HUBUNGAN DAN RENDAH TUGAS</a:t>
              </a:r>
              <a:endParaRPr lang="en-US" sz="2400" b="1"/>
            </a:p>
          </p:txBody>
        </p:sp>
        <p:sp>
          <p:nvSpPr>
            <p:cNvPr id="34855" name="Text Box 436"/>
            <p:cNvSpPr txBox="1">
              <a:spLocks noChangeArrowheads="1"/>
            </p:cNvSpPr>
            <p:nvPr/>
          </p:nvSpPr>
          <p:spPr bwMode="auto">
            <a:xfrm>
              <a:off x="5974" y="273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P3</a:t>
              </a:r>
              <a:endParaRPr lang="en-US" sz="2400" b="1"/>
            </a:p>
          </p:txBody>
        </p:sp>
        <p:sp>
          <p:nvSpPr>
            <p:cNvPr id="34856" name="Text Box 437"/>
            <p:cNvSpPr txBox="1">
              <a:spLocks noChangeArrowheads="1"/>
            </p:cNvSpPr>
            <p:nvPr/>
          </p:nvSpPr>
          <p:spPr bwMode="auto">
            <a:xfrm>
              <a:off x="6874" y="2733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 dirty="0"/>
                <a:t>P2</a:t>
              </a:r>
              <a:endParaRPr lang="en-US" sz="2400" b="1" dirty="0"/>
            </a:p>
          </p:txBody>
        </p:sp>
        <p:sp>
          <p:nvSpPr>
            <p:cNvPr id="34857" name="Text Box 438"/>
            <p:cNvSpPr txBox="1">
              <a:spLocks noChangeArrowheads="1"/>
            </p:cNvSpPr>
            <p:nvPr/>
          </p:nvSpPr>
          <p:spPr bwMode="auto">
            <a:xfrm>
              <a:off x="8854" y="2733"/>
              <a:ext cx="1800" cy="18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200" b="1"/>
                <a:t>TINGGI TUGAS </a:t>
              </a:r>
            </a:p>
            <a:p>
              <a:pPr algn="ctr" defTabSz="1222375"/>
              <a:r>
                <a:rPr lang="en-US" sz="1200" b="1"/>
                <a:t>DAN </a:t>
              </a:r>
            </a:p>
            <a:p>
              <a:pPr algn="ctr" defTabSz="1222375"/>
              <a:r>
                <a:rPr lang="en-US" sz="1200" b="1"/>
                <a:t>TINGGI HUBUNGAN</a:t>
              </a:r>
              <a:endParaRPr lang="en-US" sz="2400" b="1"/>
            </a:p>
          </p:txBody>
        </p:sp>
        <p:sp>
          <p:nvSpPr>
            <p:cNvPr id="34858" name="Rectangle 439"/>
            <p:cNvSpPr>
              <a:spLocks noChangeArrowheads="1"/>
            </p:cNvSpPr>
            <p:nvPr/>
          </p:nvSpPr>
          <p:spPr bwMode="auto">
            <a:xfrm>
              <a:off x="3004" y="8133"/>
              <a:ext cx="7740" cy="900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59" name="Text Box 440"/>
            <p:cNvSpPr txBox="1">
              <a:spLocks noChangeArrowheads="1"/>
            </p:cNvSpPr>
            <p:nvPr/>
          </p:nvSpPr>
          <p:spPr bwMode="auto">
            <a:xfrm>
              <a:off x="3094" y="8313"/>
              <a:ext cx="1620" cy="720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000" b="1"/>
                <a:t>MAMPU </a:t>
              </a:r>
            </a:p>
            <a:p>
              <a:pPr algn="ctr" defTabSz="1222375"/>
              <a:r>
                <a:rPr lang="en-US" sz="1000" b="1"/>
                <a:t>DAN MAU</a:t>
              </a:r>
              <a:endParaRPr lang="en-US" sz="2400" b="1"/>
            </a:p>
          </p:txBody>
        </p:sp>
        <p:sp>
          <p:nvSpPr>
            <p:cNvPr id="34860" name="Text Box 441"/>
            <p:cNvSpPr txBox="1">
              <a:spLocks noChangeArrowheads="1"/>
            </p:cNvSpPr>
            <p:nvPr/>
          </p:nvSpPr>
          <p:spPr bwMode="auto">
            <a:xfrm>
              <a:off x="5074" y="8313"/>
              <a:ext cx="162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000" b="1"/>
                <a:t>MAMPU TAPI TIDAK  MAU</a:t>
              </a:r>
              <a:endParaRPr lang="en-US" sz="2400" b="1"/>
            </a:p>
          </p:txBody>
        </p:sp>
        <p:sp>
          <p:nvSpPr>
            <p:cNvPr id="34861" name="Text Box 442"/>
            <p:cNvSpPr txBox="1">
              <a:spLocks noChangeArrowheads="1"/>
            </p:cNvSpPr>
            <p:nvPr/>
          </p:nvSpPr>
          <p:spPr bwMode="auto">
            <a:xfrm>
              <a:off x="6934" y="8313"/>
              <a:ext cx="180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1222375"/>
              <a:r>
                <a:rPr lang="en-US" sz="1000" b="1"/>
                <a:t>TIDAK MAMPU TAPI MAU</a:t>
              </a:r>
              <a:endParaRPr lang="en-US" sz="2400" b="1"/>
            </a:p>
          </p:txBody>
        </p:sp>
        <p:sp>
          <p:nvSpPr>
            <p:cNvPr id="34862" name="Text Box 443"/>
            <p:cNvSpPr txBox="1">
              <a:spLocks noChangeArrowheads="1"/>
            </p:cNvSpPr>
            <p:nvPr/>
          </p:nvSpPr>
          <p:spPr bwMode="auto">
            <a:xfrm>
              <a:off x="9034" y="8283"/>
              <a:ext cx="14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1222375"/>
              <a:r>
                <a:rPr lang="en-US" sz="1000" b="1"/>
                <a:t>TIDAK MAMPU DAN TIDAK MAU</a:t>
              </a:r>
              <a:endParaRPr lang="en-US" sz="2400" b="1"/>
            </a:p>
          </p:txBody>
        </p:sp>
        <p:sp>
          <p:nvSpPr>
            <p:cNvPr id="34863" name="Line 444"/>
            <p:cNvSpPr>
              <a:spLocks noChangeShapeType="1"/>
            </p:cNvSpPr>
            <p:nvPr/>
          </p:nvSpPr>
          <p:spPr bwMode="auto">
            <a:xfrm>
              <a:off x="4894" y="8133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64" name="Line 445"/>
            <p:cNvSpPr>
              <a:spLocks noChangeShapeType="1"/>
            </p:cNvSpPr>
            <p:nvPr/>
          </p:nvSpPr>
          <p:spPr bwMode="auto">
            <a:xfrm>
              <a:off x="6874" y="8133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865" name="Line 446"/>
            <p:cNvSpPr>
              <a:spLocks noChangeShapeType="1"/>
            </p:cNvSpPr>
            <p:nvPr/>
          </p:nvSpPr>
          <p:spPr bwMode="auto">
            <a:xfrm>
              <a:off x="8854" y="8133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4820" name="Text Box 448"/>
          <p:cNvSpPr txBox="1">
            <a:spLocks noChangeArrowheads="1"/>
          </p:cNvSpPr>
          <p:nvPr/>
        </p:nvSpPr>
        <p:spPr bwMode="auto">
          <a:xfrm>
            <a:off x="710712" y="5657850"/>
            <a:ext cx="812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34821" name="Text Box 450"/>
          <p:cNvSpPr txBox="1">
            <a:spLocks noChangeArrowheads="1"/>
          </p:cNvSpPr>
          <p:nvPr/>
        </p:nvSpPr>
        <p:spPr bwMode="auto">
          <a:xfrm>
            <a:off x="203689" y="5154614"/>
            <a:ext cx="8736623" cy="12779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P-1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Instruksi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K-1</a:t>
            </a:r>
          </a:p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P-2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Konsultasi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K-2</a:t>
            </a:r>
            <a:endParaRPr lang="en-US" sz="1400" b="1" i="1" dirty="0"/>
          </a:p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P-3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Partisipasi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K-3</a:t>
            </a:r>
          </a:p>
          <a:p>
            <a:pPr algn="just">
              <a:spcBef>
                <a:spcPct val="50000"/>
              </a:spcBef>
            </a:pPr>
            <a:r>
              <a:rPr lang="en-US" sz="1400" b="1" dirty="0"/>
              <a:t>                                                           P-4 / </a:t>
            </a:r>
            <a:r>
              <a:rPr lang="en-US" sz="1400" b="1" dirty="0" err="1"/>
              <a:t>Tipe</a:t>
            </a:r>
            <a:r>
              <a:rPr lang="en-US" sz="1400" b="1" dirty="0"/>
              <a:t> </a:t>
            </a:r>
            <a:r>
              <a:rPr lang="en-US" sz="1400" b="1" dirty="0" err="1"/>
              <a:t>Delegasi</a:t>
            </a:r>
            <a:r>
              <a:rPr lang="en-US" sz="1400" b="1" dirty="0"/>
              <a:t> </a:t>
            </a:r>
            <a:r>
              <a:rPr lang="en-US" sz="1400" b="1" dirty="0" err="1"/>
              <a:t>efektif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bawahan</a:t>
            </a:r>
            <a:r>
              <a:rPr lang="en-US" sz="1400" b="1" dirty="0"/>
              <a:t> </a:t>
            </a:r>
            <a:r>
              <a:rPr lang="en-US" sz="1400" b="1" dirty="0" err="1"/>
              <a:t>tipe</a:t>
            </a:r>
            <a:r>
              <a:rPr lang="en-US" sz="1400" b="1" dirty="0"/>
              <a:t> K-4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725144"/>
            <a:ext cx="7272808" cy="136815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sz="4800" b="1" dirty="0"/>
              <a:t>Leader (</a:t>
            </a:r>
            <a:r>
              <a:rPr lang="en-US" sz="4800" b="1" dirty="0" err="1"/>
              <a:t>Pemimpin</a:t>
            </a:r>
            <a:r>
              <a:rPr lang="en-US" sz="4800" b="1" dirty="0"/>
              <a:t>)</a:t>
            </a:r>
            <a:br>
              <a:rPr lang="en-US" sz="4800" b="1" dirty="0"/>
            </a:br>
            <a:r>
              <a:rPr lang="en-US" sz="4800" b="1" dirty="0"/>
              <a:t>Leadership (</a:t>
            </a:r>
            <a:r>
              <a:rPr lang="en-US" sz="4800" b="1" dirty="0" err="1"/>
              <a:t>Kepemimpinan</a:t>
            </a:r>
            <a:r>
              <a:rPr lang="en-US" sz="4800" b="1" dirty="0"/>
              <a:t>)</a:t>
            </a:r>
          </a:p>
        </p:txBody>
      </p:sp>
      <p:pic>
        <p:nvPicPr>
          <p:cNvPr id="41143" name="Picture 183" descr="boss_head_nodding_no_sm_wm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333375"/>
            <a:ext cx="4607718" cy="388354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The Path Goal Theory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d-ID" sz="2400" dirty="0" smtClean="0">
                <a:latin typeface="Comic Sans MS" pitchFamily="66" charset="0"/>
              </a:rPr>
              <a:t>Dikembangkan oleh Robert House</a:t>
            </a:r>
          </a:p>
          <a:p>
            <a:r>
              <a:rPr lang="id-ID" sz="2400" dirty="0" smtClean="0">
                <a:latin typeface="Comic Sans MS" pitchFamily="66" charset="0"/>
              </a:rPr>
              <a:t>Efektivitas pemimpin didasarkan pd kemampuannya dlm mberikan kepuasan dan motivasi para anggota dg penerapan </a:t>
            </a:r>
            <a:r>
              <a:rPr lang="id-ID" sz="2400" i="1" dirty="0" smtClean="0">
                <a:latin typeface="Comic Sans MS" pitchFamily="66" charset="0"/>
              </a:rPr>
              <a:t>reward and punishment.</a:t>
            </a:r>
          </a:p>
          <a:p>
            <a:r>
              <a:rPr lang="id-ID" sz="2400" dirty="0" smtClean="0">
                <a:latin typeface="Comic Sans MS" pitchFamily="66" charset="0"/>
              </a:rPr>
              <a:t>Didasarkan atas </a:t>
            </a:r>
            <a:r>
              <a:rPr lang="id-ID" sz="2400" i="1" dirty="0" smtClean="0">
                <a:latin typeface="Comic Sans MS" pitchFamily="66" charset="0"/>
              </a:rPr>
              <a:t>Expectancy Theory </a:t>
            </a:r>
            <a:r>
              <a:rPr lang="id-ID" sz="2400" dirty="0" smtClean="0">
                <a:latin typeface="Comic Sans MS" pitchFamily="66" charset="0"/>
              </a:rPr>
              <a:t> (lihat lg teori2 motivasi)</a:t>
            </a:r>
          </a:p>
          <a:p>
            <a:r>
              <a:rPr lang="id-ID" sz="2400" dirty="0" smtClean="0">
                <a:latin typeface="Comic Sans MS" pitchFamily="66" charset="0"/>
              </a:rPr>
              <a:t>Gaya Kepemimpinan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Comic Sans MS" pitchFamily="66" charset="0"/>
              </a:rPr>
              <a:t>Directive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Comic Sans MS" pitchFamily="66" charset="0"/>
              </a:rPr>
              <a:t>Supportive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Comic Sans MS" pitchFamily="66" charset="0"/>
              </a:rPr>
              <a:t>Participate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id-ID" dirty="0" smtClean="0">
                <a:latin typeface="Comic Sans MS" pitchFamily="66" charset="0"/>
              </a:rPr>
              <a:t>Achievement Oriented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62074"/>
          </a:xfrm>
        </p:spPr>
        <p:txBody>
          <a:bodyPr>
            <a:noAutofit/>
          </a:bodyPr>
          <a:lstStyle/>
          <a:p>
            <a:r>
              <a:rPr lang="id-ID" sz="2800" dirty="0" smtClean="0"/>
              <a:t>Lanjutan Path Goal Theory .....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25658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Perilaku pemimpin akan diterima oleh pengikutnya jika dipandang bermanfaat sebagai sumber kepuasan mrk, atau jika dpt dikaitkan dengan pencapaian tujuan mrk.</a:t>
            </a:r>
          </a:p>
          <a:p>
            <a:pPr>
              <a:spcBef>
                <a:spcPts val="1200"/>
              </a:spcBef>
            </a:pPr>
            <a:r>
              <a:rPr lang="id-ID" sz="3200" dirty="0" smtClean="0">
                <a:latin typeface="Comic Sans MS" pitchFamily="66" charset="0"/>
              </a:rPr>
              <a:t>Perilaku dianggap memotivasi jika :</a:t>
            </a:r>
          </a:p>
          <a:p>
            <a:pPr marL="83439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sz="3200" dirty="0" smtClean="0">
                <a:latin typeface="Comic Sans MS" pitchFamily="66" charset="0"/>
              </a:rPr>
              <a:t>Dpt mengaitkan kinerja bawahan dg kebutuhan bawahan yg memerlukan pemuasan.</a:t>
            </a:r>
          </a:p>
          <a:p>
            <a:pPr marL="83439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sz="3200" dirty="0" smtClean="0">
                <a:latin typeface="Comic Sans MS" pitchFamily="66" charset="0"/>
              </a:rPr>
              <a:t>Memberi bantuan/dukungan yang diperlukan bawahan utk menghasilkan kinerja efektif</a:t>
            </a:r>
            <a:endParaRPr lang="id-ID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62074"/>
          </a:xfrm>
        </p:spPr>
        <p:txBody>
          <a:bodyPr>
            <a:noAutofit/>
          </a:bodyPr>
          <a:lstStyle/>
          <a:p>
            <a:r>
              <a:rPr lang="id-ID" sz="2800" dirty="0" smtClean="0"/>
              <a:t>Lanjutan Path Goal Theory .....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25658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id-ID" sz="3600" dirty="0" smtClean="0">
                <a:latin typeface="Comic Sans MS" pitchFamily="66" charset="0"/>
              </a:rPr>
              <a:t>Gaya kepemimpinan dipengaruhi oleh 2 jenis situasi :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sz="3600" dirty="0" smtClean="0">
                <a:latin typeface="Comic Sans MS" pitchFamily="66" charset="0"/>
              </a:rPr>
              <a:t>Karakteristik Bawahan (kepribadian, ketrampilan, kemampuan &amp; kebutuhan)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sz="3600" dirty="0" smtClean="0">
                <a:latin typeface="Comic Sans MS" pitchFamily="66" charset="0"/>
              </a:rPr>
              <a:t>Karakteristik Konteks, yaitu</a:t>
            </a:r>
          </a:p>
          <a:p>
            <a:pPr lvl="2">
              <a:spcBef>
                <a:spcPts val="1200"/>
              </a:spcBef>
            </a:pPr>
            <a:r>
              <a:rPr lang="id-ID" sz="3600" dirty="0" smtClean="0">
                <a:latin typeface="Comic Sans MS" pitchFamily="66" charset="0"/>
              </a:rPr>
              <a:t>Tugas tersebut</a:t>
            </a:r>
          </a:p>
          <a:p>
            <a:pPr lvl="2">
              <a:spcBef>
                <a:spcPts val="1200"/>
              </a:spcBef>
            </a:pPr>
            <a:r>
              <a:rPr lang="id-ID" sz="3600" dirty="0" smtClean="0">
                <a:latin typeface="Comic Sans MS" pitchFamily="66" charset="0"/>
              </a:rPr>
              <a:t>Kelompok kerjanya</a:t>
            </a:r>
          </a:p>
          <a:p>
            <a:pPr lvl="2">
              <a:spcBef>
                <a:spcPts val="1200"/>
              </a:spcBef>
            </a:pPr>
            <a:r>
              <a:rPr lang="id-ID" sz="3600" dirty="0" smtClean="0">
                <a:latin typeface="Comic Sans MS" pitchFamily="66" charset="0"/>
              </a:rPr>
              <a:t>Struktur otorita organisasi </a:t>
            </a:r>
            <a:endParaRPr lang="id-ID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ORIENTASI KEPEMIMPINAN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 </a:t>
            </a:r>
            <a:r>
              <a:rPr lang="en-US" b="1" dirty="0" err="1" smtClean="0">
                <a:solidFill>
                  <a:srgbClr val="C00000"/>
                </a:solidFill>
              </a:rPr>
              <a:t>Menurut</a:t>
            </a:r>
            <a:r>
              <a:rPr lang="en-US" b="1" dirty="0" smtClean="0">
                <a:solidFill>
                  <a:srgbClr val="C00000"/>
                </a:solidFill>
              </a:rPr>
              <a:t> W.J. REDDIN )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53650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-1339850" algn="l"/>
              </a:tabLst>
            </a:pPr>
            <a:r>
              <a:rPr lang="id-ID" sz="3600" dirty="0" smtClean="0"/>
              <a:t>KEPEMIMPINAN  YG BERORIENTASI PD HUB KERJASAMA </a:t>
            </a:r>
            <a:r>
              <a:rPr lang="id-ID" sz="3600" i="1" dirty="0" smtClean="0"/>
              <a:t>(RELATIONSHIP ORIENTED)</a:t>
            </a:r>
            <a:r>
              <a:rPr lang="id-ID" sz="3600" dirty="0" smtClean="0"/>
              <a:t>. </a:t>
            </a:r>
            <a:endParaRPr lang="en-US" sz="3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-1339850" algn="l"/>
              </a:tabLst>
            </a:pPr>
            <a:r>
              <a:rPr lang="id-ID" sz="3600" dirty="0" smtClean="0"/>
              <a:t>KEPEMIMPINAN  YG BERORIENTASI PD TUGAS </a:t>
            </a:r>
            <a:r>
              <a:rPr lang="id-ID" sz="3600" i="1" dirty="0" smtClean="0"/>
              <a:t>(TASK ORIENTED)</a:t>
            </a:r>
            <a:r>
              <a:rPr lang="id-ID" sz="3600" dirty="0" smtClean="0"/>
              <a:t>. </a:t>
            </a:r>
            <a:endParaRPr lang="en-US" sz="3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-1339850" algn="l"/>
              </a:tabLst>
            </a:pPr>
            <a:r>
              <a:rPr lang="id-ID" sz="3600" dirty="0" smtClean="0"/>
              <a:t>KEPEMIMPINAN YG BERORIENTASI PD HASIL </a:t>
            </a:r>
            <a:r>
              <a:rPr lang="id-ID" sz="3600" i="1" dirty="0" smtClean="0"/>
              <a:t>(EFFECTIVENESS ORIENTED).</a:t>
            </a:r>
            <a:endParaRPr lang="en-US" sz="36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B606F5-3C72-4585-965C-3BDB7F11394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3251" name="TextBox 10"/>
          <p:cNvSpPr txBox="1">
            <a:spLocks noChangeArrowheads="1"/>
          </p:cNvSpPr>
          <p:nvPr/>
        </p:nvSpPr>
        <p:spPr bwMode="auto">
          <a:xfrm>
            <a:off x="395536" y="228600"/>
            <a:ext cx="8280920" cy="6402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>
              <a:defRPr/>
            </a:pPr>
            <a:r>
              <a:rPr lang="id-ID" sz="2800" b="1" dirty="0">
                <a:solidFill>
                  <a:srgbClr val="002060"/>
                </a:solidFill>
                <a:latin typeface="Comic Sans MS" pitchFamily="66" charset="0"/>
              </a:rPr>
              <a:t>1.	Orientasi </a:t>
            </a:r>
            <a:r>
              <a:rPr lang="id-ID" sz="2800" b="1" dirty="0" smtClean="0">
                <a:solidFill>
                  <a:srgbClr val="002060"/>
                </a:solidFill>
                <a:latin typeface="Comic Sans MS" pitchFamily="66" charset="0"/>
              </a:rPr>
              <a:t>pd hub kerjasama</a:t>
            </a:r>
            <a:endParaRPr lang="id-ID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 algn="l">
              <a:defRPr/>
            </a:pPr>
            <a:r>
              <a:rPr lang="id-ID" sz="2800" dirty="0">
                <a:latin typeface="Comic Sans MS" pitchFamily="66" charset="0"/>
              </a:rPr>
              <a:t>	</a:t>
            </a:r>
            <a:r>
              <a:rPr lang="id-ID" sz="2400" dirty="0">
                <a:latin typeface="Comic Sans MS" pitchFamily="66" charset="0"/>
              </a:rPr>
              <a:t>&gt;	Pemimpin puas bila tjd hub yg kondusif ant 	sesama anggota dlm suatu pekerjaan</a:t>
            </a:r>
          </a:p>
          <a:p>
            <a:pPr marL="514350" indent="-514350" algn="l">
              <a:defRPr/>
            </a:pPr>
            <a:r>
              <a:rPr lang="id-ID" sz="2400" dirty="0">
                <a:latin typeface="Comic Sans MS" pitchFamily="66" charset="0"/>
              </a:rPr>
              <a:t>	&gt;	Bawahan dpandang sbg co worker (partner) dg 	mnjalin hub positif</a:t>
            </a:r>
          </a:p>
          <a:p>
            <a:pPr marL="514350" indent="-514350" algn="l">
              <a:defRPr/>
            </a:pPr>
            <a:r>
              <a:rPr lang="id-ID" sz="2400" dirty="0">
                <a:latin typeface="Comic Sans MS" pitchFamily="66" charset="0"/>
              </a:rPr>
              <a:t>	&gt;	Menekankn rasa percaya diri pd bawahan (trust 	worthing)</a:t>
            </a:r>
          </a:p>
          <a:p>
            <a:pPr marL="514350" indent="-514350" algn="l">
              <a:defRPr/>
            </a:pPr>
            <a:endParaRPr lang="id-ID" sz="1000" dirty="0">
              <a:latin typeface="Comic Sans MS" pitchFamily="66" charset="0"/>
            </a:endParaRPr>
          </a:p>
          <a:p>
            <a:pPr marL="514350" indent="-514350" algn="l">
              <a:defRPr/>
            </a:pPr>
            <a:r>
              <a:rPr lang="id-ID" sz="2800" b="1" dirty="0">
                <a:solidFill>
                  <a:srgbClr val="002060"/>
                </a:solidFill>
                <a:latin typeface="Comic Sans MS" pitchFamily="66" charset="0"/>
              </a:rPr>
              <a:t>2.	Orientasi pd </a:t>
            </a:r>
            <a:r>
              <a:rPr lang="id-ID" sz="2800" b="1" dirty="0" smtClean="0">
                <a:solidFill>
                  <a:srgbClr val="002060"/>
                </a:solidFill>
                <a:latin typeface="Comic Sans MS" pitchFamily="66" charset="0"/>
              </a:rPr>
              <a:t>tugas</a:t>
            </a:r>
            <a:endParaRPr lang="id-ID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 algn="l">
              <a:defRPr/>
            </a:pPr>
            <a:r>
              <a:rPr lang="id-ID" sz="2800" b="1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id-ID" sz="2400" dirty="0">
                <a:latin typeface="Comic Sans MS" pitchFamily="66" charset="0"/>
              </a:rPr>
              <a:t>&gt;	Pemimpin puas bila bawahannya mampu 	menyelesaikn tugas/pekerjaan</a:t>
            </a:r>
          </a:p>
          <a:p>
            <a:pPr marL="514350" indent="-514350" algn="l">
              <a:defRPr/>
            </a:pPr>
            <a:r>
              <a:rPr lang="id-ID" sz="2400" dirty="0">
                <a:latin typeface="Comic Sans MS" pitchFamily="66" charset="0"/>
              </a:rPr>
              <a:t>	&gt;	Hub harmonis dg bawahan bkn prioritas, yg 	utama adl penyelesaian tgs.</a:t>
            </a:r>
          </a:p>
          <a:p>
            <a:pPr marL="514350" indent="-514350" algn="l">
              <a:defRPr/>
            </a:pPr>
            <a:r>
              <a:rPr lang="id-ID" sz="2400" dirty="0">
                <a:latin typeface="Comic Sans MS" pitchFamily="66" charset="0"/>
              </a:rPr>
              <a:t>	&gt;	Bs mberikn pngaruh nyata pd kbrhsln kpempinn  	atasannya</a:t>
            </a:r>
          </a:p>
          <a:p>
            <a:pPr marL="514350" indent="-514350" algn="l">
              <a:defRPr/>
            </a:pPr>
            <a:r>
              <a:rPr lang="id-ID" sz="2400" dirty="0">
                <a:latin typeface="Comic Sans MS" pitchFamily="66" charset="0"/>
              </a:rPr>
              <a:t>	&gt;	Lbh menyukai &amp; mengutamakn pnyelesaian tgs 	berat &amp; menantang (</a:t>
            </a:r>
            <a:r>
              <a:rPr lang="id-ID" sz="2400" i="1" dirty="0">
                <a:latin typeface="Comic Sans MS" pitchFamily="66" charset="0"/>
              </a:rPr>
              <a:t>hard worker</a:t>
            </a:r>
            <a:r>
              <a:rPr lang="id-ID" sz="2400" dirty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19256" cy="70609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000099"/>
                </a:solidFill>
                <a:latin typeface="Comic Sans MS" pitchFamily="66" charset="0"/>
              </a:rPr>
              <a:t>3. Orientasi pd hasil</a:t>
            </a:r>
            <a:endParaRPr lang="id-ID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47248" cy="496855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id-ID" dirty="0" smtClean="0">
                <a:latin typeface="Comic Sans MS" pitchFamily="66" charset="0"/>
              </a:rPr>
              <a:t>Pemimpin puas bila bawahan bisa memberikan hasil kerja sesuai dengan harapannya, baik kuantitas maupun kualitas.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8 GAYA KEPEMIMPINAN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489654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360000" indent="-360000">
              <a:lnSpc>
                <a:spcPct val="80000"/>
              </a:lnSpc>
              <a:spcBef>
                <a:spcPts val="1800"/>
              </a:spcBef>
              <a:buNone/>
            </a:pPr>
            <a:endParaRPr lang="id-ID" sz="1200" b="1" dirty="0" smtClean="0"/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id-ID" sz="3000" b="1" dirty="0" smtClean="0"/>
              <a:t>THE DESERTER</a:t>
            </a:r>
            <a:r>
              <a:rPr lang="id-ID" sz="3000" dirty="0" smtClean="0"/>
              <a:t>, Gaya kepemimpinan yg hanya sedikit memiliki ketiga orientasi tadi atau bahkan tidak ada sama sekali.</a:t>
            </a:r>
            <a:endParaRPr lang="en-US" sz="3000" dirty="0" smtClean="0"/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id-ID" sz="3000" b="1" dirty="0" smtClean="0"/>
              <a:t>THE BUREAUCRAT</a:t>
            </a:r>
            <a:r>
              <a:rPr lang="id-ID" sz="3000" dirty="0" smtClean="0"/>
              <a:t>, gaya kepemimpinan yang hanya berorientasi pada hasil dengan orientasi tugas yg rendah</a:t>
            </a:r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Tx/>
              <a:buAutoNum type="arabicPeriod" startAt="3"/>
            </a:pPr>
            <a:r>
              <a:rPr lang="id-ID" sz="3000" b="1" dirty="0" smtClean="0"/>
              <a:t>THE MISSIONARY</a:t>
            </a:r>
            <a:r>
              <a:rPr lang="id-ID" sz="3000" dirty="0" smtClean="0"/>
              <a:t>, gaya kepemimpinan yg hanya berorientasi pd membangun jalinan kerja sama dg orientasi tugas yg rendah</a:t>
            </a:r>
            <a:endParaRPr lang="en-US" sz="3000" dirty="0" smtClean="0"/>
          </a:p>
          <a:p>
            <a:pPr marL="360000" indent="-360000">
              <a:lnSpc>
                <a:spcPct val="80000"/>
              </a:lnSpc>
              <a:spcBef>
                <a:spcPts val="1800"/>
              </a:spcBef>
              <a:buFontTx/>
              <a:buAutoNum type="arabicPeriod" startAt="3"/>
            </a:pPr>
            <a:r>
              <a:rPr lang="id-ID" sz="3000" b="1" dirty="0" smtClean="0"/>
              <a:t>THE DEVELOPMENT</a:t>
            </a:r>
            <a:r>
              <a:rPr lang="id-ID" sz="3000" dirty="0" smtClean="0"/>
              <a:t>, gaya kepemimpinan yg beroreintasi pd hasil dan jalinan kerja sama yg tinggi ttp orientasi tugasnya rendah</a:t>
            </a:r>
            <a:endParaRPr lang="en-US" sz="30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Lanjutan gaya kepemimpinan .....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112568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360000" indent="-360000">
              <a:lnSpc>
                <a:spcPct val="80000"/>
              </a:lnSpc>
              <a:spcBef>
                <a:spcPct val="40000"/>
              </a:spcBef>
              <a:buNone/>
            </a:pPr>
            <a:endParaRPr lang="id-ID" sz="1300" b="1" dirty="0" smtClean="0"/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3000" b="1" dirty="0" smtClean="0"/>
              <a:t>THE AUTOCRAT</a:t>
            </a:r>
            <a:r>
              <a:rPr lang="id-ID" sz="3000" dirty="0" smtClean="0"/>
              <a:t>, gaya kepemimpinan yg hanya berorientasi pd tugas, sementara orientasi yg lainnya rendah</a:t>
            </a:r>
            <a:endParaRPr lang="en-US" sz="3000" dirty="0" smtClean="0"/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3000" b="1" dirty="0" smtClean="0"/>
              <a:t>THE BENEVOLENT AUTOCRAT</a:t>
            </a:r>
            <a:r>
              <a:rPr lang="id-ID" sz="3000" dirty="0" smtClean="0"/>
              <a:t>, gaya kepemimpoinan yg berorrientasi pd hasil dan tugas yg tinggi, sdgkn orientasi jalinan kerja samanya rendah</a:t>
            </a:r>
            <a:endParaRPr lang="en-US" sz="3000" dirty="0" smtClean="0"/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3000" b="1" dirty="0" smtClean="0"/>
              <a:t>THE COMPROMISER</a:t>
            </a:r>
            <a:r>
              <a:rPr lang="id-ID" sz="3000" dirty="0" smtClean="0"/>
              <a:t>, gaya kepemimpinan yg kurang berorientasi pd hasil tetapi memp orientasi tugas dan jalinan kerja sama yg memadai</a:t>
            </a:r>
            <a:endParaRPr lang="en-US" sz="3000" dirty="0" smtClean="0"/>
          </a:p>
          <a:p>
            <a:pPr marL="360000" indent="-360000">
              <a:lnSpc>
                <a:spcPct val="80000"/>
              </a:lnSpc>
              <a:spcBef>
                <a:spcPct val="40000"/>
              </a:spcBef>
              <a:buFontTx/>
              <a:buAutoNum type="arabicPeriod" startAt="5"/>
            </a:pPr>
            <a:r>
              <a:rPr lang="id-ID" sz="3000" b="1" dirty="0" smtClean="0"/>
              <a:t>THE EXECUTIVE</a:t>
            </a:r>
            <a:r>
              <a:rPr lang="id-ID" sz="3000" dirty="0" smtClean="0"/>
              <a:t>, gaya kepemimpinan yg memp ketiga orientasi.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KEPEMIMPINAN TRANSFORMASIONAL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525658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id-ID" sz="800" b="1" dirty="0" smtClean="0"/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id-ID" b="1" dirty="0" smtClean="0"/>
              <a:t>Aspek2 Kepemimpinan Transformasional :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Attributed Charisma</a:t>
            </a:r>
            <a:r>
              <a:rPr lang="id-ID" dirty="0" smtClean="0"/>
              <a:t>, pemimpin yg mendahulukan kepentingan perusahaan dibanding kepentingan diri/org lain. Bawahan merasa bangga pd pemimpinnya.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Motivation/Inspirational Leadership</a:t>
            </a:r>
            <a:r>
              <a:rPr lang="id-ID" dirty="0" smtClean="0"/>
              <a:t>, pemimpin mampu memotivasi dan mampu menimbulkan inspirasi pd bawahan.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Individualized Consideration</a:t>
            </a:r>
            <a:r>
              <a:rPr lang="id-ID" dirty="0" smtClean="0"/>
              <a:t>, mis: pendelegasian, memperhatikan keb bawahan, menghargai bawahan, menimbulkan perasaan bhw pemimpin memperhatikan mrk sbg pribadi2 unik tersendiri.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Intellektual Stimulation, </a:t>
            </a:r>
            <a:r>
              <a:rPr lang="id-ID" b="1" dirty="0" smtClean="0">
                <a:solidFill>
                  <a:srgbClr val="C00000"/>
                </a:solidFill>
              </a:rPr>
              <a:t> </a:t>
            </a:r>
            <a:r>
              <a:rPr lang="id-ID" dirty="0" smtClean="0"/>
              <a:t>mendukung bawahan, menawarkan ide baru utk menstimulasi &amp; mendorong mrk agar berpikir &amp; bertindak kreatif dlm pekerjaannya.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id-ID" b="1" i="1" dirty="0" smtClean="0">
                <a:solidFill>
                  <a:srgbClr val="C00000"/>
                </a:solidFill>
              </a:rPr>
              <a:t>Idealized Influence, </a:t>
            </a:r>
            <a:r>
              <a:rPr lang="id-ID" b="1" i="1" dirty="0" smtClean="0"/>
              <a:t>m</a:t>
            </a:r>
            <a:r>
              <a:rPr lang="id-ID" dirty="0" smtClean="0"/>
              <a:t>empengaruhi bawahan dg menekankan pentingnya nilai2 (</a:t>
            </a:r>
            <a:r>
              <a:rPr lang="id-ID" i="1" dirty="0" smtClean="0"/>
              <a:t>values</a:t>
            </a:r>
            <a:r>
              <a:rPr lang="id-ID" dirty="0" smtClean="0"/>
              <a:t>) dan keyakinan (</a:t>
            </a:r>
            <a:r>
              <a:rPr lang="id-ID" i="1" dirty="0" smtClean="0"/>
              <a:t>beliefs</a:t>
            </a:r>
            <a:r>
              <a:rPr lang="id-ID" dirty="0" smtClean="0"/>
              <a:t>), etika, dll : pemimpin mencontohkan dirinya sendiri sbg panutan sikap moral.</a:t>
            </a:r>
          </a:p>
          <a:p>
            <a:pPr marL="360000" indent="-288000">
              <a:lnSpc>
                <a:spcPct val="8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is LEADERSHIP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1344"/>
            <a:ext cx="8291264" cy="5334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Leader (</a:t>
            </a:r>
            <a:r>
              <a:rPr lang="en-US" sz="2400" dirty="0" err="1" smtClean="0">
                <a:latin typeface="Berlin Sans FB" pitchFamily="34" charset="0"/>
              </a:rPr>
              <a:t>pemimpin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i="1" dirty="0" smtClean="0">
                <a:solidFill>
                  <a:srgbClr val="C00000"/>
                </a:solidFill>
                <a:latin typeface="Berlin Sans FB" pitchFamily="34" charset="0"/>
              </a:rPr>
              <a:t>is the one in charge or the boss of other people.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“in charge”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berarti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bahwa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lain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mendengarkan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apa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dikatakan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Definisi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umum</a:t>
            </a:r>
            <a:r>
              <a:rPr lang="en-US" sz="2400" dirty="0" smtClean="0">
                <a:latin typeface="Berlin Sans FB" pitchFamily="34" charset="0"/>
              </a:rPr>
              <a:t>), Leadership </a:t>
            </a:r>
            <a:r>
              <a:rPr lang="en-US" sz="2400" dirty="0" err="1" smtClean="0">
                <a:latin typeface="Berlin Sans FB" pitchFamily="34" charset="0"/>
              </a:rPr>
              <a:t>melibatkan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kemampuan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Berlin Sans FB" pitchFamily="34" charset="0"/>
              </a:rPr>
              <a:t>influencing the attitude, beliefs, behaviors and feeling</a:t>
            </a:r>
            <a:r>
              <a:rPr lang="en-US" sz="24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lain.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Di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, Leader (</a:t>
            </a:r>
            <a:r>
              <a:rPr lang="en-US" sz="2400" dirty="0" err="1" smtClean="0">
                <a:latin typeface="Berlin Sans FB" pitchFamily="34" charset="0"/>
              </a:rPr>
              <a:t>pemimpin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diasosiasikan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dgn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posisi</a:t>
            </a:r>
            <a:r>
              <a:rPr lang="en-US" sz="2400" dirty="0" smtClean="0">
                <a:latin typeface="Berlin Sans FB" pitchFamily="34" charset="0"/>
              </a:rPr>
              <a:t> supervisor. </a:t>
            </a:r>
            <a:r>
              <a:rPr lang="en-US" sz="2400" dirty="0" err="1" smtClean="0">
                <a:latin typeface="Berlin Sans FB" pitchFamily="34" charset="0"/>
              </a:rPr>
              <a:t>Meskipun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menjadi</a:t>
            </a:r>
            <a:r>
              <a:rPr lang="en-US" sz="2400" dirty="0" smtClean="0">
                <a:latin typeface="Berlin Sans FB" pitchFamily="34" charset="0"/>
              </a:rPr>
              <a:t> supervisor </a:t>
            </a:r>
            <a:r>
              <a:rPr lang="en-US" sz="2400" dirty="0" err="1" smtClean="0">
                <a:latin typeface="Berlin Sans FB" pitchFamily="34" charset="0"/>
              </a:rPr>
              <a:t>belum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dijamin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org lain.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Pemimpin</a:t>
            </a:r>
            <a:r>
              <a:rPr lang="en-US" sz="2400" dirty="0" smtClean="0">
                <a:latin typeface="Berlin Sans FB" pitchFamily="34" charset="0"/>
              </a:rPr>
              <a:t>  : Informal &amp; Formal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Informal Leader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muncul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kelompok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banyak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T.L </a:t>
            </a:r>
            <a:r>
              <a:rPr lang="en-US" sz="2400" dirty="0" err="1" smtClean="0">
                <a:latin typeface="Berlin Sans FB" pitchFamily="34" charset="0"/>
              </a:rPr>
              <a:t>anggota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daripada</a:t>
            </a:r>
            <a:r>
              <a:rPr lang="en-US" sz="2400" dirty="0" smtClean="0">
                <a:latin typeface="Berlin Sans FB" pitchFamily="34" charset="0"/>
              </a:rPr>
              <a:t> supervisor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  <a:ln>
            <a:noFill/>
          </a:ln>
        </p:spPr>
        <p:txBody>
          <a:bodyPr>
            <a:normAutofit/>
          </a:bodyPr>
          <a:lstStyle/>
          <a:p>
            <a:r>
              <a:rPr lang="id-ID" sz="2400" dirty="0" smtClean="0">
                <a:latin typeface="Berlin Sans FB" pitchFamily="34" charset="0"/>
              </a:rPr>
              <a:t>Lanjutan....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91264" cy="556828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id-ID" sz="11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Berlin Sans FB" pitchFamily="34" charset="0"/>
              </a:rPr>
              <a:t>Kepemimpinan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merupakan suatu proses dengan berbagai cara mempengaruhi orang atau sekelompok orang untuk mencapai tujuan bersama (Keating, 1991)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Berlin Sans FB" pitchFamily="34" charset="0"/>
              </a:rPr>
              <a:t>Kepemimpinan</a:t>
            </a:r>
            <a:r>
              <a:rPr lang="id-ID" sz="2400" dirty="0" smtClean="0">
                <a:latin typeface="Berlin Sans FB" pitchFamily="34" charset="0"/>
              </a:rPr>
              <a:t> adalah seluruh aktivitas dlm rangka mempengaruhi orang agar mau bekerjasama untuk mencapai suatu tujuan yang memang diinginkan bersama (Maryoto, 1996)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Berlin Sans FB" pitchFamily="34" charset="0"/>
              </a:rPr>
              <a:t>Kepemimpinan</a:t>
            </a:r>
            <a:r>
              <a:rPr lang="id-ID" sz="2400" dirty="0" smtClean="0">
                <a:latin typeface="Berlin Sans FB" pitchFamily="34" charset="0"/>
              </a:rPr>
              <a:t> adalah proses mempengaruhi orang lain dengan pola tingkah laku tertentu untuk mengarahkan atau mengubah tingkah laku mereka (Yukl, 1994)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C00000"/>
                </a:solidFill>
                <a:latin typeface="Berlin Sans FB" pitchFamily="34" charset="0"/>
              </a:rPr>
              <a:t>Kepemimpinan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adalah perilaku seseorang yg memimpin aktivitas suatu kelompok ke suatu tujuan yg ingin dicapai bersama (Hemhill &amp; Coons, 2005)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921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SOURCES OF INFLUENCE &amp; POWER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Berlin Sans FB" pitchFamily="34" charset="0"/>
              </a:rPr>
              <a:t>French &amp; Raven (1959) </a:t>
            </a:r>
            <a:r>
              <a:rPr lang="en-US" dirty="0" err="1" smtClean="0">
                <a:latin typeface="Berlin Sans FB" pitchFamily="34" charset="0"/>
              </a:rPr>
              <a:t>menjelaskan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 5 </a:t>
            </a:r>
            <a:r>
              <a:rPr lang="en-US" dirty="0" err="1" smtClean="0">
                <a:latin typeface="Berlin Sans FB" pitchFamily="34" charset="0"/>
              </a:rPr>
              <a:t>faktor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pengaruh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power </a:t>
            </a:r>
            <a:r>
              <a:rPr lang="en-US" dirty="0" err="1" smtClean="0">
                <a:latin typeface="Berlin Sans FB" pitchFamily="34" charset="0"/>
              </a:rPr>
              <a:t>kepada</a:t>
            </a:r>
            <a:r>
              <a:rPr lang="en-US" dirty="0" smtClean="0">
                <a:latin typeface="Berlin Sans FB" pitchFamily="34" charset="0"/>
              </a:rPr>
              <a:t> org lain :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2590802"/>
          <a:ext cx="8208912" cy="33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604"/>
                <a:gridCol w="5397308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BASES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USE</a:t>
                      </a:r>
                      <a:endParaRPr lang="en-US" sz="3200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1. Expert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Give Information</a:t>
                      </a:r>
                      <a:endParaRPr lang="en-US" sz="2800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2. Referent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Get  Subordinates to like you</a:t>
                      </a:r>
                      <a:endParaRPr lang="en-US" sz="2800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3. Legitimate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Get a high level position or rank</a:t>
                      </a:r>
                      <a:endParaRPr lang="en-US" sz="2800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4. Reward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Give reward for compliance</a:t>
                      </a:r>
                      <a:endParaRPr lang="en-US" sz="2800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5. Coercive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Give punishments for noncompliance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2008"/>
            <a:ext cx="8219256" cy="692696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 err="1" smtClean="0"/>
              <a:t>Lanjutan</a:t>
            </a:r>
            <a:r>
              <a:rPr lang="en-US" sz="2800" dirty="0" smtClean="0"/>
              <a:t>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147248" cy="554461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1. </a:t>
            </a:r>
            <a:r>
              <a:rPr lang="en-US" sz="3000" dirty="0" smtClean="0">
                <a:solidFill>
                  <a:srgbClr val="C00000"/>
                </a:solidFill>
                <a:latin typeface="Berlin Sans FB" pitchFamily="34" charset="0"/>
              </a:rPr>
              <a:t>Expert Power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en-US" sz="2500" dirty="0" err="1" smtClean="0">
                <a:latin typeface="Berlin Sans FB" pitchFamily="34" charset="0"/>
              </a:rPr>
              <a:t>Didasarkan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pada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pengetahuan</a:t>
            </a:r>
            <a:r>
              <a:rPr lang="en-US" sz="2500" dirty="0" smtClean="0">
                <a:latin typeface="Berlin Sans FB" pitchFamily="34" charset="0"/>
              </a:rPr>
              <a:t> &amp; </a:t>
            </a:r>
            <a:r>
              <a:rPr lang="en-US" sz="2500" dirty="0" err="1" smtClean="0">
                <a:latin typeface="Berlin Sans FB" pitchFamily="34" charset="0"/>
              </a:rPr>
              <a:t>keahlian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yg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dimiliki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atasan</a:t>
            </a:r>
            <a:endParaRPr lang="en-US" sz="2500" dirty="0" smtClean="0">
              <a:latin typeface="Berlin Sans FB" pitchFamily="34" charset="0"/>
            </a:endParaRPr>
          </a:p>
          <a:p>
            <a:pPr marL="648000" lvl="1" indent="-360000">
              <a:buFont typeface="Wingdings" pitchFamily="2" charset="2"/>
              <a:buChar char="q"/>
            </a:pPr>
            <a:r>
              <a:rPr lang="en-US" sz="2500" dirty="0" smtClean="0">
                <a:latin typeface="Berlin Sans FB" pitchFamily="34" charset="0"/>
              </a:rPr>
              <a:t>Subordinate </a:t>
            </a:r>
            <a:r>
              <a:rPr lang="en-US" sz="2500" dirty="0" err="1" smtClean="0">
                <a:latin typeface="Berlin Sans FB" pitchFamily="34" charset="0"/>
              </a:rPr>
              <a:t>mengikuti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arahan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atasan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karena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meyakini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bhw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atasannya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memiliki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kelebihan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dlm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hal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pengetahuan</a:t>
            </a:r>
            <a:r>
              <a:rPr lang="en-US" sz="2500" dirty="0" smtClean="0">
                <a:latin typeface="Berlin Sans FB" pitchFamily="34" charset="0"/>
              </a:rPr>
              <a:t> &amp; </a:t>
            </a:r>
            <a:r>
              <a:rPr lang="en-US" sz="2500" dirty="0" err="1" smtClean="0">
                <a:latin typeface="Berlin Sans FB" pitchFamily="34" charset="0"/>
              </a:rPr>
              <a:t>keahlian</a:t>
            </a:r>
            <a:endParaRPr lang="en-US" sz="2500" dirty="0" smtClean="0">
              <a:latin typeface="Berlin Sans FB" pitchFamily="34" charset="0"/>
            </a:endParaRPr>
          </a:p>
          <a:p>
            <a:pPr marL="648000" lvl="1" indent="-360000">
              <a:buFont typeface="Wingdings" pitchFamily="2" charset="2"/>
              <a:buChar char="q"/>
            </a:pPr>
            <a:r>
              <a:rPr lang="en-US" sz="2500" dirty="0" smtClean="0">
                <a:latin typeface="Berlin Sans FB" pitchFamily="34" charset="0"/>
              </a:rPr>
              <a:t>Expert power, </a:t>
            </a:r>
            <a:r>
              <a:rPr lang="en-US" sz="2500" dirty="0" err="1" smtClean="0">
                <a:latin typeface="Berlin Sans FB" pitchFamily="34" charset="0"/>
              </a:rPr>
              <a:t>misal</a:t>
            </a:r>
            <a:r>
              <a:rPr lang="en-US" sz="2500" dirty="0" smtClean="0">
                <a:latin typeface="Berlin Sans FB" pitchFamily="34" charset="0"/>
              </a:rPr>
              <a:t> : DR, </a:t>
            </a:r>
            <a:r>
              <a:rPr lang="en-US" sz="2500" dirty="0" err="1" smtClean="0">
                <a:latin typeface="Berlin Sans FB" pitchFamily="34" charset="0"/>
              </a:rPr>
              <a:t>Phd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Peraih</a:t>
            </a:r>
            <a:r>
              <a:rPr lang="en-US" sz="2500" dirty="0" smtClean="0">
                <a:latin typeface="Berlin Sans FB" pitchFamily="34" charset="0"/>
              </a:rPr>
              <a:t> Nobel, </a:t>
            </a:r>
            <a:r>
              <a:rPr lang="en-US" sz="2500" dirty="0" err="1" smtClean="0">
                <a:latin typeface="Berlin Sans FB" pitchFamily="34" charset="0"/>
              </a:rPr>
              <a:t>Akuntan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dll</a:t>
            </a:r>
            <a:endParaRPr lang="en-US" sz="2500" dirty="0" smtClean="0">
              <a:latin typeface="Berlin Sans FB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3000" dirty="0" smtClean="0">
                <a:solidFill>
                  <a:srgbClr val="FF0000"/>
                </a:solidFill>
                <a:latin typeface="Berlin Sans FB" pitchFamily="34" charset="0"/>
              </a:rPr>
              <a:t>2. </a:t>
            </a:r>
            <a:r>
              <a:rPr lang="en-US" sz="3000" dirty="0" smtClean="0">
                <a:solidFill>
                  <a:srgbClr val="C00000"/>
                </a:solidFill>
                <a:latin typeface="Berlin Sans FB" pitchFamily="34" charset="0"/>
              </a:rPr>
              <a:t>Referent Power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Didasarkan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kekaguman</a:t>
            </a:r>
            <a:r>
              <a:rPr lang="en-US" dirty="0" smtClean="0">
                <a:latin typeface="Berlin Sans FB" pitchFamily="34" charset="0"/>
              </a:rPr>
              <a:t> subordinate </a:t>
            </a:r>
            <a:r>
              <a:rPr lang="en-US" dirty="0" err="1" smtClean="0">
                <a:latin typeface="Berlin Sans FB" pitchFamily="34" charset="0"/>
              </a:rPr>
              <a:t>kepada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atasannya</a:t>
            </a:r>
            <a:endParaRPr lang="en-US" dirty="0" smtClean="0">
              <a:latin typeface="Berlin Sans FB" pitchFamily="34" charset="0"/>
            </a:endParaRPr>
          </a:p>
          <a:p>
            <a:pPr marL="648000" lvl="1" indent="-360000"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Referent Power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dikembangkan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melalui</a:t>
            </a:r>
            <a:r>
              <a:rPr lang="en-US" dirty="0" smtClean="0">
                <a:latin typeface="Berlin Sans FB" pitchFamily="34" charset="0"/>
              </a:rPr>
              <a:t> personal relationship dg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lain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Referent Power,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 national celebrity : </a:t>
            </a:r>
            <a:r>
              <a:rPr lang="en-US" dirty="0" err="1" smtClean="0">
                <a:latin typeface="Berlin Sans FB" pitchFamily="34" charset="0"/>
              </a:rPr>
              <a:t>Jokowi</a:t>
            </a:r>
            <a:r>
              <a:rPr lang="en-US" dirty="0" smtClean="0">
                <a:latin typeface="Berlin Sans FB" pitchFamily="34" charset="0"/>
              </a:rPr>
              <a:t>,  </a:t>
            </a:r>
            <a:r>
              <a:rPr lang="en-US" dirty="0" err="1" smtClean="0">
                <a:latin typeface="Berlin Sans FB" pitchFamily="34" charset="0"/>
              </a:rPr>
              <a:t>Dahlan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Iskan</a:t>
            </a:r>
            <a:r>
              <a:rPr lang="en-US" dirty="0" smtClean="0">
                <a:latin typeface="Berlin Sans FB" pitchFamily="34" charset="0"/>
              </a:rPr>
              <a:t>  (</a:t>
            </a:r>
            <a:r>
              <a:rPr lang="en-US" dirty="0" err="1" smtClean="0">
                <a:latin typeface="Berlin Sans FB" pitchFamily="34" charset="0"/>
              </a:rPr>
              <a:t>Jawa</a:t>
            </a:r>
            <a:r>
              <a:rPr lang="en-US" dirty="0" smtClean="0">
                <a:latin typeface="Berlin Sans FB" pitchFamily="34" charset="0"/>
              </a:rPr>
              <a:t> Pos)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64807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/>
              <a:t>Lanjutan</a:t>
            </a:r>
            <a:r>
              <a:rPr lang="en-US" sz="2800" dirty="0" smtClean="0"/>
              <a:t>………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352928" cy="549208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id-ID" sz="11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3. 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Legitimate Power</a:t>
            </a:r>
          </a:p>
          <a:p>
            <a:pPr marL="648000" lvl="1" indent="-36000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Power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secara</a:t>
            </a:r>
            <a:r>
              <a:rPr lang="en-US" sz="2600" dirty="0" smtClean="0">
                <a:latin typeface="Berlin Sans FB" pitchFamily="34" charset="0"/>
              </a:rPr>
              <a:t> inherent </a:t>
            </a:r>
            <a:r>
              <a:rPr lang="en-US" sz="2600" dirty="0" err="1" smtClean="0">
                <a:latin typeface="Berlin Sans FB" pitchFamily="34" charset="0"/>
              </a:rPr>
              <a:t>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dalam</a:t>
            </a:r>
            <a:r>
              <a:rPr lang="en-US" sz="2600" dirty="0" smtClean="0">
                <a:latin typeface="Berlin Sans FB" pitchFamily="34" charset="0"/>
              </a:rPr>
              <a:t> job title </a:t>
            </a:r>
            <a:r>
              <a:rPr lang="en-US" sz="2600" dirty="0" err="1" smtClean="0">
                <a:latin typeface="Berlin Sans FB" pitchFamily="34" charset="0"/>
              </a:rPr>
              <a:t>Atasan</a:t>
            </a:r>
            <a:endParaRPr lang="en-US" sz="2600" dirty="0" smtClean="0">
              <a:latin typeface="Berlin Sans FB" pitchFamily="34" charset="0"/>
            </a:endParaRPr>
          </a:p>
          <a:p>
            <a:pPr marL="648000" lvl="1" indent="-36000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Subordinate </a:t>
            </a:r>
            <a:r>
              <a:rPr lang="en-US" sz="2600" dirty="0" err="1" smtClean="0">
                <a:latin typeface="Berlin Sans FB" pitchFamily="34" charset="0"/>
              </a:rPr>
              <a:t>meyakini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atasannya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memiliki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hak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atau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kekuasaan</a:t>
            </a:r>
            <a:r>
              <a:rPr lang="en-US" sz="2600" dirty="0" smtClean="0">
                <a:latin typeface="Berlin Sans FB" pitchFamily="34" charset="0"/>
              </a:rPr>
              <a:t> yang </a:t>
            </a:r>
            <a:r>
              <a:rPr lang="en-US" sz="2600" dirty="0" err="1" smtClean="0">
                <a:latin typeface="Berlin Sans FB" pitchFamily="34" charset="0"/>
              </a:rPr>
              <a:t>sah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hukum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untuk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menduduki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posisi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tsb</a:t>
            </a:r>
            <a:endParaRPr lang="en-US" sz="2600" dirty="0" smtClean="0">
              <a:latin typeface="Berlin Sans FB" pitchFamily="34" charset="0"/>
            </a:endParaRPr>
          </a:p>
          <a:p>
            <a:pPr marL="648000" lvl="1" indent="-36000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err="1" smtClean="0">
                <a:latin typeface="Berlin Sans FB" pitchFamily="34" charset="0"/>
              </a:rPr>
              <a:t>Bila</a:t>
            </a:r>
            <a:r>
              <a:rPr lang="en-US" sz="2600" dirty="0" smtClean="0">
                <a:latin typeface="Berlin Sans FB" pitchFamily="34" charset="0"/>
              </a:rPr>
              <a:t> subordinate </a:t>
            </a:r>
            <a:r>
              <a:rPr lang="en-US" sz="2600" dirty="0" err="1" smtClean="0">
                <a:latin typeface="Berlin Sans FB" pitchFamily="34" charset="0"/>
              </a:rPr>
              <a:t>menolak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utk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mengakui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otoritasnya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maka</a:t>
            </a:r>
            <a:r>
              <a:rPr lang="en-US" sz="2600" dirty="0" smtClean="0">
                <a:latin typeface="Berlin Sans FB" pitchFamily="34" charset="0"/>
              </a:rPr>
              <a:t> supervisor </a:t>
            </a:r>
            <a:r>
              <a:rPr lang="en-US" sz="2600" dirty="0" err="1" smtClean="0">
                <a:latin typeface="Berlin Sans FB" pitchFamily="34" charset="0"/>
              </a:rPr>
              <a:t>tdk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memiliki</a:t>
            </a:r>
            <a:r>
              <a:rPr lang="en-US" sz="2600" dirty="0" smtClean="0">
                <a:latin typeface="Berlin Sans FB" pitchFamily="34" charset="0"/>
              </a:rPr>
              <a:t> power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4. 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Reward Power</a:t>
            </a:r>
          </a:p>
          <a:p>
            <a:pPr lvl="1">
              <a:lnSpc>
                <a:spcPct val="80000"/>
              </a:lnSpc>
              <a:buNone/>
            </a:pPr>
            <a:r>
              <a:rPr lang="id-ID" dirty="0" smtClean="0">
                <a:latin typeface="Berlin Sans FB" pitchFamily="34" charset="0"/>
              </a:rPr>
              <a:t>	</a:t>
            </a:r>
            <a:r>
              <a:rPr lang="en-US" sz="2600" dirty="0" err="1" smtClean="0">
                <a:latin typeface="Berlin Sans FB" pitchFamily="34" charset="0"/>
              </a:rPr>
              <a:t>Adalah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kemampuan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atasan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memberikan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penghargaaan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kepada</a:t>
            </a:r>
            <a:r>
              <a:rPr lang="en-US" sz="2600" dirty="0" smtClean="0">
                <a:latin typeface="Berlin Sans FB" pitchFamily="34" charset="0"/>
              </a:rPr>
              <a:t>  subordinates </a:t>
            </a:r>
            <a:r>
              <a:rPr lang="en-US" sz="2600" dirty="0" err="1" smtClean="0">
                <a:latin typeface="Berlin Sans FB" pitchFamily="34" charset="0"/>
              </a:rPr>
              <a:t>dgn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berbagai</a:t>
            </a:r>
            <a:r>
              <a:rPr lang="en-US" sz="2600" dirty="0" smtClean="0">
                <a:latin typeface="Berlin Sans FB" pitchFamily="34" charset="0"/>
              </a:rPr>
              <a:t> bonus, </a:t>
            </a:r>
            <a:r>
              <a:rPr lang="en-US" sz="2600" dirty="0" err="1" smtClean="0">
                <a:latin typeface="Berlin Sans FB" pitchFamily="34" charset="0"/>
              </a:rPr>
              <a:t>promosi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penugasan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ttt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atau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peningkatan</a:t>
            </a:r>
            <a:r>
              <a:rPr lang="id-ID" sz="2600" dirty="0" smtClean="0">
                <a:latin typeface="Berlin Sans FB" pitchFamily="34" charset="0"/>
              </a:rPr>
              <a:t>2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lainnya</a:t>
            </a:r>
            <a:endParaRPr lang="en-US" sz="2600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 err="1" smtClean="0"/>
              <a:t>Lanjutan</a:t>
            </a:r>
            <a:r>
              <a:rPr lang="en-US" sz="2400" dirty="0" smtClean="0"/>
              <a:t>…..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19256" cy="564448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id-ID" sz="11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5. </a:t>
            </a: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>Coercive Power 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kemampuan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menghukum</a:t>
            </a:r>
            <a:r>
              <a:rPr lang="en-US" dirty="0" smtClean="0">
                <a:latin typeface="Berlin Sans FB" pitchFamily="34" charset="0"/>
              </a:rPr>
              <a:t> subordinates dg </a:t>
            </a:r>
            <a:r>
              <a:rPr lang="en-US" dirty="0" err="1" smtClean="0">
                <a:latin typeface="Berlin Sans FB" pitchFamily="34" charset="0"/>
              </a:rPr>
              <a:t>tindakan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disiplin</a:t>
            </a:r>
            <a:r>
              <a:rPr lang="en-US" dirty="0" smtClean="0">
                <a:latin typeface="Berlin Sans FB" pitchFamily="34" charset="0"/>
              </a:rPr>
              <a:t>, PHK,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pemotongan</a:t>
            </a:r>
            <a:r>
              <a:rPr lang="en-US" dirty="0" smtClean="0">
                <a:latin typeface="Berlin Sans FB" pitchFamily="34" charset="0"/>
              </a:rPr>
              <a:t> salary</a:t>
            </a:r>
          </a:p>
          <a:p>
            <a:pPr marL="648000" lvl="1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efek</a:t>
            </a:r>
            <a:r>
              <a:rPr lang="en-US" dirty="0" smtClean="0">
                <a:latin typeface="Berlin Sans FB" pitchFamily="34" charset="0"/>
              </a:rPr>
              <a:t> “</a:t>
            </a:r>
            <a:r>
              <a:rPr lang="en-US" dirty="0" err="1" smtClean="0">
                <a:latin typeface="Berlin Sans FB" pitchFamily="34" charset="0"/>
              </a:rPr>
              <a:t>merusak</a:t>
            </a:r>
            <a:r>
              <a:rPr lang="en-US" dirty="0" smtClean="0">
                <a:latin typeface="Berlin Sans FB" pitchFamily="34" charset="0"/>
              </a:rPr>
              <a:t>”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subordinate </a:t>
            </a:r>
            <a:r>
              <a:rPr lang="en-US" dirty="0" err="1" smtClean="0">
                <a:latin typeface="Berlin Sans FB" pitchFamily="34" charset="0"/>
              </a:rPr>
              <a:t>mjd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marah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melawan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langsung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langsung</a:t>
            </a:r>
            <a:endParaRPr lang="en-US" dirty="0" smtClean="0">
              <a:latin typeface="Berlin Sans FB" pitchFamily="34" charset="0"/>
            </a:endParaRPr>
          </a:p>
          <a:p>
            <a:pPr marL="648000" lvl="1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mengarah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kepada</a:t>
            </a:r>
            <a:r>
              <a:rPr lang="en-US" dirty="0" smtClean="0">
                <a:latin typeface="Berlin Sans FB" pitchFamily="34" charset="0"/>
              </a:rPr>
              <a:t> T.L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counterproductive</a:t>
            </a:r>
          </a:p>
          <a:p>
            <a:pPr>
              <a:spcBef>
                <a:spcPts val="1800"/>
              </a:spcBef>
              <a:buNone/>
            </a:pPr>
            <a:r>
              <a:rPr lang="en-US" dirty="0" err="1" smtClean="0">
                <a:latin typeface="Berlin Sans FB" pitchFamily="34" charset="0"/>
              </a:rPr>
              <a:t>Beberapa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menyatakan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pPr marL="514350" indent="-36000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Expert, Referent &amp; Reward Power = </a:t>
            </a:r>
            <a:r>
              <a:rPr lang="en-US" i="1" dirty="0" smtClean="0">
                <a:solidFill>
                  <a:srgbClr val="C00000"/>
                </a:solidFill>
                <a:latin typeface="Berlin Sans FB" pitchFamily="34" charset="0"/>
              </a:rPr>
              <a:t>Good relations</a:t>
            </a: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profesor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Bawahan</a:t>
            </a:r>
            <a:r>
              <a:rPr lang="en-US" dirty="0" smtClean="0">
                <a:latin typeface="Berlin Sans FB" pitchFamily="34" charset="0"/>
              </a:rPr>
              <a:t> (student)</a:t>
            </a:r>
          </a:p>
          <a:p>
            <a:pPr marL="514350" indent="-36000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Coercive Power = </a:t>
            </a:r>
            <a:r>
              <a:rPr lang="en-US" i="1" dirty="0" smtClean="0">
                <a:solidFill>
                  <a:srgbClr val="C00000"/>
                </a:solidFill>
                <a:latin typeface="Berlin Sans FB" pitchFamily="34" charset="0"/>
              </a:rPr>
              <a:t>Poor Relations</a:t>
            </a:r>
            <a:endParaRPr lang="en-US" i="1" dirty="0">
              <a:solidFill>
                <a:srgbClr val="C0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931</TotalTime>
  <Words>1992</Words>
  <Application>Microsoft Office PowerPoint</Application>
  <PresentationFormat>On-screen Show (4:3)</PresentationFormat>
  <Paragraphs>311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LEADERSHIP &amp; POWER  PERTEMUAN 13</vt:lpstr>
      <vt:lpstr>TUJUAN PERKULIAHAN</vt:lpstr>
      <vt:lpstr>Leader (Pemimpin) Leadership (Kepemimpinan)</vt:lpstr>
      <vt:lpstr>What is LEADERSHIP ?</vt:lpstr>
      <vt:lpstr>Lanjutan....</vt:lpstr>
      <vt:lpstr>SOURCES OF INFLUENCE &amp; POWER</vt:lpstr>
      <vt:lpstr>Lanjutan……</vt:lpstr>
      <vt:lpstr>Lanjutan………</vt:lpstr>
      <vt:lpstr>Lanjutan…..</vt:lpstr>
      <vt:lpstr>SOURCES OF POLITICAL POWER</vt:lpstr>
      <vt:lpstr>Lanjutan…..</vt:lpstr>
      <vt:lpstr>Kepemimpinan dan Kekuasaan </vt:lpstr>
      <vt:lpstr>Prinsip Kepemimpinan dan Kekuasaan</vt:lpstr>
      <vt:lpstr>Kepemimpinan dan Manajemen</vt:lpstr>
      <vt:lpstr>Slide 15</vt:lpstr>
      <vt:lpstr>Pola Hub dlm Organisasi/Perusahaan</vt:lpstr>
      <vt:lpstr>Lanjutan.....</vt:lpstr>
      <vt:lpstr>ABUSE OF SUPERVISORY POWER</vt:lpstr>
      <vt:lpstr>SEXUAL HARASSMENT</vt:lpstr>
      <vt:lpstr>THEORIES OF LEADERSHIP</vt:lpstr>
      <vt:lpstr>The Trait Theory</vt:lpstr>
      <vt:lpstr>Lanjutan The Trait Theory .....</vt:lpstr>
      <vt:lpstr>The Leader Behavior Theory</vt:lpstr>
      <vt:lpstr>Lanjutan The Leader Behavior Theory.....</vt:lpstr>
      <vt:lpstr>The Contingency Theory</vt:lpstr>
      <vt:lpstr>Contoh Teori Contigency</vt:lpstr>
      <vt:lpstr>Lanjutan Contoh Teori Contigency.....</vt:lpstr>
      <vt:lpstr>Slide 28</vt:lpstr>
      <vt:lpstr>Slide 29</vt:lpstr>
      <vt:lpstr>The Path Goal Theory</vt:lpstr>
      <vt:lpstr>Lanjutan Path Goal Theory .....</vt:lpstr>
      <vt:lpstr>Lanjutan Path Goal Theory .....</vt:lpstr>
      <vt:lpstr>ORIENTASI KEPEMIMPINAN ( Menurut W.J. REDDIN )</vt:lpstr>
      <vt:lpstr>Slide 34</vt:lpstr>
      <vt:lpstr>3. Orientasi pd hasil</vt:lpstr>
      <vt:lpstr>8 GAYA KEPEMIMPINAN</vt:lpstr>
      <vt:lpstr>Lanjutan gaya kepemimpinan .....</vt:lpstr>
      <vt:lpstr>KEPEMIMPINAN TRANSFORMASIONAL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&amp; POWER  PERTEMUAN 8</dc:title>
  <dc:creator>Toshiba</dc:creator>
  <cp:lastModifiedBy>Toshiba</cp:lastModifiedBy>
  <cp:revision>64</cp:revision>
  <dcterms:created xsi:type="dcterms:W3CDTF">2013-09-22T11:51:05Z</dcterms:created>
  <dcterms:modified xsi:type="dcterms:W3CDTF">2013-12-04T03:25:49Z</dcterms:modified>
</cp:coreProperties>
</file>