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489011D-02B1-4781-AA88-FE19319DDD88}" type="datetimeFigureOut">
              <a:rPr lang="id-ID" smtClean="0"/>
              <a:pPr/>
              <a:t>15/11/2013</a:t>
            </a:fld>
            <a:endParaRPr lang="id-ID"/>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id-ID"/>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346978A-9F14-4167-A67F-54FD56BC292B}"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89011D-02B1-4781-AA88-FE19319DDD88}" type="datetimeFigureOut">
              <a:rPr lang="id-ID" smtClean="0"/>
              <a:pPr/>
              <a:t>15/11/2013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9346978A-9F14-4167-A67F-54FD56BC292B}"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489011D-02B1-4781-AA88-FE19319DDD88}" type="datetimeFigureOut">
              <a:rPr lang="id-ID" smtClean="0"/>
              <a:pPr/>
              <a:t>15/11/2013</a:t>
            </a:fld>
            <a:endParaRPr lang="id-ID"/>
          </a:p>
        </p:txBody>
      </p:sp>
      <p:sp>
        <p:nvSpPr>
          <p:cNvPr id="5" name="Footer Placeholder 4"/>
          <p:cNvSpPr>
            <a:spLocks noGrp="1"/>
          </p:cNvSpPr>
          <p:nvPr>
            <p:ph type="ftr" sz="quarter" idx="11"/>
          </p:nvPr>
        </p:nvSpPr>
        <p:spPr>
          <a:xfrm>
            <a:off x="457200" y="6556248"/>
            <a:ext cx="3657600" cy="228600"/>
          </a:xfrm>
        </p:spPr>
        <p:txBody>
          <a:bodyPr/>
          <a:lstStyle>
            <a:extLst/>
          </a:lstStyle>
          <a:p>
            <a:endParaRPr lang="id-ID"/>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346978A-9F14-4167-A67F-54FD56BC292B}"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89011D-02B1-4781-AA88-FE19319DDD88}" type="datetimeFigureOut">
              <a:rPr lang="id-ID" smtClean="0"/>
              <a:pPr/>
              <a:t>15/11/2013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9346978A-9F14-4167-A67F-54FD56BC292B}"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489011D-02B1-4781-AA88-FE19319DDD88}" type="datetimeFigureOut">
              <a:rPr lang="id-ID" smtClean="0"/>
              <a:pPr/>
              <a:t>15/11/2013</a:t>
            </a:fld>
            <a:endParaRPr lang="id-ID"/>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id-ID"/>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346978A-9F14-4167-A67F-54FD56BC292B}"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489011D-02B1-4781-AA88-FE19319DDD88}" type="datetimeFigureOut">
              <a:rPr lang="id-ID" smtClean="0"/>
              <a:pPr/>
              <a:t>15/11/2013</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9346978A-9F14-4167-A67F-54FD56BC292B}"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489011D-02B1-4781-AA88-FE19319DDD88}" type="datetimeFigureOut">
              <a:rPr lang="id-ID" smtClean="0"/>
              <a:pPr/>
              <a:t>15/11/2013</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9346978A-9F14-4167-A67F-54FD56BC292B}"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489011D-02B1-4781-AA88-FE19319DDD88}" type="datetimeFigureOut">
              <a:rPr lang="id-ID" smtClean="0"/>
              <a:pPr/>
              <a:t>15/11/2013</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9346978A-9F14-4167-A67F-54FD56BC292B}"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489011D-02B1-4781-AA88-FE19319DDD88}" type="datetimeFigureOut">
              <a:rPr lang="id-ID" smtClean="0"/>
              <a:pPr/>
              <a:t>15/11/2013</a:t>
            </a:fld>
            <a:endParaRPr lang="id-ID"/>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id-ID"/>
          </a:p>
        </p:txBody>
      </p:sp>
      <p:sp>
        <p:nvSpPr>
          <p:cNvPr id="4" name="Slide Number Placeholder 3"/>
          <p:cNvSpPr>
            <a:spLocks noGrp="1"/>
          </p:cNvSpPr>
          <p:nvPr>
            <p:ph type="sldNum" sz="quarter" idx="12"/>
          </p:nvPr>
        </p:nvSpPr>
        <p:spPr/>
        <p:txBody>
          <a:bodyPr/>
          <a:lstStyle>
            <a:extLst/>
          </a:lstStyle>
          <a:p>
            <a:fld id="{9346978A-9F14-4167-A67F-54FD56BC292B}"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489011D-02B1-4781-AA88-FE19319DDD88}" type="datetimeFigureOut">
              <a:rPr lang="id-ID" smtClean="0"/>
              <a:pPr/>
              <a:t>15/11/2013</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9346978A-9F14-4167-A67F-54FD56BC292B}"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489011D-02B1-4781-AA88-FE19319DDD88}" type="datetimeFigureOut">
              <a:rPr lang="id-ID" smtClean="0"/>
              <a:pPr/>
              <a:t>15/11/2013</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9346978A-9F14-4167-A67F-54FD56BC292B}" type="slidenum">
              <a:rPr lang="id-ID" smtClean="0"/>
              <a:pPr/>
              <a:t>‹#›</a:t>
            </a:fld>
            <a:endParaRPr lang="id-ID"/>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489011D-02B1-4781-AA88-FE19319DDD88}" type="datetimeFigureOut">
              <a:rPr lang="id-ID" smtClean="0"/>
              <a:pPr/>
              <a:t>15/11/2013</a:t>
            </a:fld>
            <a:endParaRPr lang="id-ID"/>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id-ID"/>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346978A-9F14-4167-A67F-54FD56BC292B}"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717032"/>
            <a:ext cx="8060432" cy="504056"/>
          </a:xfrm>
        </p:spPr>
        <p:txBody>
          <a:bodyPr>
            <a:noAutofit/>
          </a:bodyPr>
          <a:lstStyle/>
          <a:p>
            <a:pPr algn="ctr"/>
            <a:r>
              <a:rPr lang="id-ID" sz="3200" smtClean="0">
                <a:solidFill>
                  <a:schemeClr val="bg2"/>
                </a:solidFill>
                <a:latin typeface="Berlin Sans FB" pitchFamily="34" charset="0"/>
              </a:rPr>
              <a:t>Pertemuan </a:t>
            </a:r>
            <a:r>
              <a:rPr lang="id-ID" sz="3200" smtClean="0">
                <a:solidFill>
                  <a:schemeClr val="bg2"/>
                </a:solidFill>
                <a:latin typeface="Berlin Sans FB" pitchFamily="34" charset="0"/>
              </a:rPr>
              <a:t>14</a:t>
            </a:r>
            <a:endParaRPr lang="en-US" sz="3200" dirty="0">
              <a:solidFill>
                <a:schemeClr val="bg2"/>
              </a:solidFill>
              <a:latin typeface="Berlin Sans FB" pitchFamily="34" charset="0"/>
            </a:endParaRPr>
          </a:p>
        </p:txBody>
      </p:sp>
      <p:sp>
        <p:nvSpPr>
          <p:cNvPr id="3" name="Subtitle 2"/>
          <p:cNvSpPr>
            <a:spLocks noGrp="1"/>
          </p:cNvSpPr>
          <p:nvPr>
            <p:ph type="subTitle" idx="1"/>
          </p:nvPr>
        </p:nvSpPr>
        <p:spPr>
          <a:xfrm>
            <a:off x="3123052" y="5916128"/>
            <a:ext cx="5553404" cy="537208"/>
          </a:xfrm>
        </p:spPr>
        <p:txBody>
          <a:bodyPr>
            <a:noAutofit/>
          </a:bodyPr>
          <a:lstStyle/>
          <a:p>
            <a:pPr algn="l"/>
            <a:r>
              <a:rPr lang="id-ID" sz="2800" dirty="0" smtClean="0">
                <a:solidFill>
                  <a:schemeClr val="accent2">
                    <a:lumMod val="20000"/>
                    <a:lumOff val="80000"/>
                  </a:schemeClr>
                </a:solidFill>
              </a:rPr>
              <a:t>SRI HASTUTI HANDAYANI, M.SI, PSI</a:t>
            </a:r>
            <a:endParaRPr lang="en-US" sz="2800" dirty="0">
              <a:solidFill>
                <a:schemeClr val="accent2">
                  <a:lumMod val="20000"/>
                  <a:lumOff val="80000"/>
                </a:schemeClr>
              </a:solidFill>
            </a:endParaRPr>
          </a:p>
        </p:txBody>
      </p:sp>
      <p:sp>
        <p:nvSpPr>
          <p:cNvPr id="4" name="Rectangle 3"/>
          <p:cNvSpPr/>
          <p:nvPr/>
        </p:nvSpPr>
        <p:spPr>
          <a:xfrm>
            <a:off x="467544" y="1124744"/>
            <a:ext cx="8136904" cy="2232248"/>
          </a:xfrm>
          <a:prstGeom prst="rect">
            <a:avLst/>
          </a:prstGeom>
          <a:noFill/>
        </p:spPr>
        <p:txBody>
          <a:bodyPr wrap="square" lIns="91440" tIns="45720" rIns="91440" bIns="45720">
            <a:prstTxWarp prst="textWave2">
              <a:avLst>
                <a:gd name="adj1" fmla="val 12500"/>
                <a:gd name="adj2" fmla="val 263"/>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d-ID" sz="4000" b="1" dirty="0" smtClean="0">
                <a:solidFill>
                  <a:srgbClr val="FF0000"/>
                </a:solidFill>
                <a:latin typeface="Berlin Sans FB" pitchFamily="34" charset="0"/>
              </a:rPr>
              <a:t>ORGANIZATIONAL CITIZENSHIP </a:t>
            </a:r>
          </a:p>
          <a:p>
            <a:pPr algn="ctr"/>
            <a:r>
              <a:rPr lang="id-ID" sz="4000" b="1" dirty="0" smtClean="0">
                <a:solidFill>
                  <a:srgbClr val="FF0000"/>
                </a:solidFill>
                <a:latin typeface="Berlin Sans FB" pitchFamily="34" charset="0"/>
              </a:rPr>
              <a:t>BEHAVIOUR (O.C.B)</a:t>
            </a:r>
            <a:endParaRPr lang="en-US"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54032"/>
          </a:xfrm>
          <a:ln>
            <a:noFill/>
          </a:ln>
        </p:spPr>
        <p:txBody>
          <a:bodyPr>
            <a:normAutofit/>
          </a:bodyPr>
          <a:lstStyle/>
          <a:p>
            <a:r>
              <a:rPr lang="id-ID" sz="2400" b="0" dirty="0" smtClean="0">
                <a:solidFill>
                  <a:srgbClr val="FF0000"/>
                </a:solidFill>
              </a:rPr>
              <a:t>Lanjutan........</a:t>
            </a:r>
            <a:endParaRPr lang="en-US" sz="2400" b="0" dirty="0">
              <a:solidFill>
                <a:srgbClr val="FF0000"/>
              </a:solidFill>
            </a:endParaRPr>
          </a:p>
        </p:txBody>
      </p:sp>
      <p:sp>
        <p:nvSpPr>
          <p:cNvPr id="2" name="Content Placeholder 1"/>
          <p:cNvSpPr>
            <a:spLocks noGrp="1"/>
          </p:cNvSpPr>
          <p:nvPr>
            <p:ph idx="1"/>
          </p:nvPr>
        </p:nvSpPr>
        <p:spPr>
          <a:xfrm>
            <a:off x="457200" y="1071546"/>
            <a:ext cx="7715200" cy="5572164"/>
          </a:xfrm>
        </p:spPr>
        <p:txBody>
          <a:bodyPr>
            <a:normAutofit lnSpcReduction="10000"/>
          </a:bodyPr>
          <a:lstStyle/>
          <a:p>
            <a:pPr>
              <a:buNone/>
            </a:pPr>
            <a:r>
              <a:rPr lang="id-ID" sz="2400" dirty="0" smtClean="0">
                <a:solidFill>
                  <a:srgbClr val="FF0000"/>
                </a:solidFill>
                <a:latin typeface="Berlin Sans FB" pitchFamily="34" charset="0"/>
              </a:rPr>
              <a:t>f. Masa Kerja</a:t>
            </a:r>
          </a:p>
          <a:p>
            <a:pPr>
              <a:spcBef>
                <a:spcPts val="0"/>
              </a:spcBef>
              <a:buNone/>
            </a:pPr>
            <a:r>
              <a:rPr lang="id-ID" sz="2400" dirty="0" smtClean="0">
                <a:latin typeface="Berlin Sans FB" pitchFamily="34" charset="0"/>
              </a:rPr>
              <a:t>	Lamanya bekerja akan meningkatkan rasa percaya diri &amp; kompetensi dlm melakukan tugasnya dan menimbulkan perasaan positif thd organisasi </a:t>
            </a:r>
          </a:p>
          <a:p>
            <a:pPr>
              <a:spcBef>
                <a:spcPts val="1200"/>
              </a:spcBef>
              <a:buNone/>
            </a:pPr>
            <a:r>
              <a:rPr lang="id-ID" sz="2400" dirty="0" smtClean="0">
                <a:solidFill>
                  <a:srgbClr val="FF0000"/>
                </a:solidFill>
                <a:latin typeface="Berlin Sans FB" pitchFamily="34" charset="0"/>
              </a:rPr>
              <a:t>g. Jenis Kelamin</a:t>
            </a:r>
          </a:p>
          <a:p>
            <a:pPr>
              <a:buNone/>
            </a:pPr>
            <a:r>
              <a:rPr lang="id-ID" sz="2400" dirty="0" smtClean="0">
                <a:latin typeface="Berlin Sans FB" pitchFamily="34" charset="0"/>
              </a:rPr>
              <a:t>	</a:t>
            </a:r>
            <a:r>
              <a:rPr lang="id-ID" sz="2400" dirty="0" smtClean="0">
                <a:solidFill>
                  <a:srgbClr val="FF0000"/>
                </a:solidFill>
                <a:latin typeface="Berlin Sans FB" pitchFamily="34" charset="0"/>
              </a:rPr>
              <a:t>Konrad :</a:t>
            </a:r>
            <a:r>
              <a:rPr lang="id-ID" sz="2400" dirty="0" smtClean="0">
                <a:latin typeface="Berlin Sans FB" pitchFamily="34" charset="0"/>
              </a:rPr>
              <a:t> Wanita lbh menonjol dlm perilaku menolong, bersahabat &amp; bekerjasama dg org lain dibandingkan pria.</a:t>
            </a:r>
          </a:p>
          <a:p>
            <a:pPr>
              <a:buNone/>
            </a:pPr>
            <a:r>
              <a:rPr lang="id-ID" sz="2400" dirty="0" smtClean="0">
                <a:latin typeface="Berlin Sans FB" pitchFamily="34" charset="0"/>
              </a:rPr>
              <a:t>	</a:t>
            </a:r>
            <a:r>
              <a:rPr lang="id-ID" sz="2400" dirty="0" smtClean="0">
                <a:solidFill>
                  <a:srgbClr val="FF0000"/>
                </a:solidFill>
                <a:latin typeface="Berlin Sans FB" pitchFamily="34" charset="0"/>
              </a:rPr>
              <a:t>Gabriel &amp; Gardner (1999) </a:t>
            </a:r>
            <a:r>
              <a:rPr lang="id-ID" sz="2400" dirty="0" smtClean="0">
                <a:latin typeface="Berlin Sans FB" pitchFamily="34" charset="0"/>
              </a:rPr>
              <a:t>: Wanita lebih mengutamakan pembentukan relasi drpd pria, dll</a:t>
            </a:r>
          </a:p>
          <a:p>
            <a:pPr>
              <a:spcBef>
                <a:spcPts val="1200"/>
              </a:spcBef>
              <a:buNone/>
            </a:pPr>
            <a:r>
              <a:rPr lang="id-ID" sz="2400" dirty="0" smtClean="0">
                <a:solidFill>
                  <a:srgbClr val="FF0000"/>
                </a:solidFill>
                <a:latin typeface="Berlin Sans FB" pitchFamily="34" charset="0"/>
              </a:rPr>
              <a:t>h. Usia</a:t>
            </a:r>
          </a:p>
          <a:p>
            <a:pPr>
              <a:spcBef>
                <a:spcPts val="0"/>
              </a:spcBef>
              <a:buNone/>
            </a:pPr>
            <a:r>
              <a:rPr lang="id-ID" sz="2400" dirty="0" smtClean="0">
                <a:latin typeface="Berlin Sans FB" pitchFamily="34" charset="0"/>
              </a:rPr>
              <a:t>	Karyawan lbh muda cenderung lbh fleksibel dlm mengatur kebutuhan dirinya &amp; organisasi drpd yg lebih cenderung kaku. Perbedaan usia bisa menghasilkan perbedaan motif dlm berperilaku OCB</a:t>
            </a:r>
            <a:endParaRPr lang="en-US" sz="2400" dirty="0">
              <a:latin typeface="Berlin Sans FB"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528" y="274638"/>
            <a:ext cx="7859216" cy="725470"/>
          </a:xfrm>
          <a:ln>
            <a:noFill/>
          </a:ln>
        </p:spPr>
        <p:txBody>
          <a:bodyPr>
            <a:normAutofit/>
          </a:bodyPr>
          <a:lstStyle/>
          <a:p>
            <a:r>
              <a:rPr lang="id-ID" sz="2400" dirty="0" smtClean="0">
                <a:solidFill>
                  <a:srgbClr val="FF0000"/>
                </a:solidFill>
              </a:rPr>
              <a:t>PENGARUH OCB TERHADAP OPERASIONAL ORGANISASI</a:t>
            </a:r>
            <a:endParaRPr lang="en-US" sz="2400" dirty="0">
              <a:solidFill>
                <a:srgbClr val="FF0000"/>
              </a:solidFill>
            </a:endParaRPr>
          </a:p>
        </p:txBody>
      </p:sp>
      <p:sp>
        <p:nvSpPr>
          <p:cNvPr id="2" name="Content Placeholder 1"/>
          <p:cNvSpPr>
            <a:spLocks noGrp="1"/>
          </p:cNvSpPr>
          <p:nvPr>
            <p:ph idx="1"/>
          </p:nvPr>
        </p:nvSpPr>
        <p:spPr>
          <a:xfrm>
            <a:off x="457200" y="1214422"/>
            <a:ext cx="7643192" cy="5429288"/>
          </a:xfrm>
        </p:spPr>
        <p:txBody>
          <a:bodyPr>
            <a:normAutofit/>
          </a:bodyPr>
          <a:lstStyle/>
          <a:p>
            <a:pPr marL="0" indent="0">
              <a:lnSpc>
                <a:spcPct val="80000"/>
              </a:lnSpc>
              <a:buNone/>
            </a:pPr>
            <a:r>
              <a:rPr lang="id-ID" sz="2400" dirty="0" smtClean="0">
                <a:latin typeface="Berlin Sans FB" pitchFamily="34" charset="0"/>
              </a:rPr>
              <a:t>Podsakof (2000), bahwa OCB mempengaruhi efektifitas organisasi karena beberapa alasan :</a:t>
            </a:r>
          </a:p>
          <a:p>
            <a:pPr>
              <a:lnSpc>
                <a:spcPct val="80000"/>
              </a:lnSpc>
              <a:spcBef>
                <a:spcPts val="1200"/>
              </a:spcBef>
              <a:buFont typeface="Wingdings" pitchFamily="2" charset="2"/>
              <a:buChar char="q"/>
            </a:pPr>
            <a:r>
              <a:rPr lang="id-ID" sz="2200" dirty="0" smtClean="0">
                <a:latin typeface="Berlin Sans FB" pitchFamily="34" charset="0"/>
              </a:rPr>
              <a:t>OCB dpt membantu meningkatkan produktifitas </a:t>
            </a:r>
            <a:r>
              <a:rPr lang="id-ID" sz="2200" dirty="0" smtClean="0">
                <a:solidFill>
                  <a:srgbClr val="FF0000"/>
                </a:solidFill>
                <a:latin typeface="Berlin Sans FB" pitchFamily="34" charset="0"/>
              </a:rPr>
              <a:t>rekan kerja</a:t>
            </a:r>
          </a:p>
          <a:p>
            <a:pPr>
              <a:lnSpc>
                <a:spcPct val="80000"/>
              </a:lnSpc>
              <a:spcBef>
                <a:spcPts val="1200"/>
              </a:spcBef>
              <a:buFont typeface="Wingdings" pitchFamily="2" charset="2"/>
              <a:buChar char="q"/>
            </a:pPr>
            <a:r>
              <a:rPr lang="id-ID" sz="2200" dirty="0" smtClean="0">
                <a:latin typeface="Berlin Sans FB" pitchFamily="34" charset="0"/>
              </a:rPr>
              <a:t>OCB dpt meningkatkan produktifitas </a:t>
            </a:r>
            <a:r>
              <a:rPr lang="id-ID" sz="2200" dirty="0" smtClean="0">
                <a:solidFill>
                  <a:srgbClr val="FF0000"/>
                </a:solidFill>
                <a:latin typeface="Berlin Sans FB" pitchFamily="34" charset="0"/>
              </a:rPr>
              <a:t>managerial</a:t>
            </a:r>
          </a:p>
          <a:p>
            <a:pPr>
              <a:lnSpc>
                <a:spcPct val="80000"/>
              </a:lnSpc>
              <a:spcBef>
                <a:spcPts val="1200"/>
              </a:spcBef>
              <a:buFont typeface="Wingdings" pitchFamily="2" charset="2"/>
              <a:buChar char="q"/>
            </a:pPr>
            <a:r>
              <a:rPr lang="id-ID" sz="2200" dirty="0" smtClean="0">
                <a:latin typeface="Berlin Sans FB" pitchFamily="34" charset="0"/>
              </a:rPr>
              <a:t>OCB dpt membantu </a:t>
            </a:r>
            <a:r>
              <a:rPr lang="id-ID" sz="2200" dirty="0" smtClean="0">
                <a:solidFill>
                  <a:srgbClr val="FF0000"/>
                </a:solidFill>
                <a:latin typeface="Berlin Sans FB" pitchFamily="34" charset="0"/>
              </a:rPr>
              <a:t>mengefisienkan </a:t>
            </a:r>
            <a:r>
              <a:rPr lang="id-ID" sz="2200" dirty="0" smtClean="0">
                <a:latin typeface="Berlin Sans FB" pitchFamily="34" charset="0"/>
              </a:rPr>
              <a:t>penggunaan sumber daya organisasi untuk tujuan produktifitas</a:t>
            </a:r>
          </a:p>
          <a:p>
            <a:pPr>
              <a:lnSpc>
                <a:spcPct val="80000"/>
              </a:lnSpc>
              <a:spcBef>
                <a:spcPts val="1200"/>
              </a:spcBef>
              <a:buFont typeface="Wingdings" pitchFamily="2" charset="2"/>
              <a:buChar char="q"/>
            </a:pPr>
            <a:r>
              <a:rPr lang="id-ID" sz="2200" dirty="0" smtClean="0">
                <a:latin typeface="Berlin Sans FB" pitchFamily="34" charset="0"/>
              </a:rPr>
              <a:t>OCB dapat menurunkan tingkat kebutuhan akan sumber daya organisasi secara umum utk tuj </a:t>
            </a:r>
            <a:r>
              <a:rPr lang="id-ID" sz="2200" dirty="0" smtClean="0">
                <a:solidFill>
                  <a:srgbClr val="FF0000"/>
                </a:solidFill>
                <a:latin typeface="Berlin Sans FB" pitchFamily="34" charset="0"/>
              </a:rPr>
              <a:t>pemeliharaan pegawai</a:t>
            </a:r>
          </a:p>
          <a:p>
            <a:pPr>
              <a:lnSpc>
                <a:spcPct val="80000"/>
              </a:lnSpc>
              <a:spcBef>
                <a:spcPts val="1200"/>
              </a:spcBef>
              <a:buFont typeface="Wingdings" pitchFamily="2" charset="2"/>
              <a:buChar char="q"/>
            </a:pPr>
            <a:r>
              <a:rPr lang="id-ID" sz="2200" dirty="0" smtClean="0">
                <a:latin typeface="Berlin Sans FB" pitchFamily="34" charset="0"/>
              </a:rPr>
              <a:t>OCB dapat dijadikan sebagai dasar yg efektif untuk aktifitas koordinasi </a:t>
            </a:r>
            <a:r>
              <a:rPr lang="id-ID" sz="2200" dirty="0" smtClean="0">
                <a:solidFill>
                  <a:srgbClr val="FF0000"/>
                </a:solidFill>
                <a:latin typeface="Berlin Sans FB" pitchFamily="34" charset="0"/>
              </a:rPr>
              <a:t>antar anggota tim</a:t>
            </a:r>
          </a:p>
          <a:p>
            <a:pPr>
              <a:lnSpc>
                <a:spcPct val="80000"/>
              </a:lnSpc>
              <a:spcBef>
                <a:spcPts val="1200"/>
              </a:spcBef>
              <a:buFont typeface="Wingdings" pitchFamily="2" charset="2"/>
              <a:buChar char="q"/>
            </a:pPr>
            <a:r>
              <a:rPr lang="id-ID" sz="2200" dirty="0" smtClean="0">
                <a:latin typeface="Berlin Sans FB" pitchFamily="34" charset="0"/>
              </a:rPr>
              <a:t>OCB dpt meningkatkan kemampuan organisasi untuk memperoleh &amp; </a:t>
            </a:r>
            <a:r>
              <a:rPr lang="id-ID" sz="2200" dirty="0" smtClean="0">
                <a:solidFill>
                  <a:srgbClr val="FF0000"/>
                </a:solidFill>
                <a:latin typeface="Berlin Sans FB" pitchFamily="34" charset="0"/>
              </a:rPr>
              <a:t>mempertahankan SDM </a:t>
            </a:r>
            <a:r>
              <a:rPr lang="id-ID" sz="2200" dirty="0" smtClean="0">
                <a:latin typeface="Berlin Sans FB" pitchFamily="34" charset="0"/>
              </a:rPr>
              <a:t>handal</a:t>
            </a:r>
          </a:p>
          <a:p>
            <a:pPr>
              <a:lnSpc>
                <a:spcPct val="80000"/>
              </a:lnSpc>
              <a:spcBef>
                <a:spcPts val="1200"/>
              </a:spcBef>
              <a:buFont typeface="Wingdings" pitchFamily="2" charset="2"/>
              <a:buChar char="q"/>
            </a:pPr>
            <a:r>
              <a:rPr lang="id-ID" sz="2200" dirty="0" smtClean="0">
                <a:latin typeface="Berlin Sans FB" pitchFamily="34" charset="0"/>
              </a:rPr>
              <a:t>OCB dapat meningkatkan </a:t>
            </a:r>
            <a:r>
              <a:rPr lang="id-ID" sz="2200" dirty="0" smtClean="0">
                <a:solidFill>
                  <a:srgbClr val="FF0000"/>
                </a:solidFill>
                <a:latin typeface="Berlin Sans FB" pitchFamily="34" charset="0"/>
              </a:rPr>
              <a:t>stabilitas organisasi</a:t>
            </a:r>
          </a:p>
          <a:p>
            <a:pPr>
              <a:lnSpc>
                <a:spcPct val="80000"/>
              </a:lnSpc>
              <a:spcBef>
                <a:spcPts val="1200"/>
              </a:spcBef>
              <a:buFont typeface="Wingdings" pitchFamily="2" charset="2"/>
              <a:buChar char="q"/>
            </a:pPr>
            <a:r>
              <a:rPr lang="id-ID" sz="2200" dirty="0" smtClean="0">
                <a:latin typeface="Berlin Sans FB" pitchFamily="34" charset="0"/>
              </a:rPr>
              <a:t>OCB dapat meningkatkan kemampuan organisasi utk </a:t>
            </a:r>
            <a:r>
              <a:rPr lang="id-ID" sz="2200" dirty="0" smtClean="0">
                <a:solidFill>
                  <a:srgbClr val="FF0000"/>
                </a:solidFill>
                <a:latin typeface="Berlin Sans FB" pitchFamily="34" charset="0"/>
              </a:rPr>
              <a:t>beradaptasi thd perubahan </a:t>
            </a:r>
            <a:r>
              <a:rPr lang="id-ID" sz="2200" dirty="0" smtClean="0">
                <a:latin typeface="Berlin Sans FB" pitchFamily="34" charset="0"/>
              </a:rPr>
              <a:t>lingkungan</a:t>
            </a:r>
            <a:endParaRPr lang="en-US" sz="2200" dirty="0">
              <a:latin typeface="Berlin Sans FB"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7355160" cy="796908"/>
          </a:xfrm>
          <a:ln>
            <a:noFill/>
          </a:ln>
        </p:spPr>
        <p:txBody>
          <a:bodyPr>
            <a:normAutofit/>
          </a:bodyPr>
          <a:lstStyle/>
          <a:p>
            <a:r>
              <a:rPr lang="id-ID" sz="3600" dirty="0" smtClean="0">
                <a:solidFill>
                  <a:srgbClr val="FF0000"/>
                </a:solidFill>
                <a:latin typeface="Berlin Sans FB" pitchFamily="34" charset="0"/>
              </a:rPr>
              <a:t>PENGERTIAN O.C.B</a:t>
            </a:r>
            <a:endParaRPr lang="en-US" sz="3600" dirty="0">
              <a:solidFill>
                <a:srgbClr val="FF0000"/>
              </a:solidFill>
              <a:latin typeface="Berlin Sans FB" pitchFamily="34" charset="0"/>
            </a:endParaRPr>
          </a:p>
        </p:txBody>
      </p:sp>
      <p:sp>
        <p:nvSpPr>
          <p:cNvPr id="2" name="Content Placeholder 1"/>
          <p:cNvSpPr>
            <a:spLocks noGrp="1"/>
          </p:cNvSpPr>
          <p:nvPr>
            <p:ph idx="1"/>
          </p:nvPr>
        </p:nvSpPr>
        <p:spPr>
          <a:xfrm>
            <a:off x="457200" y="1268760"/>
            <a:ext cx="7715200" cy="5186976"/>
          </a:xfrm>
        </p:spPr>
        <p:txBody>
          <a:bodyPr>
            <a:noAutofit/>
          </a:bodyPr>
          <a:lstStyle/>
          <a:p>
            <a:pPr>
              <a:buFont typeface="Wingdings" pitchFamily="2" charset="2"/>
              <a:buChar char="q"/>
            </a:pPr>
            <a:r>
              <a:rPr lang="id-ID" sz="2800" dirty="0" smtClean="0">
                <a:latin typeface="Berlin Sans FB" pitchFamily="34" charset="0"/>
              </a:rPr>
              <a:t>Perilaku bekerja “lebih” dari deskripsi kerja formal (Smith, 1980)</a:t>
            </a:r>
          </a:p>
          <a:p>
            <a:pPr>
              <a:buFont typeface="Wingdings" pitchFamily="2" charset="2"/>
              <a:buChar char="q"/>
            </a:pPr>
            <a:r>
              <a:rPr lang="id-ID" sz="2800" dirty="0" smtClean="0">
                <a:latin typeface="Berlin Sans FB" pitchFamily="34" charset="0"/>
              </a:rPr>
              <a:t>Perilaku bekerja “ekstrarole” tanpa mempertimbangkan reward (Marrison, 1994)</a:t>
            </a:r>
          </a:p>
          <a:p>
            <a:pPr>
              <a:buFont typeface="Wingdings" pitchFamily="2" charset="2"/>
              <a:buChar char="q"/>
            </a:pPr>
            <a:r>
              <a:rPr lang="id-ID" sz="2800" dirty="0" smtClean="0">
                <a:latin typeface="Berlin Sans FB" pitchFamily="34" charset="0"/>
              </a:rPr>
              <a:t>Perilaku bekerja “lebih” dari tuntutan yang ada karena sukarela (Van Dyne, 1995)</a:t>
            </a:r>
          </a:p>
          <a:p>
            <a:pPr>
              <a:buFont typeface="Wingdings" pitchFamily="2" charset="2"/>
              <a:buChar char="q"/>
            </a:pPr>
            <a:r>
              <a:rPr lang="id-ID" sz="2800" dirty="0" smtClean="0">
                <a:latin typeface="Berlin Sans FB" pitchFamily="34" charset="0"/>
              </a:rPr>
              <a:t>Perilaku bekerja “bebas” dan tidak berkaitan langsung dg reward (Organ, 1988)</a:t>
            </a:r>
          </a:p>
          <a:p>
            <a:pPr>
              <a:buFont typeface="Wingdings" pitchFamily="2" charset="2"/>
              <a:buChar char="q"/>
            </a:pPr>
            <a:r>
              <a:rPr lang="id-ID" sz="2800" dirty="0" smtClean="0">
                <a:latin typeface="Berlin Sans FB" pitchFamily="34" charset="0"/>
              </a:rPr>
              <a:t>Perilaku kerja sukarela yang muncul karena adanya perasaan puas terhadap organisasi (Wright, 1993)</a:t>
            </a:r>
            <a:endParaRPr lang="en-US" sz="2800" dirty="0">
              <a:latin typeface="Berlin Sans FB"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7427168" cy="634082"/>
          </a:xfrm>
          <a:ln>
            <a:noFill/>
          </a:ln>
        </p:spPr>
        <p:txBody>
          <a:bodyPr>
            <a:normAutofit/>
          </a:bodyPr>
          <a:lstStyle/>
          <a:p>
            <a:r>
              <a:rPr lang="id-ID" sz="2400" b="0" dirty="0" smtClean="0">
                <a:solidFill>
                  <a:srgbClr val="FF0000"/>
                </a:solidFill>
                <a:latin typeface="Berlin Sans FB" pitchFamily="34" charset="0"/>
              </a:rPr>
              <a:t>Lanjutan......</a:t>
            </a:r>
            <a:endParaRPr lang="en-US" sz="2400" b="0" dirty="0">
              <a:latin typeface="Berlin Sans FB" pitchFamily="34" charset="0"/>
            </a:endParaRPr>
          </a:p>
        </p:txBody>
      </p:sp>
      <p:sp>
        <p:nvSpPr>
          <p:cNvPr id="2" name="Content Placeholder 1"/>
          <p:cNvSpPr>
            <a:spLocks noGrp="1"/>
          </p:cNvSpPr>
          <p:nvPr>
            <p:ph idx="1"/>
          </p:nvPr>
        </p:nvSpPr>
        <p:spPr>
          <a:xfrm>
            <a:off x="457200" y="1340768"/>
            <a:ext cx="7239000" cy="5114968"/>
          </a:xfrm>
        </p:spPr>
        <p:txBody>
          <a:bodyPr/>
          <a:lstStyle/>
          <a:p>
            <a:pPr>
              <a:spcAft>
                <a:spcPts val="1800"/>
              </a:spcAft>
              <a:buNone/>
            </a:pPr>
            <a:r>
              <a:rPr lang="id-ID" sz="3200" dirty="0" smtClean="0">
                <a:solidFill>
                  <a:srgbClr val="FF0000"/>
                </a:solidFill>
                <a:latin typeface="Berlin Sans FB" pitchFamily="34" charset="0"/>
              </a:rPr>
              <a:t>Jadi O.C.B adalah</a:t>
            </a:r>
          </a:p>
          <a:p>
            <a:pPr>
              <a:buFont typeface="Wingdings" pitchFamily="2" charset="2"/>
              <a:buChar char="q"/>
            </a:pPr>
            <a:r>
              <a:rPr lang="id-ID" sz="2800" dirty="0" smtClean="0">
                <a:latin typeface="Berlin Sans FB" pitchFamily="34" charset="0"/>
              </a:rPr>
              <a:t>Perilaku yg bersifat </a:t>
            </a:r>
            <a:r>
              <a:rPr lang="id-ID" sz="2800" dirty="0" smtClean="0">
                <a:solidFill>
                  <a:srgbClr val="FF0000"/>
                </a:solidFill>
                <a:latin typeface="Berlin Sans FB" pitchFamily="34" charset="0"/>
              </a:rPr>
              <a:t>sukarela</a:t>
            </a:r>
            <a:r>
              <a:rPr lang="id-ID" sz="2800" dirty="0" smtClean="0">
                <a:latin typeface="Berlin Sans FB" pitchFamily="34" charset="0"/>
              </a:rPr>
              <a:t>, bukan merupakan tindakan yg terpaksa terhadap hal-hal yg mengedepankan kepentingan organisasi</a:t>
            </a:r>
          </a:p>
          <a:p>
            <a:pPr>
              <a:buFont typeface="Wingdings" pitchFamily="2" charset="2"/>
              <a:buChar char="q"/>
            </a:pPr>
            <a:r>
              <a:rPr lang="id-ID" sz="2800" dirty="0" smtClean="0">
                <a:latin typeface="Berlin Sans FB" pitchFamily="34" charset="0"/>
              </a:rPr>
              <a:t>Perilaku individu sebagai wujud dari </a:t>
            </a:r>
            <a:r>
              <a:rPr lang="id-ID" sz="2800" dirty="0" smtClean="0">
                <a:solidFill>
                  <a:srgbClr val="FF0000"/>
                </a:solidFill>
                <a:latin typeface="Berlin Sans FB" pitchFamily="34" charset="0"/>
              </a:rPr>
              <a:t>kepuasan</a:t>
            </a:r>
            <a:r>
              <a:rPr lang="id-ID" sz="2800" dirty="0" smtClean="0">
                <a:latin typeface="Berlin Sans FB" pitchFamily="34" charset="0"/>
              </a:rPr>
              <a:t> berdasarkan performance yg tidak diperintah secara formal</a:t>
            </a:r>
          </a:p>
          <a:p>
            <a:pPr>
              <a:buFont typeface="Wingdings" pitchFamily="2" charset="2"/>
              <a:buChar char="q"/>
            </a:pPr>
            <a:r>
              <a:rPr lang="id-ID" sz="2800" dirty="0" smtClean="0">
                <a:latin typeface="Berlin Sans FB" pitchFamily="34" charset="0"/>
              </a:rPr>
              <a:t>Perilaku kerja yg tidak berkaitan langsung dng sistem </a:t>
            </a:r>
            <a:r>
              <a:rPr lang="id-ID" sz="2800" dirty="0" smtClean="0">
                <a:solidFill>
                  <a:srgbClr val="FF0000"/>
                </a:solidFill>
                <a:latin typeface="Berlin Sans FB" pitchFamily="34" charset="0"/>
              </a:rPr>
              <a:t>reward </a:t>
            </a:r>
            <a:r>
              <a:rPr lang="id-ID" sz="2800" dirty="0" smtClean="0">
                <a:latin typeface="Berlin Sans FB" pitchFamily="34" charset="0"/>
              </a:rPr>
              <a:t>yg formal</a:t>
            </a:r>
            <a:endParaRPr lang="en-US" sz="2800" dirty="0">
              <a:latin typeface="Berlin Sans FB"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46"/>
          </a:xfrm>
          <a:ln>
            <a:noFill/>
          </a:ln>
        </p:spPr>
        <p:txBody>
          <a:bodyPr>
            <a:normAutofit/>
          </a:bodyPr>
          <a:lstStyle/>
          <a:p>
            <a:r>
              <a:rPr lang="id-ID" sz="3600" dirty="0" smtClean="0">
                <a:solidFill>
                  <a:srgbClr val="FF0000"/>
                </a:solidFill>
                <a:latin typeface="Berlin Sans FB" pitchFamily="34" charset="0"/>
              </a:rPr>
              <a:t>DIMENSI-DIMENSI O.C.B</a:t>
            </a:r>
            <a:endParaRPr lang="en-US" sz="3600" dirty="0">
              <a:solidFill>
                <a:srgbClr val="FF0000"/>
              </a:solidFill>
              <a:latin typeface="Berlin Sans FB" pitchFamily="34" charset="0"/>
            </a:endParaRPr>
          </a:p>
        </p:txBody>
      </p:sp>
      <p:sp>
        <p:nvSpPr>
          <p:cNvPr id="2" name="Content Placeholder 1"/>
          <p:cNvSpPr>
            <a:spLocks noGrp="1"/>
          </p:cNvSpPr>
          <p:nvPr>
            <p:ph idx="1"/>
          </p:nvPr>
        </p:nvSpPr>
        <p:spPr>
          <a:xfrm>
            <a:off x="457200" y="1609416"/>
            <a:ext cx="7715200" cy="4846320"/>
          </a:xfrm>
        </p:spPr>
        <p:txBody>
          <a:bodyPr>
            <a:normAutofit/>
          </a:bodyPr>
          <a:lstStyle/>
          <a:p>
            <a:pPr marL="0" indent="0">
              <a:buNone/>
            </a:pPr>
            <a:r>
              <a:rPr lang="id-ID" sz="2800" dirty="0" smtClean="0">
                <a:latin typeface="Berlin Sans FB" pitchFamily="34" charset="0"/>
              </a:rPr>
              <a:t>Organ et.al (2006) O.C.B merupakan perilaku karyawan perusahaan yg ditujukan utk meningkatkan efektivitas kinerja perusahaan tanpa mengabaikan tujuan produktivitas individual karyawan ada 5 dimensi O.C.B yaitu :</a:t>
            </a:r>
          </a:p>
          <a:p>
            <a:pPr>
              <a:buNone/>
            </a:pPr>
            <a:endParaRPr lang="id-ID" sz="1200" dirty="0" smtClean="0">
              <a:latin typeface="Berlin Sans FB" pitchFamily="34" charset="0"/>
            </a:endParaRPr>
          </a:p>
          <a:p>
            <a:pPr>
              <a:buNone/>
            </a:pPr>
            <a:r>
              <a:rPr lang="id-ID" sz="2800" dirty="0" smtClean="0">
                <a:solidFill>
                  <a:srgbClr val="FF0000"/>
                </a:solidFill>
                <a:latin typeface="Berlin Sans FB" pitchFamily="34" charset="0"/>
              </a:rPr>
              <a:t>1. Altruism (menolong)</a:t>
            </a:r>
          </a:p>
          <a:p>
            <a:pPr>
              <a:buNone/>
            </a:pPr>
            <a:r>
              <a:rPr lang="id-ID" sz="2400" dirty="0" smtClean="0">
                <a:latin typeface="Berlin Sans FB" pitchFamily="34" charset="0"/>
              </a:rPr>
              <a:t>	</a:t>
            </a:r>
            <a:r>
              <a:rPr lang="id-ID" sz="2800" dirty="0" smtClean="0">
                <a:latin typeface="Berlin Sans FB" pitchFamily="34" charset="0"/>
              </a:rPr>
              <a:t>Perilaku kary menolong rekan kerjanya yg mengalami kesulitan (tugas, organisasi, pribadi). Pemberian pertolongan bukan merupakan kewajiban yg harus ditanggungnya.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88640"/>
            <a:ext cx="8229600" cy="562074"/>
          </a:xfrm>
          <a:ln>
            <a:noFill/>
          </a:ln>
        </p:spPr>
        <p:txBody>
          <a:bodyPr>
            <a:normAutofit/>
          </a:bodyPr>
          <a:lstStyle/>
          <a:p>
            <a:r>
              <a:rPr lang="id-ID" sz="2400" b="0" dirty="0" smtClean="0">
                <a:solidFill>
                  <a:srgbClr val="FF0000"/>
                </a:solidFill>
                <a:latin typeface="Berlin Sans FB" pitchFamily="34" charset="0"/>
              </a:rPr>
              <a:t>Lanjutan...............</a:t>
            </a:r>
            <a:endParaRPr lang="en-US" sz="2400" b="0" dirty="0">
              <a:solidFill>
                <a:srgbClr val="FF0000"/>
              </a:solidFill>
              <a:latin typeface="Berlin Sans FB" pitchFamily="34" charset="0"/>
            </a:endParaRPr>
          </a:p>
        </p:txBody>
      </p:sp>
      <p:sp>
        <p:nvSpPr>
          <p:cNvPr id="2" name="Content Placeholder 1"/>
          <p:cNvSpPr>
            <a:spLocks noGrp="1"/>
          </p:cNvSpPr>
          <p:nvPr>
            <p:ph idx="1"/>
          </p:nvPr>
        </p:nvSpPr>
        <p:spPr>
          <a:xfrm>
            <a:off x="457200" y="980728"/>
            <a:ext cx="7715200" cy="5544616"/>
          </a:xfrm>
        </p:spPr>
        <p:txBody>
          <a:bodyPr>
            <a:normAutofit fontScale="92500" lnSpcReduction="10000"/>
          </a:bodyPr>
          <a:lstStyle/>
          <a:p>
            <a:pPr>
              <a:buNone/>
            </a:pPr>
            <a:r>
              <a:rPr lang="id-ID" sz="3500" dirty="0" smtClean="0">
                <a:solidFill>
                  <a:srgbClr val="FF0000"/>
                </a:solidFill>
                <a:latin typeface="Berlin Sans FB" pitchFamily="34" charset="0"/>
              </a:rPr>
              <a:t>2.Conscientiousness (sukarela)</a:t>
            </a:r>
          </a:p>
          <a:p>
            <a:pPr>
              <a:buNone/>
            </a:pPr>
            <a:r>
              <a:rPr lang="id-ID" sz="2400" dirty="0" smtClean="0">
                <a:latin typeface="Berlin Sans FB" pitchFamily="34" charset="0"/>
              </a:rPr>
              <a:t>	</a:t>
            </a:r>
            <a:r>
              <a:rPr lang="id-ID" sz="2800" dirty="0" smtClean="0">
                <a:latin typeface="Berlin Sans FB" pitchFamily="34" charset="0"/>
              </a:rPr>
              <a:t>Perilaku kerja yg ditunjukkan dg berusaha melebihi yg diharapkan perusahaan. Perilaku sukarela yg bukan merupakan kewajiban/tugas karyawan, tetapi melebihi “jauh” dari panggilan tugas.</a:t>
            </a:r>
          </a:p>
          <a:p>
            <a:pPr>
              <a:buNone/>
            </a:pPr>
            <a:endParaRPr lang="id-ID" sz="1700" dirty="0" smtClean="0">
              <a:latin typeface="Berlin Sans FB" pitchFamily="34" charset="0"/>
            </a:endParaRPr>
          </a:p>
          <a:p>
            <a:pPr>
              <a:buNone/>
            </a:pPr>
            <a:r>
              <a:rPr lang="id-ID" sz="3500" dirty="0" smtClean="0">
                <a:solidFill>
                  <a:srgbClr val="FF0000"/>
                </a:solidFill>
                <a:latin typeface="Berlin Sans FB" pitchFamily="34" charset="0"/>
              </a:rPr>
              <a:t>3.Sportmanship (toleran)</a:t>
            </a:r>
          </a:p>
          <a:p>
            <a:pPr>
              <a:buNone/>
            </a:pPr>
            <a:r>
              <a:rPr lang="id-ID" sz="2400" dirty="0" smtClean="0">
                <a:latin typeface="Berlin Sans FB" pitchFamily="34" charset="0"/>
              </a:rPr>
              <a:t>	</a:t>
            </a:r>
            <a:r>
              <a:rPr lang="id-ID" sz="2800" dirty="0" smtClean="0">
                <a:latin typeface="Berlin Sans FB" pitchFamily="34" charset="0"/>
              </a:rPr>
              <a:t>Perilaku yg memberikan toleransi thd keadaan yg kurang ideal dlm organisasi tanpa mengajukan keberatan2. Sportmanship yg tinggi dpt meningkatkan iklim yg positif diantara kary, kary lbh sopan, team work memuas-kan &amp; tercipta lingk kerja yg menyenangkan</a:t>
            </a:r>
            <a:endParaRPr lang="en-US" sz="2800" dirty="0">
              <a:latin typeface="Berlin Sans FB"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7787208" cy="562074"/>
          </a:xfrm>
          <a:ln>
            <a:noFill/>
          </a:ln>
        </p:spPr>
        <p:txBody>
          <a:bodyPr>
            <a:normAutofit/>
          </a:bodyPr>
          <a:lstStyle/>
          <a:p>
            <a:r>
              <a:rPr lang="id-ID" sz="2400" b="0" dirty="0" smtClean="0">
                <a:solidFill>
                  <a:srgbClr val="FF0000"/>
                </a:solidFill>
                <a:latin typeface="Berlin Sans FB" pitchFamily="34" charset="0"/>
              </a:rPr>
              <a:t>Lanjutan..........</a:t>
            </a:r>
            <a:endParaRPr lang="en-US" sz="2400" b="0" dirty="0">
              <a:solidFill>
                <a:srgbClr val="FF0000"/>
              </a:solidFill>
              <a:latin typeface="Berlin Sans FB" pitchFamily="34" charset="0"/>
            </a:endParaRPr>
          </a:p>
        </p:txBody>
      </p:sp>
      <p:sp>
        <p:nvSpPr>
          <p:cNvPr id="2" name="Content Placeholder 1"/>
          <p:cNvSpPr>
            <a:spLocks noGrp="1"/>
          </p:cNvSpPr>
          <p:nvPr>
            <p:ph idx="1"/>
          </p:nvPr>
        </p:nvSpPr>
        <p:spPr>
          <a:xfrm>
            <a:off x="457200" y="1142984"/>
            <a:ext cx="7715200" cy="4864307"/>
          </a:xfrm>
        </p:spPr>
        <p:txBody>
          <a:bodyPr>
            <a:normAutofit/>
          </a:bodyPr>
          <a:lstStyle/>
          <a:p>
            <a:pPr>
              <a:buNone/>
            </a:pPr>
            <a:r>
              <a:rPr lang="id-ID" sz="3200" dirty="0" smtClean="0">
                <a:solidFill>
                  <a:srgbClr val="FF0000"/>
                </a:solidFill>
                <a:latin typeface="Berlin Sans FB" pitchFamily="34" charset="0"/>
              </a:rPr>
              <a:t>4.Courtessy (Menghargai)</a:t>
            </a:r>
          </a:p>
          <a:p>
            <a:pPr>
              <a:buNone/>
            </a:pPr>
            <a:r>
              <a:rPr lang="id-ID" sz="2800" dirty="0" smtClean="0">
                <a:latin typeface="Berlin Sans FB" pitchFamily="34" charset="0"/>
              </a:rPr>
              <a:t>	Perilaku kerja yg mengahargai rekan kerja, memperhatikan pihak lain dan terhindar dari masalah interpersonal</a:t>
            </a:r>
          </a:p>
          <a:p>
            <a:endParaRPr lang="id-ID" sz="2800" dirty="0" smtClean="0">
              <a:latin typeface="Berlin Sans FB" pitchFamily="34" charset="0"/>
            </a:endParaRPr>
          </a:p>
          <a:p>
            <a:pPr>
              <a:buNone/>
            </a:pPr>
            <a:r>
              <a:rPr lang="id-ID" sz="3200" dirty="0" smtClean="0">
                <a:solidFill>
                  <a:srgbClr val="FF0000"/>
                </a:solidFill>
                <a:latin typeface="Berlin Sans FB" pitchFamily="34" charset="0"/>
              </a:rPr>
              <a:t>5. Civic Virtue (Tanggung Jawab)</a:t>
            </a:r>
          </a:p>
          <a:p>
            <a:pPr>
              <a:buNone/>
            </a:pPr>
            <a:r>
              <a:rPr lang="id-ID" sz="2800" dirty="0" smtClean="0">
                <a:latin typeface="Berlin Sans FB" pitchFamily="34" charset="0"/>
              </a:rPr>
              <a:t>	Perilaku bertanggung jwb thd organisasi (mengikuti perubahan organisasi, mengambil inisiatif untuk perbaikan, melindungi sumber2 yg dimiliki organisasi)</a:t>
            </a:r>
          </a:p>
          <a:p>
            <a:endParaRPr lang="id-ID" sz="2800" dirty="0" smtClean="0"/>
          </a:p>
          <a:p>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99274"/>
            <a:ext cx="7643192" cy="653462"/>
          </a:xfrm>
          <a:ln>
            <a:noFill/>
          </a:ln>
        </p:spPr>
        <p:txBody>
          <a:bodyPr>
            <a:noAutofit/>
          </a:bodyPr>
          <a:lstStyle/>
          <a:p>
            <a:r>
              <a:rPr lang="id-ID" sz="2800" dirty="0" smtClean="0">
                <a:solidFill>
                  <a:srgbClr val="FF0000"/>
                </a:solidFill>
                <a:latin typeface="Berlin Sans FB" pitchFamily="34" charset="0"/>
              </a:rPr>
              <a:t>FAKTOR2 YG MEMPENGARUHI O.C.B</a:t>
            </a:r>
            <a:endParaRPr lang="en-US" sz="2800" dirty="0">
              <a:solidFill>
                <a:srgbClr val="FF0000"/>
              </a:solidFill>
              <a:latin typeface="Berlin Sans FB" pitchFamily="34" charset="0"/>
            </a:endParaRPr>
          </a:p>
        </p:txBody>
      </p:sp>
      <p:sp>
        <p:nvSpPr>
          <p:cNvPr id="2" name="Content Placeholder 1"/>
          <p:cNvSpPr>
            <a:spLocks noGrp="1"/>
          </p:cNvSpPr>
          <p:nvPr>
            <p:ph idx="1"/>
          </p:nvPr>
        </p:nvSpPr>
        <p:spPr>
          <a:xfrm>
            <a:off x="395536" y="1196752"/>
            <a:ext cx="7571184" cy="5310922"/>
          </a:xfrm>
        </p:spPr>
        <p:txBody>
          <a:bodyPr>
            <a:normAutofit/>
          </a:bodyPr>
          <a:lstStyle/>
          <a:p>
            <a:pPr>
              <a:buNone/>
            </a:pPr>
            <a:r>
              <a:rPr lang="id-ID" sz="3200" dirty="0" smtClean="0">
                <a:solidFill>
                  <a:srgbClr val="FF0000"/>
                </a:solidFill>
                <a:latin typeface="Berlin Sans FB" pitchFamily="34" charset="0"/>
              </a:rPr>
              <a:t>a. Budaya &amp; Iklim Organisasi</a:t>
            </a:r>
          </a:p>
          <a:p>
            <a:pPr lvl="1">
              <a:buFont typeface="Wingdings" pitchFamily="2" charset="2"/>
              <a:buChar char="q"/>
            </a:pPr>
            <a:r>
              <a:rPr lang="id-ID" sz="2600" dirty="0" smtClean="0">
                <a:latin typeface="Berlin Sans FB" pitchFamily="34" charset="0"/>
              </a:rPr>
              <a:t>Organ (1995), bhw budaya organisasi merup kondisi awal &amp; yg utama memicu munculnya O.C.B</a:t>
            </a:r>
          </a:p>
          <a:p>
            <a:pPr lvl="1">
              <a:buFont typeface="Wingdings" pitchFamily="2" charset="2"/>
              <a:buChar char="q"/>
            </a:pPr>
            <a:r>
              <a:rPr lang="id-ID" sz="2600" dirty="0" smtClean="0">
                <a:latin typeface="Berlin Sans FB" pitchFamily="34" charset="0"/>
              </a:rPr>
              <a:t>Sloat (1999), bhw kary cenderung melakukan tindakan yg melampaui tanggung jwb kerja bila:</a:t>
            </a:r>
          </a:p>
          <a:p>
            <a:pPr marL="1080000" lvl="1" indent="-360000">
              <a:lnSpc>
                <a:spcPct val="80000"/>
              </a:lnSpc>
              <a:buClr>
                <a:srgbClr val="0070C0"/>
              </a:buClr>
              <a:buSzPct val="100000"/>
              <a:buFont typeface="+mj-lt"/>
              <a:buAutoNum type="arabicPeriod"/>
            </a:pPr>
            <a:r>
              <a:rPr lang="id-ID" sz="2400" dirty="0" smtClean="0">
                <a:latin typeface="Berlin Sans FB" pitchFamily="34" charset="0"/>
              </a:rPr>
              <a:t>Mereka merasa puas dg pekerjaannya</a:t>
            </a:r>
          </a:p>
          <a:p>
            <a:pPr marL="1080000" lvl="1" indent="-360000">
              <a:lnSpc>
                <a:spcPct val="80000"/>
              </a:lnSpc>
              <a:buClr>
                <a:srgbClr val="0070C0"/>
              </a:buClr>
              <a:buSzPct val="100000"/>
              <a:buFont typeface="+mj-lt"/>
              <a:buAutoNum type="arabicPeriod"/>
            </a:pPr>
            <a:r>
              <a:rPr lang="id-ID" sz="2400" dirty="0" smtClean="0">
                <a:latin typeface="Berlin Sans FB" pitchFamily="34" charset="0"/>
              </a:rPr>
              <a:t>Menerima perilaku sportif &amp; penuh perhatian dari supervisornya</a:t>
            </a:r>
          </a:p>
          <a:p>
            <a:pPr marL="1080000" lvl="1" indent="-360000">
              <a:lnSpc>
                <a:spcPct val="80000"/>
              </a:lnSpc>
              <a:buClr>
                <a:srgbClr val="0070C0"/>
              </a:buClr>
              <a:buSzPct val="100000"/>
              <a:buFont typeface="+mj-lt"/>
              <a:buAutoNum type="arabicPeriod"/>
            </a:pPr>
            <a:r>
              <a:rPr lang="id-ID" sz="2400" dirty="0" smtClean="0">
                <a:latin typeface="Berlin Sans FB" pitchFamily="34" charset="0"/>
              </a:rPr>
              <a:t>Mereka percaya diperlakukan adil oleh organisasi</a:t>
            </a:r>
          </a:p>
          <a:p>
            <a:pPr marL="813816" lvl="1" indent="-457200">
              <a:buFont typeface="Wingdings" pitchFamily="2" charset="2"/>
              <a:buChar char="q"/>
            </a:pPr>
            <a:r>
              <a:rPr lang="id-ID" sz="2600" dirty="0" smtClean="0">
                <a:latin typeface="Berlin Sans FB" pitchFamily="34" charset="0"/>
              </a:rPr>
              <a:t>Iklim organisasi &amp; budaya organisasi yg positif menjadi penyebab kuat perkembangan O.C.B </a:t>
            </a:r>
            <a:endParaRPr lang="en-US" sz="2600" dirty="0">
              <a:latin typeface="Berlin Sans FB"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4082"/>
          </a:xfrm>
          <a:ln>
            <a:noFill/>
          </a:ln>
        </p:spPr>
        <p:txBody>
          <a:bodyPr>
            <a:normAutofit/>
          </a:bodyPr>
          <a:lstStyle/>
          <a:p>
            <a:r>
              <a:rPr lang="id-ID" sz="2400" b="0" dirty="0" smtClean="0">
                <a:solidFill>
                  <a:srgbClr val="FF0000"/>
                </a:solidFill>
                <a:latin typeface="Berlin Sans FB" pitchFamily="34" charset="0"/>
              </a:rPr>
              <a:t>Lanjutan........</a:t>
            </a:r>
            <a:endParaRPr lang="en-US" sz="2400" b="0" dirty="0">
              <a:solidFill>
                <a:srgbClr val="FF0000"/>
              </a:solidFill>
              <a:latin typeface="Berlin Sans FB" pitchFamily="34" charset="0"/>
            </a:endParaRPr>
          </a:p>
        </p:txBody>
      </p:sp>
      <p:sp>
        <p:nvSpPr>
          <p:cNvPr id="2" name="Content Placeholder 1"/>
          <p:cNvSpPr>
            <a:spLocks noGrp="1"/>
          </p:cNvSpPr>
          <p:nvPr>
            <p:ph idx="1"/>
          </p:nvPr>
        </p:nvSpPr>
        <p:spPr>
          <a:xfrm>
            <a:off x="457200" y="1124744"/>
            <a:ext cx="7643192" cy="5233214"/>
          </a:xfrm>
          <a:ln>
            <a:noFill/>
          </a:ln>
        </p:spPr>
        <p:txBody>
          <a:bodyPr>
            <a:normAutofit lnSpcReduction="10000"/>
          </a:bodyPr>
          <a:lstStyle/>
          <a:p>
            <a:pPr>
              <a:buNone/>
            </a:pPr>
            <a:r>
              <a:rPr lang="id-ID" sz="3000" dirty="0" smtClean="0">
                <a:solidFill>
                  <a:srgbClr val="FF0000"/>
                </a:solidFill>
                <a:latin typeface="Berlin Sans FB" pitchFamily="34" charset="0"/>
              </a:rPr>
              <a:t>b.Kepuasan Kerja</a:t>
            </a:r>
          </a:p>
          <a:p>
            <a:pPr>
              <a:buNone/>
            </a:pPr>
            <a:r>
              <a:rPr lang="id-ID" sz="2400" dirty="0" smtClean="0">
                <a:latin typeface="Berlin Sans FB" pitchFamily="34" charset="0"/>
              </a:rPr>
              <a:t>	Konovsky &amp; Pugh, dg teori </a:t>
            </a:r>
            <a:r>
              <a:rPr lang="id-ID" sz="2400" i="1" dirty="0" smtClean="0">
                <a:latin typeface="Berlin Sans FB" pitchFamily="34" charset="0"/>
              </a:rPr>
              <a:t>social exchange theory </a:t>
            </a:r>
            <a:r>
              <a:rPr lang="id-ID" sz="2400" dirty="0" smtClean="0">
                <a:latin typeface="Berlin Sans FB" pitchFamily="34" charset="0"/>
              </a:rPr>
              <a:t>menyatakan bhw ketika kary puas terhadap pekerjaannya, mereka akan membalasnya dalam bentuk </a:t>
            </a:r>
            <a:r>
              <a:rPr lang="id-ID" sz="2400" i="1" dirty="0" smtClean="0">
                <a:latin typeface="Berlin Sans FB" pitchFamily="34" charset="0"/>
              </a:rPr>
              <a:t>sense of belonging  </a:t>
            </a:r>
            <a:r>
              <a:rPr lang="id-ID" sz="2400" dirty="0" smtClean="0">
                <a:latin typeface="Berlin Sans FB" pitchFamily="34" charset="0"/>
              </a:rPr>
              <a:t>yg kuat thd organisasi &amp; O.C.B</a:t>
            </a:r>
          </a:p>
          <a:p>
            <a:pPr>
              <a:spcBef>
                <a:spcPts val="1200"/>
              </a:spcBef>
              <a:buNone/>
            </a:pPr>
            <a:r>
              <a:rPr lang="id-ID" sz="3000" dirty="0" smtClean="0">
                <a:solidFill>
                  <a:srgbClr val="FF0000"/>
                </a:solidFill>
                <a:latin typeface="Berlin Sans FB" pitchFamily="34" charset="0"/>
              </a:rPr>
              <a:t>c.Kepribadian &amp; Mood</a:t>
            </a:r>
          </a:p>
          <a:p>
            <a:pPr lvl="1">
              <a:buFont typeface="Wingdings" pitchFamily="2" charset="2"/>
              <a:buChar char="q"/>
            </a:pPr>
            <a:r>
              <a:rPr lang="id-ID" sz="2600" dirty="0" smtClean="0">
                <a:latin typeface="Berlin Sans FB" pitchFamily="34" charset="0"/>
              </a:rPr>
              <a:t>George &amp; Grief, menyatakan bhw mood yg positif yg dipengaruhi oleh kepribadian dpt meningkatkan peluang sso membantu org lain</a:t>
            </a:r>
          </a:p>
          <a:p>
            <a:pPr lvl="1">
              <a:buFont typeface="Wingdings" pitchFamily="2" charset="2"/>
              <a:buChar char="q"/>
            </a:pPr>
            <a:r>
              <a:rPr lang="id-ID" sz="2600" dirty="0" smtClean="0">
                <a:latin typeface="Berlin Sans FB" pitchFamily="34" charset="0"/>
              </a:rPr>
              <a:t>Iklim kerja yg positif membuat mood kary positif dan konse-kuensinya kary akan sukarela memberi bantuan kpd org lain (Sloat, 1999)</a:t>
            </a:r>
            <a:r>
              <a:rPr lang="id-ID" sz="2400" dirty="0" smtClean="0">
                <a:latin typeface="Berlin Sans FB" pitchFamily="34" charset="0"/>
              </a:rPr>
              <a:t> </a:t>
            </a:r>
          </a:p>
          <a:p>
            <a:pPr>
              <a:buNone/>
            </a:pPr>
            <a:endParaRPr lang="id-ID" sz="2400" dirty="0" smtClean="0"/>
          </a:p>
          <a:p>
            <a:pPr>
              <a:buNone/>
            </a:pP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82594"/>
          </a:xfrm>
          <a:ln>
            <a:noFill/>
          </a:ln>
        </p:spPr>
        <p:txBody>
          <a:bodyPr>
            <a:normAutofit/>
          </a:bodyPr>
          <a:lstStyle/>
          <a:p>
            <a:r>
              <a:rPr lang="id-ID" sz="2400" b="0" dirty="0" smtClean="0">
                <a:solidFill>
                  <a:srgbClr val="FF0000"/>
                </a:solidFill>
              </a:rPr>
              <a:t>Lanjutan....</a:t>
            </a:r>
            <a:endParaRPr lang="en-US" sz="2400" b="0" dirty="0">
              <a:solidFill>
                <a:srgbClr val="FF0000"/>
              </a:solidFill>
            </a:endParaRPr>
          </a:p>
        </p:txBody>
      </p:sp>
      <p:sp>
        <p:nvSpPr>
          <p:cNvPr id="2" name="Content Placeholder 1"/>
          <p:cNvSpPr>
            <a:spLocks noGrp="1"/>
          </p:cNvSpPr>
          <p:nvPr>
            <p:ph idx="1"/>
          </p:nvPr>
        </p:nvSpPr>
        <p:spPr>
          <a:xfrm>
            <a:off x="457200" y="1000108"/>
            <a:ext cx="7643192" cy="5597244"/>
          </a:xfrm>
        </p:spPr>
        <p:txBody>
          <a:bodyPr>
            <a:normAutofit lnSpcReduction="10000"/>
          </a:bodyPr>
          <a:lstStyle/>
          <a:p>
            <a:pPr>
              <a:buNone/>
            </a:pPr>
            <a:r>
              <a:rPr lang="id-ID" sz="2800" dirty="0" smtClean="0">
                <a:solidFill>
                  <a:srgbClr val="FF0000"/>
                </a:solidFill>
                <a:latin typeface="Berlin Sans FB" pitchFamily="34" charset="0"/>
              </a:rPr>
              <a:t>d. Persepsi thd Dukungan Organisasional</a:t>
            </a:r>
          </a:p>
          <a:p>
            <a:pPr>
              <a:buNone/>
            </a:pPr>
            <a:r>
              <a:rPr lang="id-ID" sz="2400" dirty="0" smtClean="0">
                <a:latin typeface="Berlin Sans FB" pitchFamily="34" charset="0"/>
              </a:rPr>
              <a:t>	Karyawan yg merasa disuport oleh organisasi akan memberikan timbal baliknya &amp; menurunkan ketidakseimbangan thd organisasi tsb dg terlibat dalam perilaku citizenship</a:t>
            </a:r>
          </a:p>
          <a:p>
            <a:pPr>
              <a:spcBef>
                <a:spcPts val="1200"/>
              </a:spcBef>
              <a:buNone/>
            </a:pPr>
            <a:r>
              <a:rPr lang="id-ID" sz="2800" dirty="0" smtClean="0">
                <a:solidFill>
                  <a:srgbClr val="FF0000"/>
                </a:solidFill>
                <a:latin typeface="Berlin Sans FB" pitchFamily="34" charset="0"/>
              </a:rPr>
              <a:t>e. Persepsi thd Relasi Atasan Bawahan</a:t>
            </a:r>
          </a:p>
          <a:p>
            <a:pPr lvl="1">
              <a:buFont typeface="Wingdings" pitchFamily="2" charset="2"/>
              <a:buChar char="q"/>
            </a:pPr>
            <a:r>
              <a:rPr lang="id-ID" sz="2200" dirty="0" smtClean="0">
                <a:latin typeface="Berlin Sans FB" pitchFamily="34" charset="0"/>
              </a:rPr>
              <a:t>Minner (1998): interaksi atasan bawahan yg berkualitas tinggi memberikan efek pd kepuasan kerja, kinerja &amp; produktifitas</a:t>
            </a:r>
          </a:p>
          <a:p>
            <a:pPr lvl="1">
              <a:buFont typeface="Wingdings" pitchFamily="2" charset="2"/>
              <a:buChar char="q"/>
            </a:pPr>
            <a:r>
              <a:rPr lang="id-ID" sz="2200" dirty="0" smtClean="0">
                <a:latin typeface="Berlin Sans FB" pitchFamily="34" charset="0"/>
              </a:rPr>
              <a:t>Riggio (1990): interaksi atasan bawahan yg berkualitas tinggi akan mempengaruhi pandangan yg positif atasan thd bawahannya shg bawahan akan merasakan bahwa atasannya memberi dukungan dan hal ini dpt meningkatkan rasa hormat bawahan thd atasan shg mereka termotivasi melakukan “lebih dari” yg diharapkan atasan.  </a:t>
            </a:r>
            <a:endParaRPr lang="en-US" sz="2200" dirty="0">
              <a:latin typeface="Berlin Sans FB"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119</TotalTime>
  <Words>373</Words>
  <Application>Microsoft Office PowerPoint</Application>
  <PresentationFormat>On-screen Show (4:3)</PresentationFormat>
  <Paragraphs>70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Opulent</vt:lpstr>
      <vt:lpstr>Pertemuan 14</vt:lpstr>
      <vt:lpstr>PENGERTIAN O.C.B</vt:lpstr>
      <vt:lpstr>Lanjutan......</vt:lpstr>
      <vt:lpstr>DIMENSI-DIMENSI O.C.B</vt:lpstr>
      <vt:lpstr>Lanjutan...............</vt:lpstr>
      <vt:lpstr>Lanjutan..........</vt:lpstr>
      <vt:lpstr>FAKTOR2 YG MEMPENGARUHI O.C.B</vt:lpstr>
      <vt:lpstr>Lanjutan........</vt:lpstr>
      <vt:lpstr>Lanjutan....</vt:lpstr>
      <vt:lpstr>Lanjutan........</vt:lpstr>
      <vt:lpstr>PENGARUH OCB TERHADAP OPERASIONAL ORGANISASI</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9</dc:title>
  <dc:creator>Toshiba</dc:creator>
  <cp:lastModifiedBy>Toshiba</cp:lastModifiedBy>
  <cp:revision>9</cp:revision>
  <dcterms:created xsi:type="dcterms:W3CDTF">2013-09-22T11:32:08Z</dcterms:created>
  <dcterms:modified xsi:type="dcterms:W3CDTF">2013-11-15T14:06:52Z</dcterms:modified>
</cp:coreProperties>
</file>