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353" r:id="rId2"/>
    <p:sldId id="381" r:id="rId3"/>
    <p:sldId id="354" r:id="rId4"/>
    <p:sldId id="355" r:id="rId5"/>
    <p:sldId id="379" r:id="rId6"/>
    <p:sldId id="380" r:id="rId7"/>
    <p:sldId id="382" r:id="rId8"/>
    <p:sldId id="384" r:id="rId9"/>
    <p:sldId id="356" r:id="rId10"/>
    <p:sldId id="357" r:id="rId11"/>
    <p:sldId id="358" r:id="rId12"/>
    <p:sldId id="359" r:id="rId13"/>
    <p:sldId id="360" r:id="rId14"/>
    <p:sldId id="361" r:id="rId15"/>
    <p:sldId id="362" r:id="rId16"/>
    <p:sldId id="363" r:id="rId17"/>
    <p:sldId id="364" r:id="rId18"/>
    <p:sldId id="365" r:id="rId19"/>
    <p:sldId id="366" r:id="rId20"/>
    <p:sldId id="367" r:id="rId21"/>
    <p:sldId id="368" r:id="rId22"/>
    <p:sldId id="386" r:id="rId23"/>
    <p:sldId id="369" r:id="rId24"/>
    <p:sldId id="370" r:id="rId25"/>
    <p:sldId id="371" r:id="rId26"/>
    <p:sldId id="372" r:id="rId27"/>
    <p:sldId id="373" r:id="rId28"/>
    <p:sldId id="374" r:id="rId29"/>
    <p:sldId id="375" r:id="rId30"/>
    <p:sldId id="385" r:id="rId31"/>
    <p:sldId id="376" r:id="rId32"/>
    <p:sldId id="377" r:id="rId33"/>
    <p:sldId id="387" r:id="rId34"/>
    <p:sldId id="378" r:id="rId35"/>
  </p:sldIdLst>
  <p:sldSz cx="9144000" cy="6858000" type="screen4x3"/>
  <p:notesSz cx="6858000" cy="9144000"/>
  <p:defaultTextStyle>
    <a:defPPr>
      <a:defRPr lang="en-S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FF33"/>
    <a:srgbClr val="FFFF00"/>
    <a:srgbClr val="003300"/>
    <a:srgbClr val="FF0000"/>
    <a:srgbClr val="FFFFFF"/>
    <a:srgbClr val="CC3300"/>
    <a:srgbClr val="66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50" autoAdjust="0"/>
    <p:restoredTop sz="94660" autoAdjust="0"/>
  </p:normalViewPr>
  <p:slideViewPr>
    <p:cSldViewPr>
      <p:cViewPr varScale="1">
        <p:scale>
          <a:sx n="47" d="100"/>
          <a:sy n="47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A3AF15C-33CB-4103-8471-DF221D8B1241}" type="datetimeFigureOut">
              <a:rPr lang="en-US"/>
              <a:pPr>
                <a:defRPr/>
              </a:pPr>
              <a:t>9/26/2013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F682A5D-F4CE-49EA-8575-24045247A9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72341D8-4472-4335-B28A-F0574990723F}" type="datetimeFigureOut">
              <a:rPr lang="en-US"/>
              <a:pPr>
                <a:defRPr/>
              </a:pPr>
              <a:t>9/26/2013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E7EDB76-BC45-44AC-95CE-729ECE532D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/>
        </p:nvSpPr>
        <p:spPr bwMode="gray">
          <a:xfrm>
            <a:off x="7239000" y="0"/>
            <a:ext cx="1536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SG" sz="2400" b="1" i="1">
                <a:solidFill>
                  <a:srgbClr val="CC0000"/>
                </a:solidFill>
                <a:latin typeface="Verdana" pitchFamily="34" charset="0"/>
              </a:rPr>
              <a:t>LOGO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19400" y="3365500"/>
            <a:ext cx="6019800" cy="5969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2743200"/>
            <a:ext cx="5715000" cy="533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fld id="{C287FDB5-F3D3-459B-814D-8A6E8967A63C}" type="slidenum">
              <a:rPr lang="en-SG"/>
              <a:pPr>
                <a:defRPr/>
              </a:pPr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4A473-675D-4AE4-B55C-B80F6FC9C637}" type="slidenum">
              <a:rPr lang="en-SG"/>
              <a:pPr>
                <a:defRPr/>
              </a:pPr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25C09-F8E5-4501-AA36-9AAE8FB6A7C4}" type="slidenum">
              <a:rPr lang="en-SG"/>
              <a:pPr>
                <a:defRPr/>
              </a:pPr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6962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SG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B95A8-08B5-403C-BB44-1F3E277FF3AC}" type="slidenum">
              <a:rPr lang="en-SG"/>
              <a:pPr>
                <a:defRPr/>
              </a:pPr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A6FD8-1408-448D-8E1E-0F40ED2343F3}" type="slidenum">
              <a:rPr lang="en-SG"/>
              <a:pPr>
                <a:defRPr/>
              </a:pPr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C377B-35E4-4FD8-B464-DD8F50544575}" type="slidenum">
              <a:rPr lang="en-SG"/>
              <a:pPr>
                <a:defRPr/>
              </a:pPr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F5B2C-74E6-4155-8A5C-6938E21ECC4A}" type="slidenum">
              <a:rPr lang="en-SG"/>
              <a:pPr>
                <a:defRPr/>
              </a:pPr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35985-80B4-4368-AED5-2169C7F589AD}" type="slidenum">
              <a:rPr lang="en-SG"/>
              <a:pPr>
                <a:defRPr/>
              </a:pPr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2041D-5886-410C-8EFD-C9F78FF62C4F}" type="slidenum">
              <a:rPr lang="en-SG"/>
              <a:pPr>
                <a:defRPr/>
              </a:pPr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35741-328D-4590-9D17-A180ACE7C8A7}" type="slidenum">
              <a:rPr lang="en-SG"/>
              <a:pPr>
                <a:defRPr/>
              </a:pPr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F9464-F0AD-46FB-A7BA-80B3B791B2D1}" type="slidenum">
              <a:rPr lang="en-SG"/>
              <a:pPr>
                <a:defRPr/>
              </a:pPr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S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54648-C2D8-46D5-86B7-17D217263E7A}" type="slidenum">
              <a:rPr lang="en-SG"/>
              <a:pPr>
                <a:defRPr/>
              </a:pPr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4478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55637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7162800" y="152400"/>
            <a:ext cx="1752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429000" y="655637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64AB7719-74AC-44E4-BCFD-26E596331D52}" type="slidenum">
              <a:rPr lang="en-SG"/>
              <a:pPr>
                <a:defRPr/>
              </a:pPr>
              <a:t>‹#›</a:t>
            </a:fld>
            <a:endParaRPr lang="en-SG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533400"/>
            <a:ext cx="76962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SG" smtClean="0"/>
          </a:p>
        </p:txBody>
      </p:sp>
      <p:grpSp>
        <p:nvGrpSpPr>
          <p:cNvPr id="1031" name="Group 35"/>
          <p:cNvGrpSpPr>
            <a:grpSpLocks/>
          </p:cNvGrpSpPr>
          <p:nvPr/>
        </p:nvGrpSpPr>
        <p:grpSpPr bwMode="auto">
          <a:xfrm>
            <a:off x="0" y="1143000"/>
            <a:ext cx="7086600" cy="22225"/>
            <a:chOff x="0" y="720"/>
            <a:chExt cx="4464" cy="14"/>
          </a:xfrm>
        </p:grpSpPr>
        <p:sp>
          <p:nvSpPr>
            <p:cNvPr id="1055" name="Line 31"/>
            <p:cNvSpPr>
              <a:spLocks noChangeShapeType="1"/>
            </p:cNvSpPr>
            <p:nvPr userDrawn="1"/>
          </p:nvSpPr>
          <p:spPr bwMode="auto">
            <a:xfrm flipH="1">
              <a:off x="0" y="720"/>
              <a:ext cx="446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SG"/>
            </a:p>
          </p:txBody>
        </p:sp>
        <p:sp>
          <p:nvSpPr>
            <p:cNvPr id="1058" name="Line 34"/>
            <p:cNvSpPr>
              <a:spLocks noChangeShapeType="1"/>
            </p:cNvSpPr>
            <p:nvPr userDrawn="1"/>
          </p:nvSpPr>
          <p:spPr bwMode="auto">
            <a:xfrm>
              <a:off x="0" y="734"/>
              <a:ext cx="196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SG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9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53" r:id="rId7"/>
    <p:sldLayoutId id="2147484054" r:id="rId8"/>
    <p:sldLayoutId id="2147484055" r:id="rId9"/>
    <p:sldLayoutId id="2147484056" r:id="rId10"/>
    <p:sldLayoutId id="2147484057" r:id="rId11"/>
    <p:sldLayoutId id="2147484058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hlink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1275" y="1341438"/>
            <a:ext cx="8229600" cy="12954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id-ID" sz="3200" dirty="0" smtClean="0">
                <a:solidFill>
                  <a:srgbClr val="FF0000"/>
                </a:solidFill>
              </a:rPr>
              <a:t/>
            </a:r>
            <a:br>
              <a:rPr lang="id-ID" sz="3200" dirty="0" smtClean="0">
                <a:solidFill>
                  <a:srgbClr val="FF0000"/>
                </a:solidFill>
              </a:rPr>
            </a:br>
            <a:r>
              <a:rPr lang="id-ID" sz="3200" dirty="0" smtClean="0">
                <a:solidFill>
                  <a:srgbClr val="FF0000"/>
                </a:solidFill>
              </a:rPr>
              <a:t> </a:t>
            </a:r>
            <a:r>
              <a:rPr lang="id-ID" sz="5400" dirty="0" smtClean="0">
                <a:solidFill>
                  <a:schemeClr val="tx1">
                    <a:lumMod val="75000"/>
                  </a:schemeClr>
                </a:solidFill>
              </a:rPr>
              <a:t>ANALISA JABATAN</a:t>
            </a:r>
            <a:br>
              <a:rPr lang="id-ID" sz="5400" dirty="0" smtClean="0">
                <a:solidFill>
                  <a:schemeClr val="tx1">
                    <a:lumMod val="75000"/>
                  </a:schemeClr>
                </a:solidFill>
              </a:rPr>
            </a:br>
            <a:endParaRPr lang="en-US" sz="54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7380288" y="0"/>
            <a:ext cx="1295400" cy="3698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4" name="TextBox 3"/>
          <p:cNvSpPr txBox="1"/>
          <p:nvPr/>
        </p:nvSpPr>
        <p:spPr>
          <a:xfrm>
            <a:off x="3132138" y="2636838"/>
            <a:ext cx="5040312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28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Pertemuan 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84438" y="5786438"/>
            <a:ext cx="6264275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d-ID" sz="2800" b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</a:rPr>
              <a:t>Sri Hastuti Handayani, M.Si, Psi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00062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id-ID" sz="2400" dirty="0" smtClean="0"/>
              <a:t>POLISI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d-ID" sz="2400" dirty="0" smtClean="0"/>
              <a:t>Tugas Utama : Menahan Tersangka </a:t>
            </a:r>
          </a:p>
          <a:p>
            <a:pPr marL="0" indent="0"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id-ID" sz="2400" dirty="0" smtClean="0">
                <a:solidFill>
                  <a:schemeClr val="accent2"/>
                </a:solidFill>
              </a:rPr>
              <a:t>(</a:t>
            </a:r>
            <a:r>
              <a:rPr lang="id-ID" sz="2000" dirty="0" smtClean="0">
                <a:solidFill>
                  <a:schemeClr val="accent2"/>
                </a:solidFill>
              </a:rPr>
              <a:t>tugas utama ini dibreakdown kedalam tugas/perilaku yg lebih spesifik) misal:</a:t>
            </a:r>
          </a:p>
          <a:p>
            <a:pPr marL="566928" indent="-457200">
              <a:spcBef>
                <a:spcPts val="600"/>
              </a:spcBef>
              <a:buFont typeface="+mj-lt"/>
              <a:buAutoNum type="arabicPeriod"/>
              <a:defRPr/>
            </a:pPr>
            <a:r>
              <a:rPr lang="id-ID" sz="2200" dirty="0" smtClean="0"/>
              <a:t>Mendatangi rumah tersangka utk penangkapan</a:t>
            </a:r>
          </a:p>
          <a:p>
            <a:pPr marL="566928" indent="-457200">
              <a:spcBef>
                <a:spcPts val="600"/>
              </a:spcBef>
              <a:buFont typeface="+mj-lt"/>
              <a:buAutoNum type="arabicPeriod"/>
              <a:defRPr/>
            </a:pPr>
            <a:r>
              <a:rPr lang="id-ID" sz="2200" dirty="0" smtClean="0"/>
              <a:t>Mengetuk pintu &amp; mengidentifikasi tersangka</a:t>
            </a:r>
          </a:p>
          <a:p>
            <a:pPr marL="566928" indent="-457200">
              <a:spcBef>
                <a:spcPts val="600"/>
              </a:spcBef>
              <a:buFont typeface="+mj-lt"/>
              <a:buAutoNum type="arabicPeriod"/>
              <a:defRPr/>
            </a:pPr>
            <a:r>
              <a:rPr lang="id-ID" sz="2200" dirty="0" smtClean="0"/>
              <a:t>Memborgol tersangka</a:t>
            </a:r>
          </a:p>
          <a:p>
            <a:pPr marL="566928" indent="-457200">
              <a:spcBef>
                <a:spcPts val="600"/>
              </a:spcBef>
              <a:buFont typeface="+mj-lt"/>
              <a:buAutoNum type="arabicPeriod"/>
              <a:defRPr/>
            </a:pPr>
            <a:r>
              <a:rPr lang="id-ID" sz="2200" dirty="0" smtClean="0"/>
              <a:t>Memberikan informasi kpd tersangka ttg hak2nya</a:t>
            </a:r>
          </a:p>
          <a:p>
            <a:pPr marL="566928" indent="-457200">
              <a:spcBef>
                <a:spcPts val="600"/>
              </a:spcBef>
              <a:buFont typeface="+mj-lt"/>
              <a:buAutoNum type="arabicPeriod"/>
              <a:defRPr/>
            </a:pPr>
            <a:r>
              <a:rPr lang="id-ID" sz="2200" dirty="0" smtClean="0"/>
              <a:t>Memasukkan tersangka ke dalam mobil</a:t>
            </a:r>
          </a:p>
          <a:p>
            <a:pPr marL="566928" indent="-457200">
              <a:spcBef>
                <a:spcPts val="600"/>
              </a:spcBef>
              <a:buFont typeface="+mj-lt"/>
              <a:buAutoNum type="arabicPeriod"/>
              <a:defRPr/>
            </a:pPr>
            <a:r>
              <a:rPr lang="id-ID" sz="2200" dirty="0" smtClean="0"/>
              <a:t>Membawa tersangka ke kantor polisi</a:t>
            </a:r>
          </a:p>
          <a:p>
            <a:pPr>
              <a:buFont typeface="Wingdings" pitchFamily="2" charset="2"/>
              <a:buNone/>
              <a:defRPr/>
            </a:pPr>
            <a:endParaRPr lang="id-ID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7171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/>
          <a:lstStyle/>
          <a:p>
            <a:r>
              <a:rPr lang="id-ID" sz="2400" smtClean="0"/>
              <a:t>Lanjutan.....</a:t>
            </a:r>
            <a:endParaRPr lang="en-US" sz="24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ln>
            <a:solidFill>
              <a:schemeClr val="accent3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id-ID" sz="2400" dirty="0" smtClean="0">
                <a:solidFill>
                  <a:srgbClr val="FF0000"/>
                </a:solidFill>
              </a:rPr>
              <a:t>Levine (1983) </a:t>
            </a:r>
            <a:r>
              <a:rPr lang="id-ID" sz="2400" dirty="0" smtClean="0"/>
              <a:t>mengembangkan sistem yg dpt digunakan untuk membagi hirarki, dg cara membagi major functions of a job ke dlm 4 level yg lbh spesifik yaitu :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id-ID" sz="2400" dirty="0" smtClean="0">
                <a:solidFill>
                  <a:srgbClr val="FF0000"/>
                </a:solidFill>
              </a:rPr>
              <a:t>Duty </a:t>
            </a:r>
            <a:r>
              <a:rPr lang="id-ID" sz="2400" dirty="0" smtClean="0"/>
              <a:t>adalah komponen utama dari job</a:t>
            </a:r>
          </a:p>
          <a:p>
            <a:pPr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id-ID" sz="2400" dirty="0" smtClean="0"/>
              <a:t>	Misal : menahan tersangka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id-ID" sz="2400" dirty="0" smtClean="0">
                <a:solidFill>
                  <a:srgbClr val="FF0000"/>
                </a:solidFill>
              </a:rPr>
              <a:t>Task  </a:t>
            </a:r>
            <a:r>
              <a:rPr lang="id-ID" sz="2400" dirty="0" smtClean="0"/>
              <a:t>adalah bagian yg melengkapi pekerjaan dan yg menyempurnakan penyelesaian tugas utama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400" dirty="0" smtClean="0"/>
              <a:t>	Misal : salah satu tugas yang dapat melengkapi tugas penahanan tersangka adalah memasukkan tersangka ke dalam mobil polisi dan mengendarai mobil tsb untuk membawanya ke tahanan </a:t>
            </a:r>
            <a:endParaRPr lang="en-US" sz="2400" dirty="0"/>
          </a:p>
        </p:txBody>
      </p:sp>
      <p:sp>
        <p:nvSpPr>
          <p:cNvPr id="8195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id-ID" sz="2400" smtClean="0"/>
              <a:t>Lanjutan.....</a:t>
            </a:r>
            <a:endParaRPr lang="en-US" sz="24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89585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  <a:defRPr/>
            </a:pPr>
            <a:r>
              <a:rPr lang="id-ID" sz="2400" dirty="0" smtClean="0"/>
              <a:t>Masing-masing dpt dibagi ke dalam berbagai </a:t>
            </a:r>
            <a:r>
              <a:rPr lang="id-ID" sz="2400" dirty="0" smtClean="0">
                <a:solidFill>
                  <a:srgbClr val="FF0000"/>
                </a:solidFill>
              </a:rPr>
              <a:t>ACTIVITIES,</a:t>
            </a:r>
            <a:r>
              <a:rPr lang="id-ID" sz="2400" dirty="0" smtClean="0"/>
              <a:t>  misal  meliputi: memborgol tersangka, ......,........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id-ID" sz="2400" dirty="0" smtClean="0"/>
              <a:t>Untuk menyelesaikan aktivitas tsb, ada sejumlah </a:t>
            </a:r>
            <a:r>
              <a:rPr lang="id-ID" sz="2400" dirty="0" smtClean="0">
                <a:solidFill>
                  <a:srgbClr val="FF0000"/>
                </a:solidFill>
              </a:rPr>
              <a:t>ELEMEN/ACTION </a:t>
            </a:r>
            <a:r>
              <a:rPr lang="id-ID" sz="2400" dirty="0" smtClean="0"/>
              <a:t> yang terlibat spt:</a:t>
            </a:r>
          </a:p>
          <a:p>
            <a:pPr lvl="1">
              <a:defRPr/>
            </a:pPr>
            <a:r>
              <a:rPr lang="id-ID" sz="2400" dirty="0" smtClean="0"/>
              <a:t>Melepas kunci borgol</a:t>
            </a:r>
          </a:p>
          <a:p>
            <a:pPr lvl="1">
              <a:defRPr/>
            </a:pPr>
            <a:r>
              <a:rPr lang="id-ID" sz="2400" dirty="0" smtClean="0"/>
              <a:t>Memasang borgol ke pergelangan tangan tersangka</a:t>
            </a:r>
          </a:p>
          <a:p>
            <a:pPr lvl="1">
              <a:spcAft>
                <a:spcPts val="1200"/>
              </a:spcAft>
              <a:defRPr/>
            </a:pPr>
            <a:r>
              <a:rPr lang="id-ID" sz="2400" dirty="0" smtClean="0"/>
              <a:t>Menutup borgol, dst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d-ID" sz="2200" dirty="0" smtClean="0"/>
              <a:t>Job berisi beberapa </a:t>
            </a:r>
            <a:r>
              <a:rPr lang="id-ID" sz="2200" dirty="0" smtClean="0">
                <a:solidFill>
                  <a:srgbClr val="FF0000"/>
                </a:solidFill>
              </a:rPr>
              <a:t>duty</a:t>
            </a:r>
            <a:r>
              <a:rPr lang="id-ID" sz="2200" dirty="0" smtClean="0"/>
              <a:t>, duty berkaitan dengan beberapa </a:t>
            </a:r>
            <a:r>
              <a:rPr lang="id-ID" sz="2200" dirty="0" smtClean="0">
                <a:solidFill>
                  <a:srgbClr val="FF0000"/>
                </a:solidFill>
              </a:rPr>
              <a:t>task</a:t>
            </a:r>
            <a:r>
              <a:rPr lang="id-ID" sz="2200" dirty="0" smtClean="0"/>
              <a:t>, masing-masing task berisikan beberapa </a:t>
            </a:r>
            <a:r>
              <a:rPr lang="id-ID" sz="2200" dirty="0" smtClean="0">
                <a:solidFill>
                  <a:srgbClr val="FF0000"/>
                </a:solidFill>
              </a:rPr>
              <a:t>aktivitas</a:t>
            </a:r>
            <a:r>
              <a:rPr lang="id-ID" sz="2200" dirty="0" smtClean="0"/>
              <a:t> dan masing-masing aktivitas dapat dibreak down menjadi beberapa </a:t>
            </a:r>
            <a:r>
              <a:rPr lang="id-ID" sz="2200" dirty="0" smtClean="0">
                <a:solidFill>
                  <a:srgbClr val="FF0000"/>
                </a:solidFill>
              </a:rPr>
              <a:t>actions.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9219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/>
          <a:lstStyle/>
          <a:p>
            <a:r>
              <a:rPr lang="id-ID" sz="2400" smtClean="0"/>
              <a:t>Lanjutan......</a:t>
            </a:r>
            <a:endParaRPr lang="en-US" sz="24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457200" y="1785938"/>
            <a:ext cx="8229600" cy="36433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id-ID" smtClean="0"/>
              <a:t>	Jadi </a:t>
            </a:r>
            <a:r>
              <a:rPr lang="id-ID" smtClean="0">
                <a:solidFill>
                  <a:srgbClr val="FF0000"/>
                </a:solidFill>
              </a:rPr>
              <a:t>JOB ANALYSIS berisikan </a:t>
            </a:r>
            <a:r>
              <a:rPr lang="id-ID" smtClean="0"/>
              <a:t>sejumlah informasi yg sangat spesifik tentang apa dilakukan dalam job tsb, sehingga menghasil kan uraian/report yg detil</a:t>
            </a:r>
            <a:endParaRPr lang="en-US" smtClean="0"/>
          </a:p>
        </p:txBody>
      </p:sp>
      <p:sp>
        <p:nvSpPr>
          <p:cNvPr id="10243" name="Title 2"/>
          <p:cNvSpPr>
            <a:spLocks noGrp="1"/>
          </p:cNvSpPr>
          <p:nvPr>
            <p:ph type="title"/>
          </p:nvPr>
        </p:nvSpPr>
        <p:spPr>
          <a:xfrm>
            <a:off x="457200" y="404813"/>
            <a:ext cx="7696200" cy="563562"/>
          </a:xfrm>
        </p:spPr>
        <p:txBody>
          <a:bodyPr/>
          <a:lstStyle/>
          <a:p>
            <a:r>
              <a:rPr lang="id-ID" sz="2400" smtClean="0"/>
              <a:t>Lanjutan....</a:t>
            </a:r>
            <a:endParaRPr lang="en-US" sz="24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id-ID" smtClean="0"/>
              <a:t>Teknik pengumpulan info yg difokuskan pada personal karakteristik/atribut yg dibutuhkan utk memegang jabatan tsb agar well perform.</a:t>
            </a:r>
          </a:p>
          <a:p>
            <a:pPr marL="0" indent="0">
              <a:buFont typeface="Wingdings" pitchFamily="2" charset="2"/>
              <a:buNone/>
            </a:pPr>
            <a:endParaRPr lang="id-ID" smtClean="0"/>
          </a:p>
          <a:p>
            <a:pPr marL="0" indent="0">
              <a:buFont typeface="Wingdings" pitchFamily="2" charset="2"/>
              <a:buNone/>
            </a:pPr>
            <a:r>
              <a:rPr lang="id-ID" smtClean="0"/>
              <a:t>Karakteritik itu meliputi </a:t>
            </a:r>
            <a:r>
              <a:rPr lang="id-ID" smtClean="0">
                <a:solidFill>
                  <a:srgbClr val="FF0000"/>
                </a:solidFill>
              </a:rPr>
              <a:t>KSAO </a:t>
            </a:r>
            <a:r>
              <a:rPr lang="id-ID" sz="2400" smtClean="0">
                <a:solidFill>
                  <a:srgbClr val="FF0000"/>
                </a:solidFill>
              </a:rPr>
              <a:t>(Knowledge, Skill, Ability &amp; Other Personal)</a:t>
            </a:r>
          </a:p>
          <a:p>
            <a:pPr lvl="1">
              <a:buFont typeface="Wingdings" pitchFamily="2" charset="2"/>
              <a:buChar char="q"/>
            </a:pPr>
            <a:r>
              <a:rPr lang="id-ID" smtClean="0">
                <a:solidFill>
                  <a:srgbClr val="FF0000"/>
                </a:solidFill>
              </a:rPr>
              <a:t>KSA </a:t>
            </a:r>
            <a:r>
              <a:rPr lang="id-ID" smtClean="0"/>
              <a:t>   = dibutuhkan untuk Job Performance</a:t>
            </a:r>
          </a:p>
          <a:p>
            <a:pPr lvl="1">
              <a:buFont typeface="Wingdings" pitchFamily="2" charset="2"/>
              <a:buChar char="q"/>
            </a:pPr>
            <a:r>
              <a:rPr lang="id-ID" smtClean="0">
                <a:solidFill>
                  <a:srgbClr val="FF0000"/>
                </a:solidFill>
              </a:rPr>
              <a:t>Other  </a:t>
            </a:r>
            <a:r>
              <a:rPr lang="id-ID" smtClean="0"/>
              <a:t>=  berkaitan dg Job Adjustment/ 			     satisfaction</a:t>
            </a:r>
            <a:endParaRPr lang="en-US" smtClean="0"/>
          </a:p>
        </p:txBody>
      </p:sp>
      <p:sp>
        <p:nvSpPr>
          <p:cNvPr id="11267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id-ID" sz="2800" smtClean="0">
                <a:solidFill>
                  <a:srgbClr val="FF0000"/>
                </a:solidFill>
              </a:rPr>
              <a:t>B.  The Person – Oriented Approach</a:t>
            </a:r>
            <a:endParaRPr lang="en-US" sz="28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2400" smtClean="0"/>
              <a:t>Misal : POLISI</a:t>
            </a:r>
            <a:endParaRPr lang="en-US" sz="240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625"/>
            <a:ext cx="4040188" cy="4792663"/>
          </a:xfrm>
          <a:ln>
            <a:solidFill>
              <a:schemeClr val="accent2"/>
            </a:solidFill>
          </a:ln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id-ID" dirty="0" smtClean="0"/>
              <a:t>	KSAO</a:t>
            </a:r>
          </a:p>
          <a:p>
            <a:pPr>
              <a:buFont typeface="Wingdings" pitchFamily="2" charset="2"/>
              <a:buNone/>
              <a:defRPr/>
            </a:pPr>
            <a:endParaRPr lang="id-ID" dirty="0" smtClean="0"/>
          </a:p>
          <a:p>
            <a:pPr>
              <a:defRPr/>
            </a:pPr>
            <a:r>
              <a:rPr lang="id-ID" sz="20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Knowledge</a:t>
            </a:r>
            <a:r>
              <a:rPr lang="id-ID" sz="2000" dirty="0" smtClean="0">
                <a:solidFill>
                  <a:srgbClr val="FF0000"/>
                </a:solidFill>
              </a:rPr>
              <a:t> </a:t>
            </a:r>
            <a:r>
              <a:rPr lang="id-ID" sz="2000" dirty="0" smtClean="0"/>
              <a:t>: memiliki pengetahuan prosedur penangkapan</a:t>
            </a:r>
          </a:p>
          <a:p>
            <a:pPr>
              <a:buFont typeface="Wingdings" pitchFamily="2" charset="2"/>
              <a:buNone/>
              <a:defRPr/>
            </a:pPr>
            <a:endParaRPr lang="id-ID" sz="2000" dirty="0" smtClean="0"/>
          </a:p>
          <a:p>
            <a:pPr>
              <a:defRPr/>
            </a:pPr>
            <a:r>
              <a:rPr lang="id-ID" sz="2000" dirty="0" smtClean="0">
                <a:solidFill>
                  <a:schemeClr val="accent1"/>
                </a:solidFill>
              </a:rPr>
              <a:t>Skill </a:t>
            </a:r>
            <a:r>
              <a:rPr lang="id-ID" sz="2000" dirty="0" smtClean="0"/>
              <a:t>: memiliki ketrampilan menggunakan senjata api</a:t>
            </a:r>
          </a:p>
          <a:p>
            <a:pPr>
              <a:buFont typeface="Wingdings" pitchFamily="2" charset="2"/>
              <a:buNone/>
              <a:defRPr/>
            </a:pPr>
            <a:endParaRPr lang="id-ID" sz="2000" dirty="0" smtClean="0"/>
          </a:p>
          <a:p>
            <a:pPr>
              <a:defRPr/>
            </a:pPr>
            <a:r>
              <a:rPr lang="id-ID" sz="20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Ability : </a:t>
            </a:r>
            <a:r>
              <a:rPr lang="id-ID" sz="2000" dirty="0" smtClean="0"/>
              <a:t>memiliki kemampuan berkomunikasi</a:t>
            </a:r>
          </a:p>
          <a:p>
            <a:pPr>
              <a:defRPr/>
            </a:pPr>
            <a:endParaRPr lang="id-ID" sz="2000" dirty="0" smtClean="0"/>
          </a:p>
          <a:p>
            <a:pPr>
              <a:defRPr/>
            </a:pPr>
            <a:r>
              <a:rPr lang="id-ID" sz="2000" dirty="0" smtClean="0">
                <a:solidFill>
                  <a:schemeClr val="accent1"/>
                </a:solidFill>
              </a:rPr>
              <a:t>Others</a:t>
            </a:r>
            <a:r>
              <a:rPr lang="id-ID" sz="2000" dirty="0" smtClean="0"/>
              <a:t> : memiliki keberanian</a:t>
            </a: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625"/>
            <a:ext cx="4041775" cy="4792663"/>
          </a:xfrm>
          <a:ln>
            <a:solidFill>
              <a:schemeClr val="accent2"/>
            </a:solidFill>
          </a:ln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id-ID" dirty="0" smtClean="0"/>
              <a:t>	</a:t>
            </a:r>
            <a:r>
              <a:rPr lang="id-ID" sz="4600" dirty="0" smtClean="0"/>
              <a:t>TASK</a:t>
            </a:r>
          </a:p>
          <a:p>
            <a:pPr>
              <a:buFont typeface="Wingdings" pitchFamily="2" charset="2"/>
              <a:buNone/>
              <a:defRPr/>
            </a:pPr>
            <a:endParaRPr lang="id-ID" sz="4000" dirty="0" smtClean="0"/>
          </a:p>
          <a:p>
            <a:pPr>
              <a:defRPr/>
            </a:pPr>
            <a:r>
              <a:rPr lang="id-ID" sz="40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Menangkap Tersangka</a:t>
            </a:r>
          </a:p>
          <a:p>
            <a:pPr>
              <a:buFont typeface="Wingdings" pitchFamily="2" charset="2"/>
              <a:buNone/>
              <a:defRPr/>
            </a:pPr>
            <a:endParaRPr lang="id-ID" sz="3000" dirty="0" smtClean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id-ID" sz="3000" dirty="0" smtClean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id-ID" sz="4000" dirty="0" smtClean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r>
              <a:rPr lang="id-ID" sz="40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Praktik menembak di lapangan tembak</a:t>
            </a:r>
          </a:p>
          <a:p>
            <a:pPr>
              <a:buFont typeface="Wingdings" pitchFamily="2" charset="2"/>
              <a:buNone/>
              <a:defRPr/>
            </a:pPr>
            <a:endParaRPr lang="id-ID" sz="4000" dirty="0" smtClean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id-ID" sz="4000" dirty="0" smtClean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r>
              <a:rPr lang="id-ID" sz="40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Menengahi perselisihan ant 2 org utk mencegah tindak kekerasan</a:t>
            </a:r>
          </a:p>
          <a:p>
            <a:pPr>
              <a:defRPr/>
            </a:pPr>
            <a:endParaRPr lang="id-ID" sz="4000" dirty="0" smtClean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r>
              <a:rPr lang="id-ID" sz="40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Memasuki lorong gelap untuk menangkap tersangka</a:t>
            </a:r>
          </a:p>
          <a:p>
            <a:pPr>
              <a:defRPr/>
            </a:pPr>
            <a:endParaRPr lang="en-US" sz="20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98513"/>
          </a:xfrm>
        </p:spPr>
        <p:txBody>
          <a:bodyPr/>
          <a:lstStyle/>
          <a:p>
            <a:r>
              <a:rPr lang="id-ID" sz="2800" smtClean="0"/>
              <a:t>PURPOSES OF JOB ANALYSIS</a:t>
            </a:r>
            <a:endParaRPr lang="en-US" sz="280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50825" y="1428750"/>
            <a:ext cx="4246563" cy="4857750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id-ID" dirty="0" smtClean="0"/>
              <a:t>USE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id-ID" sz="20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Career development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id-ID" sz="2000" dirty="0" smtClean="0">
                <a:solidFill>
                  <a:srgbClr val="FF0000"/>
                </a:solidFill>
              </a:rPr>
              <a:t>Legal Issues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id-ID" sz="2000" dirty="0" smtClean="0">
                <a:solidFill>
                  <a:srgbClr val="FF0000"/>
                </a:solidFill>
              </a:rPr>
              <a:t>Performance Appraisal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id-ID" sz="20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Recruitment &amp; Selection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id-ID" sz="20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Training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id-ID" sz="2000" dirty="0" smtClean="0"/>
              <a:t>Setting Salaries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id-ID" sz="2000" dirty="0" smtClean="0"/>
              <a:t>Efficiency/Safety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id-ID" sz="2000" dirty="0" smtClean="0"/>
              <a:t>Job Classification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id-ID" sz="2000" dirty="0" smtClean="0"/>
              <a:t>Job Description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id-ID" sz="2000" dirty="0" smtClean="0"/>
              <a:t>Job Design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id-ID" sz="2000" dirty="0" smtClean="0"/>
              <a:t>Planning</a:t>
            </a: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28750"/>
            <a:ext cx="4248150" cy="4857750"/>
          </a:xfrm>
          <a:ln>
            <a:solidFill>
              <a:schemeClr val="accent2"/>
            </a:solidFill>
          </a:ln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id-ID" dirty="0" smtClean="0"/>
              <a:t>DESCRIPTION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id-ID" sz="2100" dirty="0" smtClean="0"/>
              <a:t>Define KSAO necessary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id-ID" sz="2100" dirty="0" smtClean="0"/>
              <a:t>Show job relevance of KSAO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id-ID" sz="2100" dirty="0" smtClean="0"/>
              <a:t>Set criteria to evaluate perf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id-ID" sz="2100" dirty="0" smtClean="0"/>
              <a:t>As the basis for hiring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id-ID" sz="2100" dirty="0" smtClean="0"/>
              <a:t>Suggest areas for training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id-ID" sz="2100" dirty="0" smtClean="0"/>
              <a:t>Determine salary level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id-ID" sz="2100" dirty="0" smtClean="0"/>
              <a:t> Design Jobs for efficiency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id-ID" sz="2100" dirty="0" smtClean="0"/>
              <a:t>Place similar job into group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id-ID" sz="2100" dirty="0" smtClean="0"/>
              <a:t>Write description of job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id-ID" sz="2100" dirty="0" smtClean="0"/>
              <a:t>Design content of jobs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id-ID" sz="2100" dirty="0" smtClean="0"/>
              <a:t>Focerast future need for employee with specific KSAO </a:t>
            </a:r>
          </a:p>
          <a:p>
            <a:pPr>
              <a:defRPr/>
            </a:pPr>
            <a:endParaRPr lang="en-US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649787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  <a:defRPr/>
            </a:pPr>
            <a:r>
              <a:rPr lang="id-ID" sz="24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Job Analysis </a:t>
            </a:r>
            <a:r>
              <a:rPr lang="id-ID" sz="2400" dirty="0" smtClean="0"/>
              <a:t>memberikan gambaran KSAO requirement utk masing2 level</a:t>
            </a:r>
          </a:p>
          <a:p>
            <a:pPr>
              <a:spcBef>
                <a:spcPts val="1200"/>
              </a:spcBef>
              <a:buFont typeface="Wingdings" pitchFamily="2" charset="2"/>
              <a:buChar char="q"/>
              <a:defRPr/>
            </a:pPr>
            <a:r>
              <a:rPr lang="id-ID" sz="24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KSAO requirement </a:t>
            </a:r>
            <a:r>
              <a:rPr lang="id-ID" sz="2400" dirty="0" smtClean="0"/>
              <a:t>memberi ide bagi pengemb karyawan &amp; penentuan program training yg memfokuskan pada peningkatan skill karyawan </a:t>
            </a:r>
          </a:p>
          <a:p>
            <a:pPr>
              <a:spcBef>
                <a:spcPts val="1200"/>
              </a:spcBef>
              <a:buFont typeface="Wingdings" pitchFamily="2" charset="2"/>
              <a:buChar char="q"/>
              <a:defRPr/>
            </a:pPr>
            <a:r>
              <a:rPr lang="id-ID" sz="2400" dirty="0" smtClean="0"/>
              <a:t>Adanya Job analysis menguntungan :</a:t>
            </a:r>
          </a:p>
          <a:p>
            <a:pPr marL="966978" lvl="1" indent="-457200">
              <a:buFont typeface="+mj-lt"/>
              <a:buAutoNum type="arabicPeriod"/>
              <a:defRPr/>
            </a:pPr>
            <a:r>
              <a:rPr lang="id-ID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Karyawan</a:t>
            </a:r>
            <a:r>
              <a:rPr lang="id-ID" sz="24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id-ID" sz="2400" dirty="0" smtClean="0"/>
              <a:t>: memenuhi requirement dpt terpilih utk dipromosikan di masa y.a.d</a:t>
            </a:r>
          </a:p>
          <a:p>
            <a:pPr marL="966978" lvl="1" indent="-457200">
              <a:buFont typeface="+mj-lt"/>
              <a:buAutoNum type="arabicPeriod"/>
              <a:defRPr/>
            </a:pPr>
            <a:r>
              <a:rPr lang="id-ID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Organisasi</a:t>
            </a:r>
            <a:r>
              <a:rPr lang="id-ID" sz="2400" dirty="0" smtClean="0"/>
              <a:t>: lbh siap karena dpt memilih calon yg sudah ada  utk posisi di level atas</a:t>
            </a:r>
          </a:p>
          <a:p>
            <a:pPr>
              <a:defRPr/>
            </a:pPr>
            <a:endParaRPr lang="id-ID" sz="2400" dirty="0" smtClean="0"/>
          </a:p>
          <a:p>
            <a:pPr>
              <a:defRPr/>
            </a:pPr>
            <a:endParaRPr lang="en-US" sz="2400" dirty="0"/>
          </a:p>
        </p:txBody>
      </p:sp>
      <p:sp>
        <p:nvSpPr>
          <p:cNvPr id="14339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r>
              <a:rPr lang="id-ID" smtClean="0"/>
              <a:t>CAREER DEVELOPMENT</a:t>
            </a:r>
            <a:endParaRPr 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521493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  <a:defRPr/>
            </a:pPr>
            <a:r>
              <a:rPr lang="id-ID" sz="2400" dirty="0" smtClean="0"/>
              <a:t>Adanya Job Analysis dapat </a:t>
            </a:r>
            <a:r>
              <a:rPr lang="id-ID" sz="24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menghindari</a:t>
            </a:r>
            <a:r>
              <a:rPr lang="id-ID" sz="2400" dirty="0" smtClean="0">
                <a:solidFill>
                  <a:schemeClr val="accent3"/>
                </a:solidFill>
              </a:rPr>
              <a:t> </a:t>
            </a:r>
            <a:r>
              <a:rPr lang="id-ID" sz="24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diskriminasi</a:t>
            </a:r>
            <a:r>
              <a:rPr lang="id-ID" sz="2400" dirty="0" smtClean="0">
                <a:solidFill>
                  <a:schemeClr val="accent3"/>
                </a:solidFill>
              </a:rPr>
              <a:t> </a:t>
            </a:r>
            <a:r>
              <a:rPr lang="id-ID" sz="2400" dirty="0" smtClean="0"/>
              <a:t>yg terkait dg gender, agama, ras, usia, dll </a:t>
            </a:r>
          </a:p>
          <a:p>
            <a:pPr>
              <a:spcBef>
                <a:spcPts val="1200"/>
              </a:spcBef>
              <a:buFont typeface="Wingdings" pitchFamily="2" charset="2"/>
              <a:buChar char="q"/>
              <a:defRPr/>
            </a:pPr>
            <a:r>
              <a:rPr lang="id-ID" sz="2400" dirty="0" smtClean="0"/>
              <a:t>Adanya Job Analysis </a:t>
            </a:r>
            <a:r>
              <a:rPr lang="id-ID" sz="24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lbh fair memutuskan/</a:t>
            </a:r>
            <a:r>
              <a:rPr lang="id-ID" sz="2400" dirty="0" smtClean="0">
                <a:solidFill>
                  <a:schemeClr val="accent3"/>
                </a:solidFill>
              </a:rPr>
              <a:t> </a:t>
            </a:r>
            <a:r>
              <a:rPr lang="id-ID" sz="2400" dirty="0" smtClean="0"/>
              <a:t>memilih karyawan yg didasarkan pada job performance/job potential bkn didasarkan pada hal2 yg tidak relevant.</a:t>
            </a:r>
          </a:p>
          <a:p>
            <a:pPr>
              <a:spcBef>
                <a:spcPts val="1200"/>
              </a:spcBef>
              <a:buFont typeface="Wingdings" pitchFamily="2" charset="2"/>
              <a:buChar char="q"/>
              <a:defRPr/>
            </a:pPr>
            <a:r>
              <a:rPr lang="id-ID" sz="2400" dirty="0" smtClean="0"/>
              <a:t>Adanya Job Analysis memberikan gambaran KSAO </a:t>
            </a:r>
            <a:r>
              <a:rPr lang="id-ID" sz="24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sbg dasar utk hiring </a:t>
            </a:r>
            <a:r>
              <a:rPr lang="id-ID" sz="2400" dirty="0" smtClean="0"/>
              <a:t>drpd karakteristik personal yg tidak relevant</a:t>
            </a:r>
          </a:p>
          <a:p>
            <a:pPr>
              <a:spcBef>
                <a:spcPts val="1200"/>
              </a:spcBef>
              <a:buFont typeface="Wingdings" pitchFamily="2" charset="2"/>
              <a:buChar char="q"/>
              <a:defRPr/>
            </a:pPr>
            <a:r>
              <a:rPr lang="id-ID" sz="2400" dirty="0" smtClean="0"/>
              <a:t>Adanya Job Analysis yg mengacu pd </a:t>
            </a:r>
            <a:r>
              <a:rPr lang="id-ID" sz="24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KSAO lbh legal</a:t>
            </a:r>
            <a:endParaRPr lang="en-US" sz="24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36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r>
              <a:rPr lang="id-ID" smtClean="0"/>
              <a:t>LEGAL ISSUES</a:t>
            </a:r>
            <a:endParaRPr 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948237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  <a:defRPr/>
            </a:pPr>
            <a:r>
              <a:rPr lang="id-ID" dirty="0" smtClean="0"/>
              <a:t>Design sistem performance appraisal yang baik harus didasarkan pada Job Analysis.</a:t>
            </a:r>
          </a:p>
          <a:p>
            <a:pPr>
              <a:buFont typeface="Wingdings" pitchFamily="2" charset="2"/>
              <a:buNone/>
              <a:defRPr/>
            </a:pPr>
            <a:endParaRPr lang="id-ID" dirty="0" smtClean="0"/>
          </a:p>
          <a:p>
            <a:pPr>
              <a:buFont typeface="Wingdings" pitchFamily="2" charset="2"/>
              <a:buChar char="q"/>
              <a:defRPr/>
            </a:pPr>
            <a:r>
              <a:rPr lang="id-ID" dirty="0" smtClean="0"/>
              <a:t>Job Oriented Analysis memberikan gambaran komponen2 utama dari Job yg dapat digunakan sbg dimensi Performace Evaluation</a:t>
            </a:r>
          </a:p>
          <a:p>
            <a:pPr>
              <a:buFont typeface="Wingdings" pitchFamily="2" charset="2"/>
              <a:buNone/>
              <a:defRPr/>
            </a:pPr>
            <a:endParaRPr lang="id-ID" dirty="0" smtClean="0"/>
          </a:p>
          <a:p>
            <a:pPr>
              <a:buFont typeface="Wingdings" pitchFamily="2" charset="2"/>
              <a:buChar char="q"/>
              <a:defRPr/>
            </a:pPr>
            <a:r>
              <a:rPr lang="id-ID" dirty="0" smtClean="0"/>
              <a:t>Performance Evaluation berisi spesifik behavior yg dapat digunakan sebagai instrument/alat ukur yang diturunkan dari Job Analysis </a:t>
            </a:r>
            <a:endParaRPr lang="en-US" dirty="0"/>
          </a:p>
        </p:txBody>
      </p:sp>
      <p:sp>
        <p:nvSpPr>
          <p:cNvPr id="16387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txBody>
          <a:bodyPr/>
          <a:lstStyle/>
          <a:p>
            <a:r>
              <a:rPr lang="id-ID" smtClean="0"/>
              <a:t>PERFORMANCE APPRAISAL</a:t>
            </a:r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52527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0" dirty="0" err="1" smtClean="0"/>
              <a:t>Setelah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mengikuti</a:t>
            </a:r>
            <a:r>
              <a:rPr lang="en-US" sz="2800" b="0" dirty="0" smtClean="0"/>
              <a:t> per</a:t>
            </a:r>
            <a:r>
              <a:rPr lang="id-ID" sz="2800" b="0" dirty="0" smtClean="0"/>
              <a:t>temuan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ini</a:t>
            </a:r>
            <a:r>
              <a:rPr lang="en-US" sz="2800" b="0" dirty="0" smtClean="0"/>
              <a:t>, </a:t>
            </a:r>
            <a:r>
              <a:rPr lang="id-ID" sz="2800" b="0" dirty="0" smtClean="0"/>
              <a:t>mhs </a:t>
            </a:r>
            <a:r>
              <a:rPr lang="en-US" sz="2800" b="0" dirty="0" err="1" smtClean="0"/>
              <a:t>diharapkan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mampu</a:t>
            </a:r>
            <a:r>
              <a:rPr lang="en-US" sz="2800" b="0" dirty="0" smtClean="0"/>
              <a:t> :</a:t>
            </a:r>
          </a:p>
          <a:p>
            <a:pPr marL="624078" indent="-514350">
              <a:spcBef>
                <a:spcPts val="1200"/>
              </a:spcBef>
              <a:buFont typeface="+mj-lt"/>
              <a:buAutoNum type="arabicPeriod"/>
            </a:pPr>
            <a:r>
              <a:rPr lang="id-ID" sz="2800" b="0" dirty="0" smtClean="0"/>
              <a:t>Menjelaskan pengertian analisis jabatan, deskripsi jabatan, dan spesifikasi jabatan</a:t>
            </a:r>
            <a:endParaRPr lang="en-US" sz="2800" b="0" dirty="0" smtClean="0"/>
          </a:p>
          <a:p>
            <a:pPr marL="624078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800" b="0" dirty="0" err="1" smtClean="0"/>
              <a:t>Menjelaskan</a:t>
            </a:r>
            <a:r>
              <a:rPr lang="en-US" sz="2800" b="0" dirty="0" smtClean="0"/>
              <a:t> m</a:t>
            </a:r>
            <a:r>
              <a:rPr lang="id-ID" sz="2800" b="0" dirty="0" smtClean="0"/>
              <a:t>anfaatnya bg organisasi secara umum</a:t>
            </a:r>
            <a:endParaRPr lang="en-US" sz="2800" b="0" dirty="0" smtClean="0"/>
          </a:p>
          <a:p>
            <a:pPr marL="624078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800" b="0" dirty="0" smtClean="0"/>
              <a:t>M</a:t>
            </a:r>
            <a:r>
              <a:rPr lang="id-ID" sz="2800" b="0" dirty="0" smtClean="0"/>
              <a:t>enguraikan metode2 yg digunakan didlmnya</a:t>
            </a:r>
          </a:p>
          <a:p>
            <a:pPr marL="624078" indent="-514350">
              <a:spcBef>
                <a:spcPts val="1200"/>
              </a:spcBef>
              <a:buFont typeface="+mj-lt"/>
              <a:buAutoNum type="arabicPeriod"/>
            </a:pPr>
            <a:r>
              <a:rPr lang="id-ID" sz="2800" b="0" dirty="0" smtClean="0"/>
              <a:t>Menguraikan proses penyusunannya</a:t>
            </a:r>
            <a:endParaRPr lang="en-US" sz="2800" b="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274638"/>
            <a:ext cx="6912768" cy="868362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T</a:t>
            </a:r>
            <a:r>
              <a:rPr lang="id-ID" sz="3600" b="1" dirty="0" smtClean="0">
                <a:solidFill>
                  <a:schemeClr val="accent3">
                    <a:lumMod val="50000"/>
                  </a:schemeClr>
                </a:solidFill>
              </a:rPr>
              <a:t>arget Kompetensi</a:t>
            </a:r>
            <a:endParaRPr lang="en-US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id-ID" sz="2400" smtClean="0"/>
              <a:t>Langkah pertama menghire karyawan adalah menentukan  human attribute atau KSAO (Person Oriented Job Analysis)</a:t>
            </a:r>
          </a:p>
          <a:p>
            <a:pPr>
              <a:buFont typeface="Wingdings" pitchFamily="2" charset="2"/>
              <a:buChar char="q"/>
            </a:pPr>
            <a:endParaRPr lang="id-ID" sz="2400" smtClean="0"/>
          </a:p>
          <a:p>
            <a:pPr>
              <a:buFont typeface="Wingdings" pitchFamily="2" charset="2"/>
              <a:buChar char="q"/>
            </a:pPr>
            <a:r>
              <a:rPr lang="id-ID" sz="2400" smtClean="0"/>
              <a:t>Berdasarkan KSAO </a:t>
            </a:r>
            <a:r>
              <a:rPr lang="id-ID" sz="2400" smtClean="0">
                <a:sym typeface="Wingdings" pitchFamily="2" charset="2"/>
              </a:rPr>
              <a:t> prosedur dipilih utk menentukan pelamar yg sesuai (misal : melalui interview &amp; pemeriksaan psikologi)</a:t>
            </a:r>
          </a:p>
          <a:p>
            <a:pPr>
              <a:buFont typeface="Wingdings" pitchFamily="2" charset="2"/>
              <a:buChar char="q"/>
            </a:pPr>
            <a:endParaRPr lang="id-ID" sz="2400" smtClean="0">
              <a:sym typeface="Wingdings" pitchFamily="2" charset="2"/>
            </a:endParaRPr>
          </a:p>
          <a:p>
            <a:pPr>
              <a:buFont typeface="Wingdings" pitchFamily="2" charset="2"/>
              <a:buChar char="q"/>
            </a:pPr>
            <a:r>
              <a:rPr lang="id-ID" sz="2400" smtClean="0">
                <a:sym typeface="Wingdings" pitchFamily="2" charset="2"/>
              </a:rPr>
              <a:t>Berdasarkan KSAO  diharapkan pelamar yang telah diterima dapat dikembangkan melalui pengalaman &amp; training pada job yg dilakukan </a:t>
            </a:r>
            <a:endParaRPr lang="id-ID" sz="2400" smtClean="0"/>
          </a:p>
          <a:p>
            <a:endParaRPr lang="en-US" sz="2400" smtClean="0"/>
          </a:p>
        </p:txBody>
      </p:sp>
      <p:sp>
        <p:nvSpPr>
          <p:cNvPr id="17411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id-ID" smtClean="0"/>
              <a:t>SELECTION</a:t>
            </a:r>
            <a:endParaRPr lang="en-US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  <a:defRPr/>
            </a:pPr>
            <a:r>
              <a:rPr lang="id-ID" dirty="0" smtClean="0"/>
              <a:t>Agar program training terorganisasi secara efektif, sebaiknya </a:t>
            </a:r>
            <a:r>
              <a:rPr lang="id-ID" dirty="0" smtClean="0">
                <a:solidFill>
                  <a:srgbClr val="FF0000"/>
                </a:solidFill>
              </a:rPr>
              <a:t>didasarkan pada analysis KSAO requirement</a:t>
            </a:r>
            <a:r>
              <a:rPr lang="id-ID" dirty="0" smtClean="0"/>
              <a:t> untuk jabatan tsb.</a:t>
            </a:r>
          </a:p>
          <a:p>
            <a:pPr>
              <a:spcBef>
                <a:spcPts val="1200"/>
              </a:spcBef>
              <a:buFont typeface="Wingdings" pitchFamily="2" charset="2"/>
              <a:buChar char="q"/>
              <a:defRPr/>
            </a:pPr>
            <a:r>
              <a:rPr lang="id-ID" dirty="0" smtClean="0"/>
              <a:t>KSAO requirement dibandingkan dgn KSAO pelamar/karyawan.</a:t>
            </a:r>
          </a:p>
          <a:p>
            <a:pPr>
              <a:spcBef>
                <a:spcPts val="1200"/>
              </a:spcBef>
              <a:buFont typeface="Wingdings" pitchFamily="2" charset="2"/>
              <a:buChar char="q"/>
              <a:defRPr/>
            </a:pPr>
            <a:r>
              <a:rPr lang="id-ID" dirty="0" smtClean="0"/>
              <a:t>Bila ada perbedaan di bagian KSAO pelamar/ karyawan, maka </a:t>
            </a:r>
            <a:r>
              <a:rPr lang="id-ID" dirty="0" smtClean="0">
                <a:solidFill>
                  <a:srgbClr val="FF0000"/>
                </a:solidFill>
              </a:rPr>
              <a:t>training diarahkan utk mengembangkan karakteristik </a:t>
            </a:r>
            <a:r>
              <a:rPr lang="id-ID" dirty="0" smtClean="0"/>
              <a:t>KSAO yg dipersyaratkan untuk jabatan tsb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8435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id-ID" smtClean="0"/>
              <a:t>TRAINING</a:t>
            </a:r>
            <a:endParaRPr lang="en-US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332656"/>
            <a:ext cx="7829872" cy="764307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/>
              <a:t>Siapa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i="1" dirty="0" smtClean="0"/>
              <a:t>JOB ANALYSIS</a:t>
            </a:r>
            <a:r>
              <a:rPr lang="en-US" sz="2800" dirty="0" smtClean="0"/>
              <a:t> ?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808"/>
            <a:ext cx="8229600" cy="4547592"/>
          </a:xfrm>
        </p:spPr>
        <p:txBody>
          <a:bodyPr/>
          <a:lstStyle/>
          <a:p>
            <a:pPr eaLnBrk="1" hangingPunct="1">
              <a:spcBef>
                <a:spcPts val="1200"/>
              </a:spcBef>
              <a:defRPr/>
            </a:pPr>
            <a:r>
              <a:rPr lang="en-US" dirty="0" err="1" smtClean="0"/>
              <a:t>Pakar</a:t>
            </a:r>
            <a:r>
              <a:rPr lang="en-US" dirty="0" smtClean="0"/>
              <a:t> job analysis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US" dirty="0" smtClean="0"/>
              <a:t>Job </a:t>
            </a:r>
            <a:r>
              <a:rPr lang="en-US" dirty="0" err="1" smtClean="0"/>
              <a:t>Analyser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endParaRPr lang="en-US" dirty="0" smtClean="0"/>
          </a:p>
          <a:p>
            <a:pPr eaLnBrk="1" hangingPunct="1">
              <a:spcBef>
                <a:spcPts val="1200"/>
              </a:spcBef>
              <a:defRPr/>
            </a:pPr>
            <a:r>
              <a:rPr lang="en-US" dirty="0" smtClean="0"/>
              <a:t>Supervisor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US" dirty="0" smtClean="0"/>
              <a:t>Manager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d-ID" dirty="0" smtClean="0"/>
              <a:t>	</a:t>
            </a:r>
            <a:r>
              <a:rPr lang="en-US" dirty="0" err="1" smtClean="0"/>
              <a:t>Individu</a:t>
            </a:r>
            <a:r>
              <a:rPr lang="en-US" dirty="0" smtClean="0"/>
              <a:t> yang </a:t>
            </a:r>
            <a:r>
              <a:rPr lang="en-US" dirty="0" err="1" smtClean="0"/>
              <a:t>sungguh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id-ID" dirty="0" smtClean="0"/>
              <a:t>2</a:t>
            </a:r>
            <a:r>
              <a:rPr lang="en-US" dirty="0" smtClean="0"/>
              <a:t>,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475162"/>
          </a:xfrm>
        </p:spPr>
        <p:txBody>
          <a:bodyPr>
            <a:normAutofit/>
          </a:bodyPr>
          <a:lstStyle/>
          <a:p>
            <a:pPr marL="624078" indent="-514350" algn="ctr">
              <a:spcBef>
                <a:spcPts val="2400"/>
              </a:spcBef>
              <a:buFont typeface="Wingdings" pitchFamily="2" charset="2"/>
              <a:buChar char="q"/>
              <a:defRPr/>
            </a:pPr>
            <a:r>
              <a:rPr lang="id-ID" sz="4000" dirty="0" smtClean="0">
                <a:solidFill>
                  <a:srgbClr val="FF0000"/>
                </a:solidFill>
              </a:rPr>
              <a:t>Job Analysts</a:t>
            </a:r>
          </a:p>
          <a:p>
            <a:pPr marL="624078" indent="-514350" algn="ctr">
              <a:spcBef>
                <a:spcPts val="2400"/>
              </a:spcBef>
              <a:buFont typeface="Wingdings" pitchFamily="2" charset="2"/>
              <a:buChar char="q"/>
              <a:defRPr/>
            </a:pPr>
            <a:r>
              <a:rPr lang="id-ID" sz="4000" dirty="0" smtClean="0"/>
              <a:t>Job Incumbent</a:t>
            </a:r>
          </a:p>
          <a:p>
            <a:pPr marL="624078" indent="-514350" algn="ctr">
              <a:spcBef>
                <a:spcPts val="2400"/>
              </a:spcBef>
              <a:buFont typeface="Wingdings" pitchFamily="2" charset="2"/>
              <a:buChar char="q"/>
              <a:defRPr/>
            </a:pPr>
            <a:r>
              <a:rPr lang="id-ID" sz="4000" dirty="0" smtClean="0">
                <a:solidFill>
                  <a:schemeClr val="accent4"/>
                </a:solidFill>
              </a:rPr>
              <a:t>Supervisor</a:t>
            </a:r>
          </a:p>
          <a:p>
            <a:pPr marL="624078" indent="-514350" algn="ctr">
              <a:spcBef>
                <a:spcPts val="2400"/>
              </a:spcBef>
              <a:buFont typeface="Wingdings" pitchFamily="2" charset="2"/>
              <a:buChar char="q"/>
              <a:defRPr/>
            </a:pPr>
            <a:r>
              <a:rPr lang="id-ID" sz="4000" dirty="0" smtClean="0">
                <a:solidFill>
                  <a:schemeClr val="accent6">
                    <a:lumMod val="75000"/>
                  </a:schemeClr>
                </a:solidFill>
              </a:rPr>
              <a:t>Trained Observers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459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id-ID" sz="2800" smtClean="0"/>
              <a:t>Sources Of Job Analysis Information</a:t>
            </a:r>
            <a:endParaRPr lang="en-US" sz="280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507206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  <a:defRPr/>
            </a:pPr>
            <a:r>
              <a:rPr lang="id-ID" sz="2400" dirty="0" smtClean="0">
                <a:solidFill>
                  <a:schemeClr val="accent6">
                    <a:lumMod val="75000"/>
                  </a:schemeClr>
                </a:solidFill>
              </a:rPr>
              <a:t>Job Analist &amp; Observer yg terlatih 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400" dirty="0" smtClean="0">
                <a:solidFill>
                  <a:schemeClr val="accent2"/>
                </a:solidFill>
              </a:rPr>
              <a:t>    </a:t>
            </a:r>
            <a:r>
              <a:rPr lang="id-ID" sz="2400" dirty="0" smtClean="0"/>
              <a:t>Membutuhkan waktu untuk mengobservasi karyawan yg sedang melakukan tugasnya dan menerjemahkan pengalaman yg diperoleh selama observasi ke dalam sebuah job analisis</a:t>
            </a:r>
          </a:p>
          <a:p>
            <a:pPr>
              <a:buFont typeface="Wingdings" pitchFamily="2" charset="2"/>
              <a:buNone/>
              <a:defRPr/>
            </a:pPr>
            <a:endParaRPr lang="id-ID" sz="2400" dirty="0" smtClean="0"/>
          </a:p>
          <a:p>
            <a:pPr>
              <a:buFont typeface="Wingdings" pitchFamily="2" charset="2"/>
              <a:buChar char="q"/>
              <a:defRPr/>
            </a:pPr>
            <a:r>
              <a:rPr lang="id-ID" sz="2400" dirty="0" smtClean="0">
                <a:solidFill>
                  <a:schemeClr val="accent6">
                    <a:lumMod val="75000"/>
                  </a:schemeClr>
                </a:solidFill>
              </a:rPr>
              <a:t>Incumbents &amp; Supervisors 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400" dirty="0" smtClean="0">
                <a:solidFill>
                  <a:schemeClr val="accent2"/>
                </a:solidFill>
              </a:rPr>
              <a:t>    </a:t>
            </a:r>
            <a:r>
              <a:rPr lang="id-ID" sz="2400" dirty="0" smtClean="0"/>
              <a:t>Dianggap sbg orang yg ahli dalam bidangnya, yg mengetahui secara detil tentang content (isi) dan syarat/kriteria untuk melakukan pekerjaannya atau pekerjaan yg disupervisi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400" dirty="0" smtClean="0"/>
              <a:t>	Mereka memberikan informasi ttg pekerjaannya dengan melalui interview atau pengisian questioner job analisis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2048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id-ID" sz="2400" smtClean="0"/>
              <a:t>Lanjutan....</a:t>
            </a:r>
            <a:endParaRPr lang="en-US" sz="240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4929187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id-ID" dirty="0" smtClean="0">
                <a:solidFill>
                  <a:schemeClr val="accent6">
                    <a:lumMod val="75000"/>
                  </a:schemeClr>
                </a:solidFill>
              </a:rPr>
              <a:t>1. Perform Job</a:t>
            </a:r>
          </a:p>
          <a:p>
            <a:pPr>
              <a:buFont typeface="Wingdings" pitchFamily="2" charset="2"/>
              <a:buNone/>
              <a:defRPr/>
            </a:pPr>
            <a:r>
              <a:rPr lang="id-ID" dirty="0" smtClean="0"/>
              <a:t>	</a:t>
            </a:r>
            <a:r>
              <a:rPr lang="id-ID" sz="2600" dirty="0" smtClean="0"/>
              <a:t>Job Analist terjun langs ke sebagian atau seluruh tugas/pek, seperti karyawan atau dalam situasi simulasi. Dg terlibat ke dlm tugas/pek, job analist memperoleh insight dari situasi alamiah secara lbh mendetil. 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600" dirty="0" smtClean="0"/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id-ID" dirty="0" smtClean="0">
                <a:solidFill>
                  <a:schemeClr val="accent6">
                    <a:lumMod val="75000"/>
                  </a:schemeClr>
                </a:solidFill>
              </a:rPr>
              <a:t>2. Observe</a:t>
            </a:r>
          </a:p>
          <a:p>
            <a:pPr>
              <a:buFont typeface="Wingdings" pitchFamily="2" charset="2"/>
              <a:buNone/>
              <a:defRPr/>
            </a:pPr>
            <a:r>
              <a:rPr lang="id-ID" dirty="0" smtClean="0"/>
              <a:t>	</a:t>
            </a:r>
            <a:r>
              <a:rPr lang="id-ID" sz="2600" dirty="0" smtClean="0"/>
              <a:t>Job Analist/ observer yg terlatih menyiapkan form yg berisikan aktivitas2 dan seberapa sering aktivitas tsb dilakukan oleh karyawan tsb. Dg teknik observasi, job analist memperoleh insight bagaimana pekerjaan tsb dilakukan. </a:t>
            </a: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0825" y="333375"/>
            <a:ext cx="7696200" cy="76358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d-ID" sz="2800" dirty="0" smtClean="0"/>
              <a:t>Bagaimana Cara Mereka Memberikan Informasi ?</a:t>
            </a:r>
            <a:endParaRPr lang="en-US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514350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id-ID" sz="2500" dirty="0" smtClean="0">
                <a:solidFill>
                  <a:schemeClr val="accent6">
                    <a:lumMod val="75000"/>
                  </a:schemeClr>
                </a:solidFill>
              </a:rPr>
              <a:t>3. Interview</a:t>
            </a:r>
          </a:p>
          <a:p>
            <a:pPr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id-ID" dirty="0" smtClean="0"/>
              <a:t>	</a:t>
            </a:r>
            <a:r>
              <a:rPr lang="id-ID" sz="2400" dirty="0" smtClean="0"/>
              <a:t>Job Analist/interviewer terlatih mengumpulkan info dari incumbent atau supervisor. Job analist menyiapkan daftar pertanyaan mengenai tugas &amp; aktivitas yg dilakukan oleh beberapa karyawan dengan jabatan yg sama. Beberapa tugas dilakukan oleh beberapa karyawan, tugas yang lain dikerjakan setiap karyawan tetapi hanya pd waktu tertentu saja.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400" dirty="0" smtClean="0">
                <a:solidFill>
                  <a:schemeClr val="accent6">
                    <a:lumMod val="75000"/>
                  </a:schemeClr>
                </a:solidFill>
              </a:rPr>
              <a:t>4. Questionnaire</a:t>
            </a:r>
          </a:p>
          <a:p>
            <a:pPr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id-ID" sz="2400" dirty="0" smtClean="0"/>
              <a:t>	Teknik yg paling efisien untuk mengumpulkan info. Kuesioner yg dibuat memuat ratusan pertanyaan tentang tugas/pekerjaan &amp; dapat diadministrasikan dg mudah. Kuesioner dpt diberikan kepada setiap karya-wan yg memiliki job title yg sama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400" dirty="0" smtClean="0">
                <a:solidFill>
                  <a:schemeClr val="accent6">
                    <a:lumMod val="75000"/>
                  </a:schemeClr>
                </a:solidFill>
              </a:rPr>
              <a:t>5. Multiple Methods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531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id-ID" sz="2400" smtClean="0"/>
              <a:t>Lanjutan....</a:t>
            </a:r>
            <a:endParaRPr lang="en-US" sz="240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363272" cy="4800600"/>
          </a:xfrm>
        </p:spPr>
        <p:txBody>
          <a:bodyPr>
            <a:normAutofit fontScale="92500"/>
          </a:bodyPr>
          <a:lstStyle/>
          <a:p>
            <a:pPr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id-ID" sz="3000" dirty="0" smtClean="0">
                <a:solidFill>
                  <a:schemeClr val="accent6">
                    <a:lumMod val="75000"/>
                  </a:schemeClr>
                </a:solidFill>
              </a:rPr>
              <a:t>Job Analyst Perform the Job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400" dirty="0" smtClean="0">
                <a:solidFill>
                  <a:schemeClr val="accent4"/>
                </a:solidFill>
              </a:rPr>
              <a:t>Keuntungan :</a:t>
            </a:r>
            <a:r>
              <a:rPr lang="id-ID" sz="2400" dirty="0" smtClean="0"/>
              <a:t> </a:t>
            </a:r>
          </a:p>
          <a:p>
            <a:pPr marL="566928" indent="-457200">
              <a:buFont typeface="+mj-lt"/>
              <a:buAutoNum type="arabicPeriod"/>
              <a:defRPr/>
            </a:pPr>
            <a:r>
              <a:rPr lang="id-ID" sz="2400" dirty="0" smtClean="0"/>
              <a:t>Memberikan konteks ttg pekerjaan yg dilakukan</a:t>
            </a:r>
          </a:p>
          <a:p>
            <a:pPr marL="566928" indent="-457200">
              <a:buFont typeface="+mj-lt"/>
              <a:buAutoNum type="arabicPeriod"/>
              <a:defRPr/>
            </a:pPr>
            <a:r>
              <a:rPr lang="id-ID" sz="2400" dirty="0" smtClean="0"/>
              <a:t>Memberikan info yg detil ttg pekerjaan</a:t>
            </a:r>
          </a:p>
          <a:p>
            <a:pPr marL="566928" indent="-457200">
              <a:buFont typeface="Wingdings" pitchFamily="2" charset="2"/>
              <a:buNone/>
              <a:defRPr/>
            </a:pPr>
            <a:endParaRPr lang="id-ID" sz="2400" dirty="0" smtClean="0"/>
          </a:p>
          <a:p>
            <a:pPr>
              <a:buFont typeface="Wingdings" pitchFamily="2" charset="2"/>
              <a:buNone/>
              <a:defRPr/>
            </a:pPr>
            <a:r>
              <a:rPr lang="id-ID" sz="2400" dirty="0" smtClean="0">
                <a:solidFill>
                  <a:schemeClr val="accent4"/>
                </a:solidFill>
              </a:rPr>
              <a:t>Keterbatasan: </a:t>
            </a:r>
          </a:p>
          <a:p>
            <a:pPr marL="566928" indent="-457200">
              <a:buFont typeface="+mj-lt"/>
              <a:buAutoNum type="arabicPeriod"/>
              <a:defRPr/>
            </a:pPr>
            <a:r>
              <a:rPr lang="id-ID" sz="2400" dirty="0" smtClean="0"/>
              <a:t>Sulit melihat perbedaan diantara tugas dg job title yg sama  </a:t>
            </a:r>
          </a:p>
          <a:p>
            <a:pPr marL="566928" indent="-457200">
              <a:buFont typeface="+mj-lt"/>
              <a:buAutoNum type="arabicPeriod"/>
              <a:defRPr/>
            </a:pPr>
            <a:r>
              <a:rPr lang="id-ID" sz="2400" dirty="0" smtClean="0"/>
              <a:t>Mahal &amp; menghabiskan waktu</a:t>
            </a:r>
          </a:p>
          <a:p>
            <a:pPr marL="566928" indent="-457200">
              <a:buFont typeface="+mj-lt"/>
              <a:buAutoNum type="arabicPeriod"/>
              <a:defRPr/>
            </a:pPr>
            <a:r>
              <a:rPr lang="id-ID" sz="2400" dirty="0" smtClean="0"/>
              <a:t>Butuh training yg lama untuk Analyst</a:t>
            </a:r>
          </a:p>
          <a:p>
            <a:pPr marL="566928" indent="-457200">
              <a:buFont typeface="+mj-lt"/>
              <a:buAutoNum type="arabicPeriod"/>
              <a:defRPr/>
            </a:pPr>
            <a:r>
              <a:rPr lang="id-ID" sz="2400" dirty="0" smtClean="0"/>
              <a:t>Bisa membahayakan Analyst</a:t>
            </a:r>
          </a:p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850" y="188913"/>
            <a:ext cx="8820150" cy="10112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d-ID" sz="2800" dirty="0" smtClean="0"/>
              <a:t>KEUNTUNGAN &amp; KELEMAHAN</a:t>
            </a:r>
            <a:br>
              <a:rPr lang="id-ID" sz="2800" dirty="0" smtClean="0"/>
            </a:br>
            <a:r>
              <a:rPr lang="id-ID" sz="2800" dirty="0" smtClean="0"/>
              <a:t>Teknik Pengumpulan Job Analysis Information</a:t>
            </a:r>
            <a:endParaRPr lang="en-US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89585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id-ID" sz="2400" dirty="0" smtClean="0">
                <a:solidFill>
                  <a:schemeClr val="accent4"/>
                </a:solidFill>
              </a:rPr>
              <a:t>Keuntungan :</a:t>
            </a:r>
          </a:p>
          <a:p>
            <a:pPr marL="566928" indent="-457200">
              <a:buFont typeface="+mj-lt"/>
              <a:buAutoNum type="arabicPeriod"/>
              <a:defRPr/>
            </a:pPr>
            <a:r>
              <a:rPr lang="id-ID" sz="2400" dirty="0" smtClean="0"/>
              <a:t>Memberikan Multiple perspektif ttg pekerjaan</a:t>
            </a:r>
          </a:p>
          <a:p>
            <a:pPr marL="566928" indent="-457200">
              <a:buFont typeface="+mj-lt"/>
              <a:buAutoNum type="arabicPeriod"/>
              <a:defRPr/>
            </a:pPr>
            <a:r>
              <a:rPr lang="id-ID" sz="2400" dirty="0" smtClean="0"/>
              <a:t>Dapat memperlihatkan perbedaan diantara incumbents dg job yg sama</a:t>
            </a:r>
          </a:p>
          <a:p>
            <a:pPr marL="566928" indent="-457200">
              <a:buFont typeface="Wingdings" pitchFamily="2" charset="2"/>
              <a:buNone/>
              <a:defRPr/>
            </a:pPr>
            <a:endParaRPr lang="id-ID" sz="2400" dirty="0" smtClean="0"/>
          </a:p>
          <a:p>
            <a:pPr>
              <a:buFont typeface="Wingdings" pitchFamily="2" charset="2"/>
              <a:buNone/>
              <a:defRPr/>
            </a:pPr>
            <a:r>
              <a:rPr lang="id-ID" sz="2400" dirty="0" smtClean="0">
                <a:solidFill>
                  <a:schemeClr val="accent4"/>
                </a:solidFill>
              </a:rPr>
              <a:t>Keterbatasan :</a:t>
            </a:r>
          </a:p>
          <a:p>
            <a:pPr marL="566928" indent="-457200">
              <a:buFont typeface="+mj-lt"/>
              <a:buAutoNum type="arabicPeriod"/>
              <a:defRPr/>
            </a:pPr>
            <a:r>
              <a:rPr lang="id-ID" sz="2400" dirty="0" smtClean="0"/>
              <a:t>Menghabiskan waktu dibandingkan kuesioner</a:t>
            </a:r>
          </a:p>
          <a:p>
            <a:pPr marL="566928" indent="-457200">
              <a:buFont typeface="+mj-lt"/>
              <a:buAutoNum type="arabicPeriod"/>
              <a:defRPr/>
            </a:pPr>
            <a:r>
              <a:rPr lang="id-ID" sz="2400" dirty="0" smtClean="0"/>
              <a:t>Sulit memperlihatkan konteks ttg pekerjaan yg dilakukan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defRPr/>
            </a:pPr>
            <a:r>
              <a:rPr lang="id-ID" sz="4000" dirty="0" smtClean="0">
                <a:solidFill>
                  <a:schemeClr val="accent6">
                    <a:lumMod val="75000"/>
                  </a:schemeClr>
                </a:solidFill>
              </a:rPr>
              <a:t>Interview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id-ID" sz="2400" dirty="0" smtClean="0">
                <a:solidFill>
                  <a:schemeClr val="accent4"/>
                </a:solidFill>
              </a:rPr>
              <a:t>Keuntungan :</a:t>
            </a:r>
          </a:p>
          <a:p>
            <a:pPr marL="566928" indent="-457200">
              <a:buFont typeface="+mj-lt"/>
              <a:buAutoNum type="arabicPeriod"/>
              <a:defRPr/>
            </a:pPr>
            <a:r>
              <a:rPr lang="id-ID" sz="2400" dirty="0" smtClean="0"/>
              <a:t>Memberikan gambaran yg relatif objektif ttg pekerjaan</a:t>
            </a:r>
          </a:p>
          <a:p>
            <a:pPr marL="566928" indent="-457200">
              <a:buFont typeface="+mj-lt"/>
              <a:buAutoNum type="arabicPeriod"/>
              <a:defRPr/>
            </a:pPr>
            <a:r>
              <a:rPr lang="id-ID" sz="2400" dirty="0" smtClean="0"/>
              <a:t>Memberikan konteks pekerjaan tsb dilakukan</a:t>
            </a:r>
          </a:p>
          <a:p>
            <a:pPr marL="566928" indent="-457200">
              <a:buFont typeface="Wingdings" pitchFamily="2" charset="2"/>
              <a:buNone/>
              <a:defRPr/>
            </a:pPr>
            <a:endParaRPr lang="id-ID" sz="2400" dirty="0" smtClean="0"/>
          </a:p>
          <a:p>
            <a:pPr>
              <a:buFont typeface="Wingdings" pitchFamily="2" charset="2"/>
              <a:buNone/>
              <a:defRPr/>
            </a:pPr>
            <a:r>
              <a:rPr lang="id-ID" sz="2400" dirty="0" smtClean="0">
                <a:solidFill>
                  <a:schemeClr val="accent4"/>
                </a:solidFill>
              </a:rPr>
              <a:t>Keterbatasan :</a:t>
            </a:r>
          </a:p>
          <a:p>
            <a:pPr marL="566928" indent="-457200">
              <a:buFont typeface="+mj-lt"/>
              <a:buAutoNum type="arabicPeriod"/>
              <a:defRPr/>
            </a:pPr>
            <a:r>
              <a:rPr lang="id-ID" sz="2400" dirty="0" smtClean="0"/>
              <a:t>Menghabiskan waktu</a:t>
            </a:r>
          </a:p>
          <a:p>
            <a:pPr marL="566928" indent="-457200">
              <a:buFont typeface="+mj-lt"/>
              <a:buAutoNum type="arabicPeriod"/>
              <a:defRPr/>
            </a:pPr>
            <a:r>
              <a:rPr lang="id-ID" sz="2400" dirty="0" smtClean="0"/>
              <a:t>Karyawan kemungkinan berubah tingkah lakunya krn mengetahui sdg diobservasi</a:t>
            </a:r>
          </a:p>
          <a:p>
            <a:pPr>
              <a:defRPr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388" y="274638"/>
            <a:ext cx="8229600" cy="939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d-ID" sz="2800" dirty="0" smtClean="0">
                <a:solidFill>
                  <a:schemeClr val="accent6">
                    <a:lumMod val="75000"/>
                  </a:schemeClr>
                </a:solidFill>
              </a:rPr>
              <a:t>Observe Employees Doing the Job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id-ID" sz="2400" dirty="0" smtClean="0"/>
              <a:t>Bagaimana menjelaskan pekerjaan sbg POLISI ?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q"/>
              <a:defRPr/>
            </a:pPr>
            <a:r>
              <a:rPr lang="id-ID" sz="2400" dirty="0" smtClean="0"/>
              <a:t>Tugas-tugas apa saja yg dilakukan seorang Polisi ?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q"/>
              <a:defRPr/>
            </a:pPr>
            <a:r>
              <a:rPr lang="id-ID" sz="2400" dirty="0" smtClean="0"/>
              <a:t>Berapa lama utk melakukan masing2 tugas tsb ?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q"/>
              <a:defRPr/>
            </a:pPr>
            <a:r>
              <a:rPr lang="id-ID" sz="2400" dirty="0" smtClean="0"/>
              <a:t>Berapa lama menyelesaikan semua tugas tsb dalam 1 hari?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q"/>
              <a:defRPr/>
            </a:pPr>
            <a:r>
              <a:rPr lang="id-ID" sz="2400" dirty="0" smtClean="0"/>
              <a:t>Sejauh mana  dan apa saja kesulitan untuk mempelajari berbagai macam tugas tsb?  </a:t>
            </a:r>
          </a:p>
          <a:p>
            <a:pPr>
              <a:buFont typeface="Wingdings" pitchFamily="2" charset="2"/>
              <a:buNone/>
              <a:defRPr/>
            </a:pPr>
            <a:endParaRPr lang="id-ID" sz="24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id-ID" sz="2400" dirty="0" smtClean="0">
                <a:solidFill>
                  <a:srgbClr val="FF0000"/>
                </a:solidFill>
              </a:rPr>
              <a:t>BERBAGAI PERTANYAAN TSB</a:t>
            </a:r>
            <a:r>
              <a:rPr lang="id-ID" sz="2400" dirty="0" smtClean="0"/>
              <a:t> merupakan teknik untuk mengumpulkan info dlm rangka membuat  </a:t>
            </a:r>
            <a:r>
              <a:rPr lang="id-ID" sz="2400" dirty="0" smtClean="0">
                <a:solidFill>
                  <a:srgbClr val="FF0000"/>
                </a:solidFill>
              </a:rPr>
              <a:t>JOB ANALYSIS.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099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62725" cy="939800"/>
          </a:xfrm>
        </p:spPr>
        <p:txBody>
          <a:bodyPr/>
          <a:lstStyle/>
          <a:p>
            <a:r>
              <a:rPr lang="id-ID" sz="3600" smtClean="0"/>
              <a:t>PENGANTAR</a:t>
            </a:r>
            <a:endParaRPr lang="en-US" sz="360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0013"/>
            <a:ext cx="7696200" cy="1096962"/>
          </a:xfrm>
        </p:spPr>
        <p:txBody>
          <a:bodyPr/>
          <a:lstStyle/>
          <a:p>
            <a:pPr eaLnBrk="1" hangingPunct="1"/>
            <a:r>
              <a:rPr lang="en-US" dirty="0" smtClean="0"/>
              <a:t>B</a:t>
            </a:r>
            <a:r>
              <a:rPr lang="id-ID" dirty="0" smtClean="0"/>
              <a:t>brp Sumber Ketidaktepatan dlm Info ttg Jabatan</a:t>
            </a:r>
            <a:endParaRPr lang="en-US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7"/>
            <a:ext cx="8229600" cy="4594324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id-ID" dirty="0" smtClean="0"/>
              <a:t>Responden membesar2kan tingkat kesulitan tugas.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id-ID" dirty="0" smtClean="0"/>
              <a:t>Adanya pengaruh masa kerja, pengalaman, dsb shg perlu melakukan survey yg cukup luas dan representatif.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id-ID" dirty="0" smtClean="0"/>
              <a:t>Job analyst ragu2, namun tdk mencari sumber info pembanding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id-ID" dirty="0" smtClean="0"/>
              <a:t>Adanya perubahan (jabatan tdk sll bersifat statis atau tetap).</a:t>
            </a:r>
            <a:endParaRPr lang="en-US" dirty="0" smtClean="0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7696200" cy="7651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d-ID" dirty="0" smtClean="0"/>
              <a:t>Reliability &amp; Validity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JOB ANALYSIS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522787"/>
          </a:xfrm>
        </p:spPr>
        <p:txBody>
          <a:bodyPr/>
          <a:lstStyle/>
          <a:p>
            <a:pPr eaLnBrk="1" hangingPunct="1">
              <a:spcAft>
                <a:spcPts val="1200"/>
              </a:spcAft>
              <a:buFont typeface="Wingdings" pitchFamily="2" charset="2"/>
              <a:buChar char="q"/>
            </a:pPr>
            <a:r>
              <a:rPr lang="id-ID" dirty="0" smtClean="0">
                <a:solidFill>
                  <a:srgbClr val="FF0000"/>
                </a:solidFill>
              </a:rPr>
              <a:t>Reliability (</a:t>
            </a:r>
            <a:r>
              <a:rPr lang="en-US" dirty="0" err="1" smtClean="0">
                <a:solidFill>
                  <a:srgbClr val="FF0000"/>
                </a:solidFill>
              </a:rPr>
              <a:t>Keandalan</a:t>
            </a:r>
            <a:r>
              <a:rPr lang="id-ID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: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konsistensi</a:t>
            </a:r>
            <a:endParaRPr lang="id-ID" dirty="0" smtClean="0"/>
          </a:p>
          <a:p>
            <a:pPr eaLnBrk="1" hangingPunct="1">
              <a:spcAft>
                <a:spcPts val="1200"/>
              </a:spcAft>
              <a:buFont typeface="Wingdings" pitchFamily="2" charset="2"/>
              <a:buChar char="q"/>
            </a:pPr>
            <a:r>
              <a:rPr lang="en-US" dirty="0" err="1" smtClean="0">
                <a:solidFill>
                  <a:srgbClr val="FF0000"/>
                </a:solidFill>
              </a:rPr>
              <a:t>Validitas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: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akurasi</a:t>
            </a:r>
            <a:endParaRPr lang="id-ID" dirty="0" smtClean="0"/>
          </a:p>
          <a:p>
            <a:pPr eaLnBrk="1" hangingPunct="1">
              <a:spcAft>
                <a:spcPts val="1200"/>
              </a:spcAft>
              <a:buFont typeface="Wingdings" pitchFamily="2" charset="2"/>
              <a:buNone/>
            </a:pPr>
            <a:r>
              <a:rPr lang="id-ID" dirty="0" smtClean="0"/>
              <a:t>	Menggunakan berbagai metode &amp; berbagai sumber untuk m</a:t>
            </a:r>
            <a:r>
              <a:rPr lang="en-US" dirty="0" err="1" smtClean="0"/>
              <a:t>enghimpun</a:t>
            </a:r>
            <a:r>
              <a:rPr lang="en-US" dirty="0" smtClean="0"/>
              <a:t> data</a:t>
            </a:r>
            <a:r>
              <a:rPr lang="id-ID" dirty="0" smtClean="0"/>
              <a:t>. (mis: dari </a:t>
            </a:r>
            <a:r>
              <a:rPr lang="en-US" dirty="0" err="1" smtClean="0"/>
              <a:t>kary</a:t>
            </a:r>
            <a:r>
              <a:rPr lang="id-ID" dirty="0" smtClean="0"/>
              <a:t>awan, incumbent</a:t>
            </a:r>
            <a:r>
              <a:rPr lang="en-US" dirty="0" smtClean="0"/>
              <a:t> </a:t>
            </a:r>
            <a:r>
              <a:rPr lang="id-ID" dirty="0" smtClean="0"/>
              <a:t> &amp;</a:t>
            </a:r>
            <a:r>
              <a:rPr lang="en-US" dirty="0" smtClean="0"/>
              <a:t> </a:t>
            </a:r>
            <a:r>
              <a:rPr lang="en-US" dirty="0" err="1" smtClean="0"/>
              <a:t>superv</a:t>
            </a:r>
            <a:r>
              <a:rPr lang="id-ID" dirty="0" smtClean="0"/>
              <a:t>isor)</a:t>
            </a:r>
          </a:p>
          <a:p>
            <a:pPr eaLnBrk="1" hangingPunct="1">
              <a:spcAft>
                <a:spcPts val="1200"/>
              </a:spcAft>
              <a:buFont typeface="Wingdings" pitchFamily="2" charset="2"/>
              <a:buChar char="q"/>
            </a:pPr>
            <a:r>
              <a:rPr lang="en-US" dirty="0" err="1" smtClean="0">
                <a:solidFill>
                  <a:srgbClr val="FF0000"/>
                </a:solidFill>
              </a:rPr>
              <a:t>Tujuan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analisis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0013"/>
            <a:ext cx="7696200" cy="1096962"/>
          </a:xfrm>
        </p:spPr>
        <p:txBody>
          <a:bodyPr/>
          <a:lstStyle/>
          <a:p>
            <a:pPr eaLnBrk="1" hangingPunct="1"/>
            <a:r>
              <a:rPr lang="en-US" smtClean="0"/>
              <a:t>Masalah</a:t>
            </a:r>
            <a:r>
              <a:rPr lang="id-ID" smtClean="0"/>
              <a:t>-Masalah</a:t>
            </a:r>
            <a:r>
              <a:rPr lang="en-US" smtClean="0"/>
              <a:t> </a:t>
            </a:r>
            <a:br>
              <a:rPr lang="en-US" smtClean="0"/>
            </a:br>
            <a:r>
              <a:rPr lang="id-ID" smtClean="0"/>
              <a:t>Dalam </a:t>
            </a:r>
            <a:r>
              <a:rPr lang="en-US" smtClean="0"/>
              <a:t>JOB ANALYSIS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378325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US" smtClean="0">
                <a:solidFill>
                  <a:srgbClr val="FF0000"/>
                </a:solidFill>
              </a:rPr>
              <a:t>Ketakutan karyawan</a:t>
            </a:r>
            <a:r>
              <a:rPr lang="id-ID" smtClean="0"/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id-ID" smtClean="0"/>
              <a:t>	A</a:t>
            </a:r>
            <a:r>
              <a:rPr lang="en-US" smtClean="0"/>
              <a:t>ncaman pekerjaan, tingkat gaji, tingkat produksi.</a:t>
            </a:r>
            <a:endParaRPr lang="id-ID" smtClean="0"/>
          </a:p>
          <a:p>
            <a:pPr eaLnBrk="1" hangingPunct="1">
              <a:buFont typeface="Wingdings" pitchFamily="2" charset="2"/>
              <a:buNone/>
            </a:pPr>
            <a:r>
              <a:rPr lang="id-ID" smtClean="0"/>
              <a:t>	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id-ID" smtClean="0">
                <a:solidFill>
                  <a:srgbClr val="FF0000"/>
                </a:solidFill>
              </a:rPr>
              <a:t>Tidak Natural/Alamiah</a:t>
            </a:r>
            <a:endParaRPr lang="en-US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id-ID" smtClean="0"/>
              <a:t>	</a:t>
            </a:r>
            <a:r>
              <a:rPr lang="en-US" smtClean="0"/>
              <a:t>Mengumpulkan informasi yang mutakhir.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404664"/>
            <a:ext cx="7696200" cy="563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Keberhasilan</a:t>
            </a:r>
            <a:r>
              <a:rPr lang="en-US" dirty="0" smtClean="0"/>
              <a:t> JOB ANALYSIS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91816"/>
            <a:ext cx="8229600" cy="4357464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b="0" dirty="0" err="1" smtClean="0"/>
              <a:t>Komitmen</a:t>
            </a:r>
            <a:r>
              <a:rPr lang="en-US" b="0" dirty="0" smtClean="0"/>
              <a:t> </a:t>
            </a:r>
            <a:r>
              <a:rPr lang="en-US" b="0" dirty="0" err="1" smtClean="0"/>
              <a:t>manajemen</a:t>
            </a:r>
            <a:r>
              <a:rPr lang="en-US" b="0" dirty="0" smtClean="0"/>
              <a:t> </a:t>
            </a:r>
            <a:r>
              <a:rPr lang="en-US" b="0" dirty="0" err="1" smtClean="0"/>
              <a:t>puncak</a:t>
            </a:r>
            <a:endParaRPr lang="en-US" b="0" dirty="0" smtClean="0"/>
          </a:p>
          <a:p>
            <a:pPr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b="0" dirty="0" err="1" smtClean="0"/>
              <a:t>Keterlibatan</a:t>
            </a:r>
            <a:r>
              <a:rPr lang="en-US" b="0" dirty="0" smtClean="0"/>
              <a:t> </a:t>
            </a:r>
            <a:r>
              <a:rPr lang="en-US" b="0" dirty="0" err="1" smtClean="0"/>
              <a:t>serikat</a:t>
            </a:r>
            <a:r>
              <a:rPr lang="en-US" b="0" dirty="0" smtClean="0"/>
              <a:t> </a:t>
            </a:r>
            <a:r>
              <a:rPr lang="en-US" b="0" dirty="0" err="1" smtClean="0"/>
              <a:t>pekerja</a:t>
            </a:r>
            <a:endParaRPr lang="en-US" b="0" dirty="0" smtClean="0"/>
          </a:p>
          <a:p>
            <a:pPr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b="0" dirty="0" err="1" smtClean="0"/>
              <a:t>Keterlibatan</a:t>
            </a:r>
            <a:r>
              <a:rPr lang="en-US" b="0" dirty="0" smtClean="0"/>
              <a:t> </a:t>
            </a:r>
            <a:r>
              <a:rPr lang="en-US" b="0" dirty="0" err="1" smtClean="0"/>
              <a:t>karyawan</a:t>
            </a:r>
            <a:endParaRPr lang="en-US" b="0" dirty="0" smtClean="0"/>
          </a:p>
          <a:p>
            <a:pPr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b="0" dirty="0" err="1" smtClean="0"/>
              <a:t>Komunikasi</a:t>
            </a:r>
            <a:r>
              <a:rPr lang="en-US" b="0" dirty="0" smtClean="0"/>
              <a:t> yang </a:t>
            </a:r>
            <a:r>
              <a:rPr lang="en-US" b="0" dirty="0" err="1" smtClean="0"/>
              <a:t>efektif</a:t>
            </a:r>
            <a:endParaRPr lang="en-US" b="0" dirty="0" smtClean="0"/>
          </a:p>
          <a:p>
            <a:pPr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b="0" dirty="0" err="1" smtClean="0"/>
              <a:t>Penugasan</a:t>
            </a:r>
            <a:r>
              <a:rPr lang="en-US" b="0" dirty="0" smtClean="0"/>
              <a:t> </a:t>
            </a:r>
            <a:r>
              <a:rPr lang="en-US" b="0" dirty="0" err="1" smtClean="0"/>
              <a:t>personalia</a:t>
            </a:r>
            <a:r>
              <a:rPr lang="en-US" b="0" dirty="0" smtClean="0"/>
              <a:t> </a:t>
            </a:r>
            <a:r>
              <a:rPr lang="en-US" b="0" dirty="0" err="1" smtClean="0"/>
              <a:t>untuk</a:t>
            </a:r>
            <a:r>
              <a:rPr lang="en-US" b="0" dirty="0" smtClean="0"/>
              <a:t> </a:t>
            </a:r>
            <a:r>
              <a:rPr lang="en-US" b="0" dirty="0" err="1" smtClean="0"/>
              <a:t>pelaksanaan</a:t>
            </a:r>
            <a:endParaRPr lang="en-US" b="0" dirty="0" smtClean="0"/>
          </a:p>
          <a:p>
            <a:pPr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b="0" dirty="0" err="1" smtClean="0"/>
              <a:t>Penggunaan</a:t>
            </a:r>
            <a:r>
              <a:rPr lang="en-US" b="0" dirty="0" smtClean="0"/>
              <a:t> </a:t>
            </a:r>
            <a:r>
              <a:rPr lang="en-US" b="0" dirty="0" err="1" smtClean="0"/>
              <a:t>pakar</a:t>
            </a:r>
            <a:endParaRPr lang="en-US" b="0" dirty="0" smtClean="0"/>
          </a:p>
          <a:p>
            <a:pPr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b="0" dirty="0" err="1" smtClean="0"/>
              <a:t>Pengumpulan</a:t>
            </a:r>
            <a:r>
              <a:rPr lang="en-US" b="0" dirty="0" smtClean="0"/>
              <a:t> data 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b="0" dirty="0" err="1" smtClean="0"/>
              <a:t>Penggunaan</a:t>
            </a:r>
            <a:r>
              <a:rPr lang="en-US" b="0" dirty="0" smtClean="0"/>
              <a:t> </a:t>
            </a:r>
            <a:r>
              <a:rPr lang="en-US" b="0" dirty="0" err="1" smtClean="0"/>
              <a:t>alat</a:t>
            </a:r>
            <a:r>
              <a:rPr lang="en-US" b="0" dirty="0" smtClean="0"/>
              <a:t> </a:t>
            </a:r>
            <a:r>
              <a:rPr lang="en-US" b="0" dirty="0" err="1" smtClean="0"/>
              <a:t>dan</a:t>
            </a:r>
            <a:r>
              <a:rPr lang="en-US" b="0" dirty="0" smtClean="0"/>
              <a:t> </a:t>
            </a:r>
            <a:r>
              <a:rPr lang="en-US" b="0" dirty="0" err="1" smtClean="0"/>
              <a:t>teknik</a:t>
            </a:r>
            <a:r>
              <a:rPr lang="en-US" b="0" dirty="0" smtClean="0"/>
              <a:t> yang </a:t>
            </a:r>
            <a:r>
              <a:rPr lang="en-US" b="0" dirty="0" err="1" smtClean="0"/>
              <a:t>tepat</a:t>
            </a:r>
            <a:r>
              <a:rPr lang="en-US" b="0" dirty="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b="0" dirty="0" err="1" smtClean="0"/>
              <a:t>Penggunaan</a:t>
            </a:r>
            <a:r>
              <a:rPr lang="en-US" b="0" dirty="0" smtClean="0"/>
              <a:t> </a:t>
            </a:r>
            <a:r>
              <a:rPr lang="en-US" b="0" dirty="0" err="1" smtClean="0"/>
              <a:t>komite</a:t>
            </a:r>
            <a:r>
              <a:rPr lang="en-US" b="0" dirty="0" smtClean="0"/>
              <a:t> </a:t>
            </a:r>
            <a:r>
              <a:rPr lang="en-US" b="0" dirty="0" err="1" smtClean="0"/>
              <a:t>untuk</a:t>
            </a:r>
            <a:r>
              <a:rPr lang="en-US" b="0" dirty="0" smtClean="0"/>
              <a:t> </a:t>
            </a:r>
            <a:r>
              <a:rPr lang="en-US" b="0" dirty="0" err="1" smtClean="0"/>
              <a:t>pengawas</a:t>
            </a:r>
            <a:r>
              <a:rPr lang="en-US" b="0" dirty="0" smtClean="0"/>
              <a:t>.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  <a:defRPr/>
            </a:pPr>
            <a:r>
              <a:rPr lang="id-ID" dirty="0" smtClean="0"/>
              <a:t>Tugas Kelompok ( 2 orang)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id-ID" dirty="0" smtClean="0"/>
              <a:t>Membuat Job Analysis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id-ID" dirty="0" smtClean="0"/>
              <a:t>Tentukan Job Title (misal : Satpam, Cleaning Service, Office Boy, Tukang Taman, dst)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id-ID" dirty="0" smtClean="0"/>
              <a:t>Tentukan Lokasinya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id-ID" dirty="0" smtClean="0"/>
              <a:t>Pilih Metode Pengumpulan Data/ Informasi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id-ID" dirty="0" smtClean="0"/>
              <a:t>Tentukan Informan (Job incumbent, Spvisor)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id-ID" dirty="0" smtClean="0"/>
              <a:t>Lihat Format di papan tulis</a:t>
            </a:r>
            <a:endParaRPr lang="en-US" dirty="0"/>
          </a:p>
        </p:txBody>
      </p:sp>
      <p:sp>
        <p:nvSpPr>
          <p:cNvPr id="28675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id-ID" smtClean="0"/>
              <a:t>TUGAS </a:t>
            </a:r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id-ID" sz="2400" dirty="0" smtClean="0">
                <a:solidFill>
                  <a:srgbClr val="FF0000"/>
                </a:solidFill>
              </a:rPr>
              <a:t>Job Analysis is </a:t>
            </a:r>
            <a:r>
              <a:rPr lang="id-ID" sz="2400" dirty="0" smtClean="0"/>
              <a:t>method for describing jobs and human attributes necessary to perform them.</a:t>
            </a:r>
          </a:p>
          <a:p>
            <a:pPr>
              <a:spcBef>
                <a:spcPts val="1200"/>
              </a:spcBef>
              <a:buFont typeface="Wingdings" pitchFamily="2" charset="2"/>
              <a:buChar char="q"/>
              <a:defRPr/>
            </a:pPr>
            <a:r>
              <a:rPr lang="id-ID" sz="2400" dirty="0" smtClean="0"/>
              <a:t>Dengan adanya Job Analysis dapat memberikan gambaran yg akurat tentang </a:t>
            </a:r>
            <a:r>
              <a:rPr lang="id-ID" sz="2400" dirty="0" smtClean="0">
                <a:solidFill>
                  <a:srgbClr val="FF0000"/>
                </a:solidFill>
              </a:rPr>
              <a:t>detil2 tugas.</a:t>
            </a:r>
          </a:p>
          <a:p>
            <a:pPr>
              <a:spcBef>
                <a:spcPts val="1200"/>
              </a:spcBef>
              <a:buFont typeface="Wingdings" pitchFamily="2" charset="2"/>
              <a:buChar char="q"/>
              <a:defRPr/>
            </a:pPr>
            <a:r>
              <a:rPr lang="id-ID" sz="2400" dirty="0" smtClean="0"/>
              <a:t>Dengan adanya Job analysis dapat memberikan tentang semua </a:t>
            </a:r>
            <a:r>
              <a:rPr lang="id-ID" sz="2400" dirty="0" smtClean="0">
                <a:solidFill>
                  <a:srgbClr val="FF0000"/>
                </a:solidFill>
              </a:rPr>
              <a:t>karakteristik yg dipersyaratkan </a:t>
            </a:r>
            <a:r>
              <a:rPr lang="id-ID" sz="2400" dirty="0" smtClean="0"/>
              <a:t>untuk memegang jabatan/pek tsb.</a:t>
            </a:r>
          </a:p>
          <a:p>
            <a:pPr>
              <a:spcBef>
                <a:spcPts val="1200"/>
              </a:spcBef>
              <a:buFont typeface="Wingdings" pitchFamily="2" charset="2"/>
              <a:buChar char="q"/>
              <a:defRPr/>
            </a:pPr>
            <a:r>
              <a:rPr lang="id-ID" sz="2400" dirty="0" smtClean="0"/>
              <a:t>Misal : Dosen </a:t>
            </a:r>
          </a:p>
          <a:p>
            <a:pPr lvl="1">
              <a:spcBef>
                <a:spcPts val="1200"/>
              </a:spcBef>
              <a:defRPr/>
            </a:pPr>
            <a:r>
              <a:rPr lang="id-ID" sz="2600" dirty="0" smtClean="0"/>
              <a:t>Tugas :.............,.........,.......,dst</a:t>
            </a:r>
          </a:p>
          <a:p>
            <a:pPr lvl="1">
              <a:spcBef>
                <a:spcPts val="1200"/>
              </a:spcBef>
              <a:defRPr/>
            </a:pPr>
            <a:r>
              <a:rPr lang="id-ID" sz="2600" dirty="0" smtClean="0"/>
              <a:t>Persyaratatan :........, .......</a:t>
            </a:r>
          </a:p>
        </p:txBody>
      </p:sp>
      <p:sp>
        <p:nvSpPr>
          <p:cNvPr id="512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r>
              <a:rPr lang="id-ID" smtClean="0"/>
              <a:t>WHAT IS JOB ANALYSIS ?</a:t>
            </a:r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What is a job?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/>
              <a:t>Sekelompok</a:t>
            </a:r>
            <a:r>
              <a:rPr lang="en-US" sz="2800" dirty="0" smtClean="0"/>
              <a:t> </a:t>
            </a:r>
            <a:r>
              <a:rPr lang="en-US" sz="2800" dirty="0" err="1" smtClean="0"/>
              <a:t>posisi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agak</a:t>
            </a:r>
            <a:r>
              <a:rPr lang="en-US" sz="2800" dirty="0" smtClean="0"/>
              <a:t> </a:t>
            </a:r>
            <a:r>
              <a:rPr lang="en-US" sz="2800" dirty="0" err="1" smtClean="0"/>
              <a:t>serupa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hal</a:t>
            </a:r>
            <a:r>
              <a:rPr lang="en-US" sz="2800" dirty="0" smtClean="0"/>
              <a:t> </a:t>
            </a:r>
            <a:r>
              <a:rPr lang="en-US" sz="2800" dirty="0" err="1" smtClean="0"/>
              <a:t>elemen</a:t>
            </a:r>
            <a:r>
              <a:rPr lang="id-ID" sz="2800" dirty="0" smtClean="0"/>
              <a:t>2 </a:t>
            </a:r>
            <a:r>
              <a:rPr lang="en-US" sz="2800" dirty="0" err="1" smtClean="0"/>
              <a:t>pekerjaan</a:t>
            </a:r>
            <a:r>
              <a:rPr lang="en-US" sz="2800" dirty="0" smtClean="0"/>
              <a:t>, </a:t>
            </a:r>
            <a:r>
              <a:rPr lang="en-US" sz="2800" dirty="0" err="1" smtClean="0"/>
              <a:t>tugas</a:t>
            </a:r>
            <a:r>
              <a:rPr lang="id-ID" dirty="0" smtClean="0"/>
              <a:t>2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tanggung</a:t>
            </a:r>
            <a:r>
              <a:rPr lang="en-US" sz="2800" dirty="0" smtClean="0"/>
              <a:t> </a:t>
            </a:r>
            <a:r>
              <a:rPr lang="en-US" sz="2800" dirty="0" err="1" smtClean="0"/>
              <a:t>jawab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dicakup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deskripsi</a:t>
            </a:r>
            <a:r>
              <a:rPr lang="en-US" sz="2800" dirty="0" smtClean="0"/>
              <a:t> </a:t>
            </a:r>
            <a:r>
              <a:rPr lang="en-US" sz="2800" dirty="0" err="1" smtClean="0"/>
              <a:t>pekerjaan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sama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Similar, but different concepts: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d-ID" dirty="0" smtClean="0"/>
              <a:t>P</a:t>
            </a:r>
            <a:r>
              <a:rPr lang="en-US" dirty="0" err="1" smtClean="0"/>
              <a:t>osition</a:t>
            </a:r>
            <a:r>
              <a:rPr lang="en-US" dirty="0" smtClean="0"/>
              <a:t>: </a:t>
            </a:r>
            <a:r>
              <a:rPr lang="en-US" dirty="0" err="1" smtClean="0"/>
              <a:t>kombinasi</a:t>
            </a:r>
            <a:r>
              <a:rPr lang="en-US" dirty="0" smtClean="0"/>
              <a:t> kewajiban2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menunaikan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d-ID" dirty="0" smtClean="0"/>
              <a:t>O</a:t>
            </a:r>
            <a:r>
              <a:rPr lang="en-US" dirty="0" err="1" smtClean="0"/>
              <a:t>ccupation</a:t>
            </a:r>
            <a:r>
              <a:rPr lang="en-US" dirty="0" smtClean="0"/>
              <a:t>: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yang </a:t>
            </a:r>
            <a:r>
              <a:rPr lang="en-US" dirty="0" err="1" smtClean="0"/>
              <a:t>dijumpai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id-ID" dirty="0" smtClean="0"/>
              <a:t>2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id-ID" dirty="0" smtClean="0">
                <a:effectLst/>
              </a:rPr>
              <a:t>JOB ANALYSIS</a:t>
            </a:r>
            <a:endParaRPr lang="en-US" dirty="0" smtClean="0">
              <a:effectLst/>
            </a:endParaRP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363272" cy="4979640"/>
          </a:xfrm>
        </p:spPr>
        <p:txBody>
          <a:bodyPr/>
          <a:lstStyle/>
          <a:p>
            <a:pPr eaLnBrk="1" hangingPunct="1">
              <a:spcAft>
                <a:spcPts val="1200"/>
              </a:spcAft>
              <a:defRPr/>
            </a:pPr>
            <a:r>
              <a:rPr lang="id-ID" b="0" dirty="0" smtClean="0">
                <a:solidFill>
                  <a:schemeClr val="tx1">
                    <a:lumMod val="75000"/>
                  </a:schemeClr>
                </a:solidFill>
              </a:rPr>
              <a:t>Proses pengumpulan informasi ttg suatu jabatan yg meliputi tanggung jawab, tugas, dan kegiatan yg tdp dlm jabatan tsb (Sherman, Bohlander, Snell, 1996)</a:t>
            </a:r>
          </a:p>
          <a:p>
            <a:pPr eaLnBrk="1" hangingPunct="1">
              <a:defRPr/>
            </a:pPr>
            <a:r>
              <a:rPr lang="id-ID" b="0" dirty="0" smtClean="0">
                <a:solidFill>
                  <a:schemeClr val="tx1">
                    <a:lumMod val="75000"/>
                  </a:schemeClr>
                </a:solidFill>
              </a:rPr>
              <a:t>Penyusunan gambaran rinci/detil ttg tugas2 yg tercakup dlm suatu jabatan, hubungan jabatan tsb dg jabatan lain, serta penentuan pengetahuan, ketrampilan &amp; kemampuan apa yg perlu dimiliki utk dpt melakukan jabatan itu (Robbins, 1998)</a:t>
            </a:r>
            <a:endParaRPr lang="en-US" b="0" dirty="0" smtClean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id-ID" dirty="0" smtClean="0">
                <a:effectLst/>
              </a:rPr>
              <a:t>JOB DESCRIPTION</a:t>
            </a:r>
            <a:endParaRPr lang="en-US" dirty="0" smtClean="0">
              <a:effectLst/>
            </a:endParaRP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5536" y="1412776"/>
            <a:ext cx="8363272" cy="4680520"/>
          </a:xfrm>
        </p:spPr>
        <p:txBody>
          <a:bodyPr/>
          <a:lstStyle/>
          <a:p>
            <a:pPr eaLnBrk="1" hangingPunct="1">
              <a:spcAft>
                <a:spcPts val="1200"/>
              </a:spcAft>
              <a:defRPr/>
            </a:pPr>
            <a:r>
              <a:rPr lang="id-ID" sz="3200" b="0" dirty="0" smtClean="0"/>
              <a:t>P</a:t>
            </a:r>
            <a:r>
              <a:rPr lang="en-US" sz="3200" b="0" dirty="0" err="1" smtClean="0"/>
              <a:t>ernyataan</a:t>
            </a:r>
            <a:r>
              <a:rPr lang="en-US" sz="3200" b="0" dirty="0" smtClean="0"/>
              <a:t> </a:t>
            </a:r>
            <a:r>
              <a:rPr lang="en-US" sz="3200" b="0" dirty="0" err="1" smtClean="0"/>
              <a:t>faktual</a:t>
            </a:r>
            <a:r>
              <a:rPr lang="en-US" sz="3200" b="0" dirty="0" smtClean="0"/>
              <a:t> </a:t>
            </a:r>
            <a:r>
              <a:rPr lang="en-US" sz="3200" b="0" dirty="0" err="1" smtClean="0"/>
              <a:t>dan</a:t>
            </a:r>
            <a:r>
              <a:rPr lang="en-US" sz="3200" b="0" dirty="0" smtClean="0"/>
              <a:t> </a:t>
            </a:r>
            <a:r>
              <a:rPr lang="en-US" sz="3200" b="0" dirty="0" err="1" smtClean="0"/>
              <a:t>terorganisasi</a:t>
            </a:r>
            <a:r>
              <a:rPr lang="en-US" sz="3200" b="0" dirty="0" smtClean="0"/>
              <a:t> </a:t>
            </a:r>
            <a:r>
              <a:rPr lang="en-US" sz="3200" b="0" dirty="0" err="1" smtClean="0"/>
              <a:t>perihal</a:t>
            </a:r>
            <a:r>
              <a:rPr lang="en-US" sz="3200" b="0" dirty="0" smtClean="0"/>
              <a:t> </a:t>
            </a:r>
            <a:r>
              <a:rPr lang="en-US" sz="3200" b="0" dirty="0" err="1" smtClean="0"/>
              <a:t>kewajiban</a:t>
            </a:r>
            <a:r>
              <a:rPr lang="en-US" sz="3200" b="0" dirty="0" smtClean="0"/>
              <a:t> </a:t>
            </a:r>
            <a:r>
              <a:rPr lang="en-US" sz="3200" b="0" dirty="0" err="1" smtClean="0"/>
              <a:t>dan</a:t>
            </a:r>
            <a:r>
              <a:rPr lang="en-US" sz="3200" b="0" dirty="0" smtClean="0"/>
              <a:t> </a:t>
            </a:r>
            <a:r>
              <a:rPr lang="en-US" sz="3200" b="0" dirty="0" err="1" smtClean="0"/>
              <a:t>tanggung</a:t>
            </a:r>
            <a:r>
              <a:rPr lang="en-US" sz="3200" b="0" dirty="0" smtClean="0"/>
              <a:t> </a:t>
            </a:r>
            <a:r>
              <a:rPr lang="en-US" sz="3200" b="0" dirty="0" err="1" smtClean="0"/>
              <a:t>jawab</a:t>
            </a:r>
            <a:r>
              <a:rPr lang="en-US" sz="3200" b="0" dirty="0" smtClean="0"/>
              <a:t> </a:t>
            </a:r>
            <a:r>
              <a:rPr lang="en-US" sz="3200" b="0" dirty="0" err="1" smtClean="0"/>
              <a:t>pekerjaan</a:t>
            </a:r>
            <a:r>
              <a:rPr lang="en-US" sz="3200" b="0" dirty="0" smtClean="0"/>
              <a:t> </a:t>
            </a:r>
            <a:r>
              <a:rPr lang="en-US" sz="3200" b="0" dirty="0" err="1" smtClean="0"/>
              <a:t>tertentu</a:t>
            </a:r>
            <a:r>
              <a:rPr lang="en-US" sz="3200" b="0" dirty="0" smtClean="0"/>
              <a:t>.</a:t>
            </a:r>
            <a:endParaRPr lang="id-ID" sz="3200" b="0" dirty="0" smtClean="0"/>
          </a:p>
          <a:p>
            <a:pPr eaLnBrk="1" hangingPunct="1">
              <a:defRPr/>
            </a:pPr>
            <a:r>
              <a:rPr lang="id-ID" sz="3200" b="0" dirty="0" smtClean="0"/>
              <a:t>Deskripsi tertulis ttg apa yg dilakukan oleh seorang pemegang jabatan, bagaimana cara melakukannya serta mengapa jabatan itu perlu ada (Robbins, 1998)</a:t>
            </a:r>
            <a:endParaRPr lang="en-US" sz="3200" b="0" dirty="0" smtClean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id-ID" dirty="0" smtClean="0">
                <a:effectLst/>
              </a:rPr>
              <a:t>JOB SPECIFICATION</a:t>
            </a:r>
            <a:endParaRPr lang="en-US" dirty="0" smtClean="0">
              <a:effectLst/>
            </a:endParaRP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979640"/>
          </a:xfrm>
        </p:spPr>
        <p:txBody>
          <a:bodyPr/>
          <a:lstStyle/>
          <a:p>
            <a:pPr eaLnBrk="1" hangingPunct="1">
              <a:spcAft>
                <a:spcPts val="1200"/>
              </a:spcAft>
              <a:defRPr/>
            </a:pPr>
            <a:r>
              <a:rPr lang="id-ID" b="0" dirty="0" smtClean="0"/>
              <a:t>M</a:t>
            </a:r>
            <a:r>
              <a:rPr lang="en-US" b="0" dirty="0" err="1" smtClean="0"/>
              <a:t>enunjukkan</a:t>
            </a:r>
            <a:r>
              <a:rPr lang="en-US" b="0" dirty="0" smtClean="0"/>
              <a:t> </a:t>
            </a:r>
            <a:r>
              <a:rPr lang="en-US" b="0" dirty="0" err="1" smtClean="0"/>
              <a:t>kualitas</a:t>
            </a:r>
            <a:r>
              <a:rPr lang="en-US" b="0" dirty="0" smtClean="0"/>
              <a:t> yang </a:t>
            </a:r>
            <a:r>
              <a:rPr lang="en-US" b="0" dirty="0" err="1" smtClean="0"/>
              <a:t>disyaratkan</a:t>
            </a:r>
            <a:r>
              <a:rPr lang="en-US" b="0" dirty="0" smtClean="0"/>
              <a:t> </a:t>
            </a:r>
            <a:r>
              <a:rPr lang="en-US" b="0" dirty="0" err="1" smtClean="0"/>
              <a:t>bagi</a:t>
            </a:r>
            <a:r>
              <a:rPr lang="en-US" b="0" dirty="0" smtClean="0"/>
              <a:t> </a:t>
            </a:r>
            <a:r>
              <a:rPr lang="en-US" b="0" dirty="0" err="1" smtClean="0"/>
              <a:t>pelaksanaan</a:t>
            </a:r>
            <a:r>
              <a:rPr lang="en-US" b="0" dirty="0" smtClean="0"/>
              <a:t> yang </a:t>
            </a:r>
            <a:r>
              <a:rPr lang="en-US" b="0" dirty="0" err="1" smtClean="0"/>
              <a:t>dapat</a:t>
            </a:r>
            <a:r>
              <a:rPr lang="en-US" b="0" dirty="0" smtClean="0"/>
              <a:t> </a:t>
            </a:r>
            <a:r>
              <a:rPr lang="en-US" b="0" dirty="0" err="1" smtClean="0"/>
              <a:t>diterima</a:t>
            </a:r>
            <a:r>
              <a:rPr lang="en-US" b="0" dirty="0" smtClean="0"/>
              <a:t>.</a:t>
            </a:r>
            <a:endParaRPr lang="id-ID" b="0" dirty="0" smtClean="0"/>
          </a:p>
          <a:p>
            <a:pPr eaLnBrk="1" hangingPunct="1">
              <a:spcAft>
                <a:spcPts val="1800"/>
              </a:spcAft>
              <a:defRPr/>
            </a:pPr>
            <a:r>
              <a:rPr lang="id-ID" b="0" dirty="0" smtClean="0"/>
              <a:t>Deskripsi ttg kualifikasi minimal yg perlu dimiliki oleh seorang pemegang jabatan agar dpt menghasilkan kinerja ttt dalam suatu jabatan (Robbins, 1998)</a:t>
            </a:r>
          </a:p>
          <a:p>
            <a:pPr marL="0" indent="0" eaLnBrk="1" hangingPunct="1">
              <a:buNone/>
              <a:defRPr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Job Evaluation</a:t>
            </a:r>
            <a:r>
              <a:rPr lang="en-US" b="0" dirty="0" smtClean="0"/>
              <a:t>: </a:t>
            </a:r>
            <a:r>
              <a:rPr lang="en-US" b="0" dirty="0" err="1" smtClean="0"/>
              <a:t>proses</a:t>
            </a:r>
            <a:r>
              <a:rPr lang="en-US" b="0" dirty="0" smtClean="0"/>
              <a:t> </a:t>
            </a:r>
            <a:r>
              <a:rPr lang="en-US" b="0" dirty="0" err="1" smtClean="0"/>
              <a:t>sistematik</a:t>
            </a:r>
            <a:r>
              <a:rPr lang="en-US" b="0" dirty="0" smtClean="0"/>
              <a:t> </a:t>
            </a:r>
            <a:r>
              <a:rPr lang="en-US" b="0" dirty="0" err="1" smtClean="0"/>
              <a:t>dan</a:t>
            </a:r>
            <a:r>
              <a:rPr lang="en-US" b="0" dirty="0" smtClean="0"/>
              <a:t> </a:t>
            </a:r>
            <a:r>
              <a:rPr lang="en-US" b="0" dirty="0" err="1" smtClean="0"/>
              <a:t>beruntun</a:t>
            </a:r>
            <a:r>
              <a:rPr lang="en-US" b="0" dirty="0" smtClean="0"/>
              <a:t> </a:t>
            </a:r>
            <a:r>
              <a:rPr lang="en-US" b="0" dirty="0" err="1" smtClean="0"/>
              <a:t>untuk</a:t>
            </a:r>
            <a:r>
              <a:rPr lang="en-US" b="0" dirty="0" smtClean="0"/>
              <a:t> </a:t>
            </a:r>
            <a:r>
              <a:rPr lang="en-US" b="0" dirty="0" err="1" smtClean="0"/>
              <a:t>menentukan</a:t>
            </a:r>
            <a:r>
              <a:rPr lang="en-US" b="0" dirty="0" smtClean="0"/>
              <a:t> </a:t>
            </a:r>
            <a:r>
              <a:rPr lang="en-US" b="0" dirty="0" err="1" smtClean="0"/>
              <a:t>nilai</a:t>
            </a:r>
            <a:r>
              <a:rPr lang="en-US" b="0" dirty="0" smtClean="0"/>
              <a:t> </a:t>
            </a:r>
            <a:r>
              <a:rPr lang="en-US" b="0" dirty="0" err="1" smtClean="0"/>
              <a:t>suatu</a:t>
            </a:r>
            <a:r>
              <a:rPr lang="en-US" b="0" dirty="0" smtClean="0"/>
              <a:t> </a:t>
            </a:r>
            <a:r>
              <a:rPr lang="en-US" b="0" dirty="0" err="1" smtClean="0"/>
              <a:t>pekerjaan</a:t>
            </a:r>
            <a:r>
              <a:rPr lang="en-US" b="0" dirty="0" smtClean="0"/>
              <a:t> (</a:t>
            </a:r>
            <a:r>
              <a:rPr lang="en-US" b="0" dirty="0" err="1" smtClean="0"/>
              <a:t>menentukan</a:t>
            </a:r>
            <a:r>
              <a:rPr lang="en-US" b="0" dirty="0" smtClean="0"/>
              <a:t> </a:t>
            </a:r>
            <a:r>
              <a:rPr lang="en-US" b="0" dirty="0" err="1" smtClean="0"/>
              <a:t>kompensasi</a:t>
            </a:r>
            <a:r>
              <a:rPr lang="en-US" b="0" dirty="0" smtClean="0"/>
              <a:t>).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850" y="1481138"/>
            <a:ext cx="8362950" cy="4805362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id-ID" sz="2400" dirty="0" smtClean="0">
                <a:solidFill>
                  <a:srgbClr val="FF0000"/>
                </a:solidFill>
              </a:rPr>
              <a:t>A.The Job – Oriented Approach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id-ID" sz="2400" dirty="0" smtClean="0"/>
              <a:t>	Teknik pengumpulan info yg difokuskan pada karakteristik tugas2 yg dilakukan oleh pemegang jabatan/pekerjaan tsb.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400" dirty="0" smtClean="0"/>
              <a:t>	</a:t>
            </a:r>
            <a:r>
              <a:rPr lang="id-ID" sz="2400" u="sng" dirty="0" smtClean="0"/>
              <a:t>Misal : Tugas Polisi </a:t>
            </a:r>
          </a:p>
          <a:p>
            <a:pPr marL="966978" lvl="1" indent="-457200">
              <a:buFont typeface="+mj-lt"/>
              <a:buAutoNum type="arabicPeriod"/>
              <a:defRPr/>
            </a:pPr>
            <a:r>
              <a:rPr lang="id-ID" sz="2400" dirty="0" smtClean="0"/>
              <a:t>Melengkapi laporan setelah menangkap tersangka</a:t>
            </a:r>
          </a:p>
          <a:p>
            <a:pPr marL="966978" lvl="1" indent="-457200">
              <a:buFont typeface="+mj-lt"/>
              <a:buAutoNum type="arabicPeriod"/>
              <a:defRPr/>
            </a:pPr>
            <a:r>
              <a:rPr lang="id-ID" sz="2400" dirty="0" smtClean="0"/>
              <a:t>Menggunakan pencil &amp; pulpen kdalam membuat laporan</a:t>
            </a:r>
          </a:p>
          <a:p>
            <a:pPr marL="540000">
              <a:buFont typeface="Wingdings" pitchFamily="2" charset="2"/>
              <a:buNone/>
              <a:defRPr/>
            </a:pPr>
            <a:r>
              <a:rPr lang="id-ID" sz="1800" dirty="0" smtClean="0">
                <a:solidFill>
                  <a:srgbClr val="FF0000"/>
                </a:solidFill>
              </a:rPr>
              <a:t>	(belum terlihat spesifik/terlalu umum dan tdk terlihat berbeda dng jenis jabatan lain). </a:t>
            </a:r>
          </a:p>
          <a:p>
            <a:pPr>
              <a:buFont typeface="Wingdings" pitchFamily="2" charset="2"/>
              <a:buNone/>
              <a:defRPr/>
            </a:pPr>
            <a:endParaRPr lang="id-ID" sz="18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id-ID" sz="2400" dirty="0" smtClean="0"/>
              <a:t>	Tugas2 hrs </a:t>
            </a:r>
            <a:r>
              <a:rPr lang="id-ID" sz="2400" i="1" dirty="0" smtClean="0"/>
              <a:t>dibreakdown</a:t>
            </a:r>
            <a:r>
              <a:rPr lang="id-ID" sz="2400" dirty="0" smtClean="0"/>
              <a:t>  berdasarkan hirarki tugas dari yg plg tinggi hingga bagian yg lebih kecil) </a:t>
            </a:r>
          </a:p>
          <a:p>
            <a:pPr>
              <a:defRPr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d-ID" dirty="0" smtClean="0"/>
              <a:t>TEKNIK PENGUMPULAN INFORMASI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db2004222l">
  <a:themeElements>
    <a:clrScheme name="01 2">
      <a:dk1>
        <a:srgbClr val="003366"/>
      </a:dk1>
      <a:lt1>
        <a:srgbClr val="FFFFFF"/>
      </a:lt1>
      <a:dk2>
        <a:srgbClr val="2E6272"/>
      </a:dk2>
      <a:lt2>
        <a:srgbClr val="B2B2B2"/>
      </a:lt2>
      <a:accent1>
        <a:srgbClr val="3984C9"/>
      </a:accent1>
      <a:accent2>
        <a:srgbClr val="77AE26"/>
      </a:accent2>
      <a:accent3>
        <a:srgbClr val="FFFFFF"/>
      </a:accent3>
      <a:accent4>
        <a:srgbClr val="002A56"/>
      </a:accent4>
      <a:accent5>
        <a:srgbClr val="AEC2E1"/>
      </a:accent5>
      <a:accent6>
        <a:srgbClr val="6B9D21"/>
      </a:accent6>
      <a:hlink>
        <a:srgbClr val="6E815B"/>
      </a:hlink>
      <a:folHlink>
        <a:srgbClr val="90A8B0"/>
      </a:folHlink>
    </a:clrScheme>
    <a:fontScheme name="0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1 1">
        <a:dk1>
          <a:srgbClr val="003366"/>
        </a:dk1>
        <a:lt1>
          <a:srgbClr val="FFFFFF"/>
        </a:lt1>
        <a:dk2>
          <a:srgbClr val="3C8196"/>
        </a:dk2>
        <a:lt2>
          <a:srgbClr val="B2B2B2"/>
        </a:lt2>
        <a:accent1>
          <a:srgbClr val="2C6AA2"/>
        </a:accent1>
        <a:accent2>
          <a:srgbClr val="77AE26"/>
        </a:accent2>
        <a:accent3>
          <a:srgbClr val="FFFFFF"/>
        </a:accent3>
        <a:accent4>
          <a:srgbClr val="002A56"/>
        </a:accent4>
        <a:accent5>
          <a:srgbClr val="ACB9CE"/>
        </a:accent5>
        <a:accent6>
          <a:srgbClr val="6B9D21"/>
        </a:accent6>
        <a:hlink>
          <a:srgbClr val="6E815B"/>
        </a:hlink>
        <a:folHlink>
          <a:srgbClr val="90A8B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 2">
        <a:dk1>
          <a:srgbClr val="003366"/>
        </a:dk1>
        <a:lt1>
          <a:srgbClr val="FFFFFF"/>
        </a:lt1>
        <a:dk2>
          <a:srgbClr val="2E6272"/>
        </a:dk2>
        <a:lt2>
          <a:srgbClr val="B2B2B2"/>
        </a:lt2>
        <a:accent1>
          <a:srgbClr val="3984C9"/>
        </a:accent1>
        <a:accent2>
          <a:srgbClr val="77AE26"/>
        </a:accent2>
        <a:accent3>
          <a:srgbClr val="FFFFFF"/>
        </a:accent3>
        <a:accent4>
          <a:srgbClr val="002A56"/>
        </a:accent4>
        <a:accent5>
          <a:srgbClr val="AEC2E1"/>
        </a:accent5>
        <a:accent6>
          <a:srgbClr val="6B9D21"/>
        </a:accent6>
        <a:hlink>
          <a:srgbClr val="6E815B"/>
        </a:hlink>
        <a:folHlink>
          <a:srgbClr val="90A8B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 3">
        <a:dk1>
          <a:srgbClr val="30311D"/>
        </a:dk1>
        <a:lt1>
          <a:srgbClr val="FFFFFF"/>
        </a:lt1>
        <a:dk2>
          <a:srgbClr val="4A5B1F"/>
        </a:dk2>
        <a:lt2>
          <a:srgbClr val="B2B2B2"/>
        </a:lt2>
        <a:accent1>
          <a:srgbClr val="907242"/>
        </a:accent1>
        <a:accent2>
          <a:srgbClr val="93B75F"/>
        </a:accent2>
        <a:accent3>
          <a:srgbClr val="FFFFFF"/>
        </a:accent3>
        <a:accent4>
          <a:srgbClr val="272817"/>
        </a:accent4>
        <a:accent5>
          <a:srgbClr val="C6BCB0"/>
        </a:accent5>
        <a:accent6>
          <a:srgbClr val="85A655"/>
        </a:accent6>
        <a:hlink>
          <a:srgbClr val="557B97"/>
        </a:hlink>
        <a:folHlink>
          <a:srgbClr val="A1A18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1807</TotalTime>
  <Words>1326</Words>
  <Application>Microsoft Office PowerPoint</Application>
  <PresentationFormat>On-screen Show (4:3)</PresentationFormat>
  <Paragraphs>244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cdb2004222l</vt:lpstr>
      <vt:lpstr>  ANALISA JABATAN </vt:lpstr>
      <vt:lpstr>Target Kompetensi</vt:lpstr>
      <vt:lpstr>PENGANTAR</vt:lpstr>
      <vt:lpstr>WHAT IS JOB ANALYSIS ?</vt:lpstr>
      <vt:lpstr>What is a job?</vt:lpstr>
      <vt:lpstr>JOB ANALYSIS</vt:lpstr>
      <vt:lpstr>JOB DESCRIPTION</vt:lpstr>
      <vt:lpstr>JOB SPECIFICATION</vt:lpstr>
      <vt:lpstr>TEKNIK PENGUMPULAN INFORMASI</vt:lpstr>
      <vt:lpstr>Lanjutan.....</vt:lpstr>
      <vt:lpstr>Lanjutan.....</vt:lpstr>
      <vt:lpstr>Lanjutan......</vt:lpstr>
      <vt:lpstr>Lanjutan....</vt:lpstr>
      <vt:lpstr>B.  The Person – Oriented Approach</vt:lpstr>
      <vt:lpstr>Misal : POLISI</vt:lpstr>
      <vt:lpstr>PURPOSES OF JOB ANALYSIS</vt:lpstr>
      <vt:lpstr>CAREER DEVELOPMENT</vt:lpstr>
      <vt:lpstr>LEGAL ISSUES</vt:lpstr>
      <vt:lpstr>PERFORMANCE APPRAISAL</vt:lpstr>
      <vt:lpstr>SELECTION</vt:lpstr>
      <vt:lpstr>TRAINING</vt:lpstr>
      <vt:lpstr>Siapa yang melakukan  JOB ANALYSIS ?</vt:lpstr>
      <vt:lpstr>Sources Of Job Analysis Information</vt:lpstr>
      <vt:lpstr>Lanjutan....</vt:lpstr>
      <vt:lpstr>Bagaimana Cara Mereka Memberikan Informasi ?</vt:lpstr>
      <vt:lpstr>Lanjutan....</vt:lpstr>
      <vt:lpstr>KEUNTUNGAN &amp; KELEMAHAN Teknik Pengumpulan Job Analysis Information</vt:lpstr>
      <vt:lpstr>Interview</vt:lpstr>
      <vt:lpstr>Observe Employees Doing the Job</vt:lpstr>
      <vt:lpstr>Bbrp Sumber Ketidaktepatan dlm Info ttg Jabatan</vt:lpstr>
      <vt:lpstr>Reliability &amp; Validity JOB ANALYSIS</vt:lpstr>
      <vt:lpstr>Masalah-Masalah  Dalam JOB ANALYSIS</vt:lpstr>
      <vt:lpstr>Keberhasilan JOB ANALYSIS</vt:lpstr>
      <vt:lpstr>TUGAS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Psi Terapan</dc:title>
  <dc:creator>Yenny</dc:creator>
  <cp:lastModifiedBy>Toshiba</cp:lastModifiedBy>
  <cp:revision>208</cp:revision>
  <dcterms:created xsi:type="dcterms:W3CDTF">2012-04-09T01:40:28Z</dcterms:created>
  <dcterms:modified xsi:type="dcterms:W3CDTF">2013-09-26T08:07:31Z</dcterms:modified>
</cp:coreProperties>
</file>