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71" r:id="rId10"/>
    <p:sldId id="272" r:id="rId11"/>
    <p:sldId id="273" r:id="rId12"/>
    <p:sldId id="274" r:id="rId13"/>
    <p:sldId id="265" r:id="rId14"/>
    <p:sldId id="275" r:id="rId15"/>
    <p:sldId id="266" r:id="rId16"/>
    <p:sldId id="267" r:id="rId17"/>
    <p:sldId id="268" r:id="rId18"/>
    <p:sldId id="269" r:id="rId19"/>
    <p:sldId id="270" r:id="rId20"/>
    <p:sldId id="276" r:id="rId21"/>
    <p:sldId id="286" r:id="rId22"/>
    <p:sldId id="287" r:id="rId23"/>
    <p:sldId id="288" r:id="rId24"/>
    <p:sldId id="289" r:id="rId25"/>
    <p:sldId id="290" r:id="rId26"/>
    <p:sldId id="291" r:id="rId27"/>
    <p:sldId id="292" r:id="rId28"/>
    <p:sldId id="277" r:id="rId29"/>
    <p:sldId id="278" r:id="rId30"/>
    <p:sldId id="279" r:id="rId31"/>
    <p:sldId id="280" r:id="rId32"/>
    <p:sldId id="281" r:id="rId33"/>
    <p:sldId id="282" r:id="rId34"/>
    <p:sldId id="283" r:id="rId35"/>
    <p:sldId id="284" r:id="rId36"/>
    <p:sldId id="285" r:id="rId3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8C6FE-F110-44D9-9B78-98488D64111D}" type="datetimeFigureOut">
              <a:rPr lang="id-ID" smtClean="0"/>
              <a:pPr/>
              <a:t>24/09/2013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7BCF0E-9B91-4B34-BAD3-E5D523398F0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
              <a:srgbClr val="FBEAC7">
                <a:alpha val="53000"/>
              </a:srgbClr>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8C6FE-F110-44D9-9B78-98488D64111D}" type="datetimeFigureOut">
              <a:rPr lang="id-ID" smtClean="0"/>
              <a:pPr/>
              <a:t>24/09/2013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BCF0E-9B91-4B34-BAD3-E5D523398F0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3768" y="1556792"/>
            <a:ext cx="3960439" cy="1355378"/>
          </a:xfrm>
          <a:prstGeom prst="rect">
            <a:avLst/>
          </a:prstGeom>
          <a:noFill/>
        </p:spPr>
        <p:txBody>
          <a:bodyPr wrap="square" lIns="91440" tIns="45720" rIns="91440" bIns="45720">
            <a:prstTxWarp prst="textCanDow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SELEKSI</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2555776" y="3356992"/>
            <a:ext cx="3960440" cy="523220"/>
          </a:xfrm>
          <a:prstGeom prst="rect">
            <a:avLst/>
          </a:prstGeom>
          <a:noFill/>
        </p:spPr>
        <p:txBody>
          <a:bodyPr wrap="square" rtlCol="0">
            <a:spAutoFit/>
          </a:bodyPr>
          <a:lstStyle/>
          <a:p>
            <a:pPr algn="ctr"/>
            <a:r>
              <a:rPr lang="id-ID" sz="2800" b="1" dirty="0" smtClean="0">
                <a:solidFill>
                  <a:srgbClr val="FF0000"/>
                </a:solidFill>
              </a:rPr>
              <a:t>PERTEMUAN 4</a:t>
            </a:r>
            <a:endParaRPr lang="id-ID" sz="2800" b="1" dirty="0">
              <a:solidFill>
                <a:srgbClr val="FF0000"/>
              </a:solidFill>
            </a:endParaRPr>
          </a:p>
        </p:txBody>
      </p:sp>
      <p:sp>
        <p:nvSpPr>
          <p:cNvPr id="6" name="TextBox 5"/>
          <p:cNvSpPr txBox="1"/>
          <p:nvPr/>
        </p:nvSpPr>
        <p:spPr>
          <a:xfrm>
            <a:off x="1331640" y="5589240"/>
            <a:ext cx="6840760" cy="523220"/>
          </a:xfrm>
          <a:prstGeom prst="rect">
            <a:avLst/>
          </a:prstGeom>
          <a:noFill/>
        </p:spPr>
        <p:txBody>
          <a:bodyPr wrap="square" rtlCol="0">
            <a:spAutoFit/>
          </a:bodyPr>
          <a:lstStyle/>
          <a:p>
            <a:pPr algn="ctr"/>
            <a:r>
              <a:rPr lang="id-ID" sz="2800" b="1" dirty="0" smtClean="0">
                <a:solidFill>
                  <a:srgbClr val="FF0000"/>
                </a:solidFill>
              </a:rPr>
              <a:t>Sri Hastuti Handayani, M.Si, Psi</a:t>
            </a:r>
            <a:endParaRPr lang="id-ID" sz="28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RECRUITMENT</a:t>
            </a:r>
            <a:endParaRPr lang="id-ID" dirty="0"/>
          </a:p>
        </p:txBody>
      </p:sp>
      <p:sp>
        <p:nvSpPr>
          <p:cNvPr id="3" name="Content Placeholder 2"/>
          <p:cNvSpPr>
            <a:spLocks noGrp="1"/>
          </p:cNvSpPr>
          <p:nvPr>
            <p:ph idx="1"/>
          </p:nvPr>
        </p:nvSpPr>
        <p:spPr/>
        <p:txBody>
          <a:bodyPr/>
          <a:lstStyle/>
          <a:p>
            <a:r>
              <a:rPr lang="id-ID" dirty="0" smtClean="0"/>
              <a:t>Mrpk proses menemukan sumber pelamar dan menarik pelamar2 yg potensial utk melamar pd berbagai jabatan yg tengah kosong (lowong) atau yg direncanakan akan ada dlm suatu organisasi.</a:t>
            </a:r>
          </a:p>
          <a:p>
            <a:r>
              <a:rPr lang="id-ID" dirty="0" smtClean="0"/>
              <a:t>Rekrutmen dpt dilakukan di:</a:t>
            </a:r>
          </a:p>
          <a:p>
            <a:pPr lvl="1">
              <a:buFont typeface="Wingdings" pitchFamily="2" charset="2"/>
              <a:buChar char="Ø"/>
            </a:pPr>
            <a:r>
              <a:rPr lang="id-ID" dirty="0" smtClean="0"/>
              <a:t>Dalam organisasi tsb (within organization)</a:t>
            </a:r>
          </a:p>
          <a:p>
            <a:pPr lvl="1">
              <a:buFont typeface="Wingdings" pitchFamily="2" charset="2"/>
              <a:buChar char="Ø"/>
            </a:pPr>
            <a:r>
              <a:rPr lang="id-ID" dirty="0" smtClean="0"/>
              <a:t>Luar organisasi tsb (from outside)</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REKRUTMEN DARI DLM ORGANISASI</a:t>
            </a:r>
            <a:endParaRPr lang="id-ID" dirty="0"/>
          </a:p>
        </p:txBody>
      </p:sp>
      <p:sp>
        <p:nvSpPr>
          <p:cNvPr id="3" name="Content Placeholder 2"/>
          <p:cNvSpPr>
            <a:spLocks noGrp="1"/>
          </p:cNvSpPr>
          <p:nvPr>
            <p:ph idx="1"/>
          </p:nvPr>
        </p:nvSpPr>
        <p:spPr/>
        <p:txBody>
          <a:bodyPr/>
          <a:lstStyle/>
          <a:p>
            <a:r>
              <a:rPr lang="id-ID" dirty="0" smtClean="0"/>
              <a:t>Cara menemukan sumber2 pelamar yg memenuhi kualifikasi:</a:t>
            </a:r>
          </a:p>
          <a:p>
            <a:pPr lvl="1">
              <a:buFont typeface="Wingdings" pitchFamily="2" charset="2"/>
              <a:buChar char="Ø"/>
            </a:pPr>
            <a:r>
              <a:rPr lang="id-ID" dirty="0" smtClean="0"/>
              <a:t>Sistem rekam data komputer</a:t>
            </a:r>
          </a:p>
          <a:p>
            <a:pPr lvl="1">
              <a:buFont typeface="Wingdings" pitchFamily="2" charset="2"/>
              <a:buChar char="Ø"/>
            </a:pPr>
            <a:r>
              <a:rPr lang="id-ID" dirty="0" smtClean="0"/>
              <a:t>Job posting &amp; bidding</a:t>
            </a:r>
          </a:p>
          <a:p>
            <a:pPr lvl="1">
              <a:buNone/>
            </a:pPr>
            <a:endParaRPr lang="id-ID" dirty="0" smtClean="0"/>
          </a:p>
          <a:p>
            <a:r>
              <a:rPr lang="id-ID" b="1" dirty="0" smtClean="0"/>
              <a:t>TUGAS : </a:t>
            </a:r>
            <a:r>
              <a:rPr lang="id-ID" dirty="0" smtClean="0"/>
              <a:t>Diskusikan kelebihan dan kekurangan rekruitment dari dalam organisasi.</a:t>
            </a:r>
            <a:endParaRPr lang="id-ID"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SUMBER REKRUTMEN DARI LUAR ORGANISASI</a:t>
            </a:r>
            <a:endParaRPr lang="id-ID" dirty="0"/>
          </a:p>
        </p:txBody>
      </p:sp>
      <p:sp>
        <p:nvSpPr>
          <p:cNvPr id="3" name="Content Placeholder 2"/>
          <p:cNvSpPr>
            <a:spLocks noGrp="1"/>
          </p:cNvSpPr>
          <p:nvPr>
            <p:ph idx="1"/>
          </p:nvPr>
        </p:nvSpPr>
        <p:spPr/>
        <p:txBody>
          <a:bodyPr>
            <a:normAutofit lnSpcReduction="10000"/>
          </a:bodyPr>
          <a:lstStyle/>
          <a:p>
            <a:r>
              <a:rPr lang="id-ID" dirty="0" smtClean="0"/>
              <a:t>Iklan</a:t>
            </a:r>
          </a:p>
          <a:p>
            <a:r>
              <a:rPr lang="id-ID" dirty="0" smtClean="0"/>
              <a:t>Agen tenaga kerja (Kemenaker &amp; swasta)</a:t>
            </a:r>
          </a:p>
          <a:p>
            <a:r>
              <a:rPr lang="id-ID" dirty="0" smtClean="0"/>
              <a:t>Head Hunter / Executive Search</a:t>
            </a:r>
          </a:p>
          <a:p>
            <a:r>
              <a:rPr lang="id-ID" dirty="0" smtClean="0"/>
              <a:t>Lembaga pendidikan (PT, Sekolah Kejuruan, Kursus, dll)</a:t>
            </a:r>
          </a:p>
          <a:p>
            <a:r>
              <a:rPr lang="id-ID" dirty="0" smtClean="0"/>
              <a:t>Employee Referrals (referensi karyawan)</a:t>
            </a:r>
          </a:p>
          <a:p>
            <a:r>
              <a:rPr lang="id-ID" dirty="0" smtClean="0"/>
              <a:t>Organisasi Profesi</a:t>
            </a:r>
          </a:p>
          <a:p>
            <a:r>
              <a:rPr lang="id-ID" dirty="0" smtClean="0"/>
              <a:t>dll</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lstStyle/>
          <a:p>
            <a:pPr marL="0" indent="0">
              <a:buNone/>
            </a:pPr>
            <a:r>
              <a:rPr lang="id-ID" dirty="0" smtClean="0"/>
              <a:t>Hire good people </a:t>
            </a:r>
            <a:r>
              <a:rPr lang="id-ID" dirty="0" smtClean="0">
                <a:sym typeface="Wingdings" pitchFamily="2" charset="2"/>
              </a:rPr>
              <a:t> organisasi harus memiliki banyak pilihan calon karyawan :</a:t>
            </a:r>
          </a:p>
          <a:p>
            <a:pPr lvl="1">
              <a:buFont typeface="Wingdings" pitchFamily="2" charset="2"/>
              <a:buChar char="q"/>
            </a:pPr>
            <a:r>
              <a:rPr lang="id-ID" dirty="0" smtClean="0">
                <a:solidFill>
                  <a:schemeClr val="accent4">
                    <a:lumMod val="50000"/>
                  </a:schemeClr>
                </a:solidFill>
                <a:sym typeface="Wingdings" pitchFamily="2" charset="2"/>
              </a:rPr>
              <a:t>Supply banyak   ?</a:t>
            </a:r>
          </a:p>
          <a:p>
            <a:pPr lvl="1">
              <a:buFont typeface="Wingdings" pitchFamily="2" charset="2"/>
              <a:buChar char="q"/>
            </a:pPr>
            <a:r>
              <a:rPr lang="id-ID" dirty="0" smtClean="0">
                <a:solidFill>
                  <a:schemeClr val="accent4">
                    <a:lumMod val="50000"/>
                  </a:schemeClr>
                </a:solidFill>
                <a:sym typeface="Wingdings" pitchFamily="2" charset="2"/>
              </a:rPr>
              <a:t>Supply terbatas  ?</a:t>
            </a:r>
          </a:p>
          <a:p>
            <a:pPr lvl="1">
              <a:buNone/>
            </a:pPr>
            <a:endParaRPr lang="id-ID" sz="1400" dirty="0" smtClean="0">
              <a:sym typeface="Wingdings" pitchFamily="2" charset="2"/>
            </a:endParaRPr>
          </a:p>
          <a:p>
            <a:pPr marL="0" lvl="1" indent="0">
              <a:buNone/>
            </a:pPr>
            <a:r>
              <a:rPr lang="id-ID" sz="2800" dirty="0" smtClean="0">
                <a:sym typeface="Wingdings" pitchFamily="2" charset="2"/>
              </a:rPr>
              <a:t>Recruit good &amp; right applicants, sebaiknya didasarkan pada detil KSAO (Knowledge, Skill, Ability, Other person characteristic)</a:t>
            </a:r>
          </a:p>
          <a:p>
            <a:pPr marL="0" lvl="1" indent="0">
              <a:buNone/>
            </a:pPr>
            <a:r>
              <a:rPr lang="id-ID" sz="2800" dirty="0" smtClean="0">
                <a:sym typeface="Wingdings" pitchFamily="2" charset="2"/>
              </a:rPr>
              <a:t>Misal : butuh programer  universitas</a:t>
            </a:r>
            <a:endParaRPr lang="en-US" sz="2800" dirty="0"/>
          </a:p>
        </p:txBody>
      </p:sp>
      <p:sp>
        <p:nvSpPr>
          <p:cNvPr id="3" name="Title 2"/>
          <p:cNvSpPr>
            <a:spLocks noGrp="1"/>
          </p:cNvSpPr>
          <p:nvPr>
            <p:ph type="title"/>
          </p:nvPr>
        </p:nvSpPr>
        <p:spPr>
          <a:xfrm>
            <a:off x="457200" y="274638"/>
            <a:ext cx="8229600" cy="1011222"/>
          </a:xfrm>
          <a:ln>
            <a:solidFill>
              <a:schemeClr val="accent1"/>
            </a:solidFill>
          </a:ln>
        </p:spPr>
        <p:txBody>
          <a:bodyPr>
            <a:normAutofit/>
          </a:bodyPr>
          <a:lstStyle/>
          <a:p>
            <a:pPr algn="ctr"/>
            <a:r>
              <a:rPr lang="id-ID" sz="3600" b="1" dirty="0" smtClean="0">
                <a:solidFill>
                  <a:schemeClr val="accent2"/>
                </a:solidFill>
              </a:rPr>
              <a:t>RECRUITING APPLICANTS</a:t>
            </a:r>
            <a:endParaRPr lang="en-US" sz="3600" b="1" dirty="0">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FF0000"/>
                </a:solidFill>
              </a:rPr>
              <a:t>SELECTION</a:t>
            </a:r>
            <a:endParaRPr lang="id-ID" b="1" dirty="0">
              <a:solidFill>
                <a:srgbClr val="FF0000"/>
              </a:solidFill>
            </a:endParaRPr>
          </a:p>
        </p:txBody>
      </p:sp>
      <p:sp>
        <p:nvSpPr>
          <p:cNvPr id="3" name="Content Placeholder 2"/>
          <p:cNvSpPr>
            <a:spLocks noGrp="1"/>
          </p:cNvSpPr>
          <p:nvPr>
            <p:ph idx="1"/>
          </p:nvPr>
        </p:nvSpPr>
        <p:spPr/>
        <p:txBody>
          <a:bodyPr>
            <a:normAutofit/>
          </a:bodyPr>
          <a:lstStyle/>
          <a:p>
            <a:r>
              <a:rPr lang="id-ID" sz="4000" dirty="0" smtClean="0"/>
              <a:t>Mrpk proses memilih calon yg memiliki kualifikasi ssi utk mengisi lowongan jabatan (Sherman, dkk, 1996)</a:t>
            </a:r>
          </a:p>
          <a:p>
            <a:r>
              <a:rPr lang="id-ID" sz="4000" dirty="0" smtClean="0"/>
              <a:t>Dilakukan dg cara memperhatikan spesifikasi jabatan atau syarat kompetensi.</a:t>
            </a:r>
            <a:endParaRPr lang="id-ID"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lstStyle/>
          <a:p>
            <a:pPr>
              <a:buNone/>
            </a:pPr>
            <a:r>
              <a:rPr lang="id-ID" b="1" dirty="0" smtClean="0">
                <a:solidFill>
                  <a:srgbClr val="FF0000"/>
                </a:solidFill>
              </a:rPr>
              <a:t>1. How do We select Employees</a:t>
            </a:r>
          </a:p>
          <a:p>
            <a:pPr lvl="1">
              <a:buFont typeface="Wingdings" pitchFamily="2" charset="2"/>
              <a:buChar char="q"/>
            </a:pPr>
            <a:r>
              <a:rPr lang="id-ID" sz="2400" dirty="0" smtClean="0"/>
              <a:t>Melalui interview (bias subjektif ?)</a:t>
            </a:r>
          </a:p>
          <a:p>
            <a:pPr lvl="1">
              <a:buFont typeface="Wingdings" pitchFamily="2" charset="2"/>
              <a:buChar char="q"/>
            </a:pPr>
            <a:r>
              <a:rPr lang="id-ID" sz="2400" dirty="0" smtClean="0"/>
              <a:t>Menetapkan kriteria good employee?</a:t>
            </a:r>
          </a:p>
          <a:p>
            <a:pPr lvl="1">
              <a:buFont typeface="Wingdings" pitchFamily="2" charset="2"/>
              <a:buChar char="q"/>
            </a:pPr>
            <a:r>
              <a:rPr lang="id-ID" sz="2400" dirty="0" smtClean="0"/>
              <a:t>Menetapkan Predictor (melalui penilaian KSAO sebagai kriteria job performance)</a:t>
            </a:r>
          </a:p>
          <a:p>
            <a:pPr>
              <a:buNone/>
            </a:pPr>
            <a:r>
              <a:rPr lang="id-ID" sz="2400" dirty="0" smtClean="0"/>
              <a:t>		Mis : Predictor job performance Guru, tidak hanya 		          Knowledge, tetapi banyak hal), agar valid</a:t>
            </a:r>
          </a:p>
          <a:p>
            <a:pPr>
              <a:buNone/>
            </a:pPr>
            <a:endParaRPr lang="id-ID" sz="2400" dirty="0" smtClean="0"/>
          </a:p>
          <a:p>
            <a:pPr>
              <a:buNone/>
            </a:pPr>
            <a:r>
              <a:rPr lang="id-ID" sz="2400" dirty="0" smtClean="0"/>
              <a:t>	Validitas predictor sebaiknya menjadi bagian dari sistem seleksi di organisasi</a:t>
            </a:r>
            <a:endParaRPr lang="en-US" sz="2400" dirty="0"/>
          </a:p>
        </p:txBody>
      </p:sp>
      <p:sp>
        <p:nvSpPr>
          <p:cNvPr id="3" name="Title 2"/>
          <p:cNvSpPr>
            <a:spLocks noGrp="1"/>
          </p:cNvSpPr>
          <p:nvPr>
            <p:ph type="title"/>
          </p:nvPr>
        </p:nvSpPr>
        <p:spPr>
          <a:xfrm>
            <a:off x="457200" y="274638"/>
            <a:ext cx="8229600" cy="939784"/>
          </a:xfrm>
          <a:ln>
            <a:solidFill>
              <a:schemeClr val="accent1"/>
            </a:solidFill>
          </a:ln>
        </p:spPr>
        <p:txBody>
          <a:bodyPr>
            <a:normAutofit/>
          </a:bodyPr>
          <a:lstStyle/>
          <a:p>
            <a:pPr algn="ctr"/>
            <a:r>
              <a:rPr lang="id-ID" sz="3600" b="1" dirty="0" smtClean="0">
                <a:solidFill>
                  <a:srgbClr val="FF0000"/>
                </a:solidFill>
              </a:rPr>
              <a:t>SELECTING EMPLOYEES</a:t>
            </a:r>
            <a:endParaRPr lang="en-US" sz="3600"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62382"/>
          </a:xfrm>
          <a:ln>
            <a:solidFill>
              <a:schemeClr val="accent1"/>
            </a:solidFill>
          </a:ln>
        </p:spPr>
        <p:txBody>
          <a:bodyPr>
            <a:normAutofit fontScale="92500" lnSpcReduction="10000"/>
          </a:bodyPr>
          <a:lstStyle/>
          <a:p>
            <a:pPr>
              <a:buNone/>
            </a:pPr>
            <a:r>
              <a:rPr lang="id-ID" b="1" dirty="0" smtClean="0">
                <a:solidFill>
                  <a:srgbClr val="FF0000"/>
                </a:solidFill>
              </a:rPr>
              <a:t>2. Conducting a validation study</a:t>
            </a:r>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r>
              <a:rPr lang="id-ID" sz="2200" b="1" dirty="0" smtClean="0"/>
              <a:t>5 langkah yaitu :</a:t>
            </a:r>
          </a:p>
          <a:p>
            <a:pPr marL="566928" indent="-457200">
              <a:buFont typeface="+mj-lt"/>
              <a:buAutoNum type="arabicPeriod"/>
            </a:pPr>
            <a:r>
              <a:rPr lang="id-ID" sz="2200" b="1" dirty="0" smtClean="0"/>
              <a:t>Conduct a job analysis</a:t>
            </a:r>
          </a:p>
          <a:p>
            <a:pPr marL="566928" indent="-457200">
              <a:buFont typeface="+mj-lt"/>
              <a:buAutoNum type="arabicPeriod"/>
            </a:pPr>
            <a:r>
              <a:rPr lang="id-ID" sz="2200" b="1" dirty="0" smtClean="0"/>
              <a:t>Specify job performance criteria</a:t>
            </a:r>
          </a:p>
          <a:p>
            <a:pPr marL="566928" indent="-457200">
              <a:buFont typeface="+mj-lt"/>
              <a:buAutoNum type="arabicPeriod"/>
            </a:pPr>
            <a:r>
              <a:rPr lang="id-ID" sz="2200" b="1" dirty="0" smtClean="0"/>
              <a:t>Choose predictors</a:t>
            </a:r>
          </a:p>
          <a:p>
            <a:pPr marL="566928" indent="-457200">
              <a:buFont typeface="+mj-lt"/>
              <a:buAutoNum type="arabicPeriod"/>
            </a:pPr>
            <a:r>
              <a:rPr lang="id-ID" sz="2200" b="1" dirty="0" smtClean="0"/>
              <a:t>Validate the predictors</a:t>
            </a:r>
          </a:p>
          <a:p>
            <a:pPr marL="566928" indent="-457200">
              <a:buFont typeface="+mj-lt"/>
              <a:buAutoNum type="arabicPeriod"/>
            </a:pPr>
            <a:r>
              <a:rPr lang="id-ID" sz="2200" b="1" dirty="0" smtClean="0"/>
              <a:t>Cross Validate</a:t>
            </a:r>
            <a:endParaRPr lang="en-US" sz="2200" b="1" dirty="0"/>
          </a:p>
        </p:txBody>
      </p:sp>
      <p:sp>
        <p:nvSpPr>
          <p:cNvPr id="3" name="Title 2"/>
          <p:cNvSpPr>
            <a:spLocks noGrp="1"/>
          </p:cNvSpPr>
          <p:nvPr>
            <p:ph type="title"/>
          </p:nvPr>
        </p:nvSpPr>
        <p:spPr>
          <a:xfrm>
            <a:off x="457200" y="274638"/>
            <a:ext cx="8229600" cy="939784"/>
          </a:xfrm>
          <a:ln>
            <a:solidFill>
              <a:schemeClr val="accent1"/>
            </a:solidFill>
          </a:ln>
        </p:spPr>
        <p:txBody>
          <a:bodyPr>
            <a:normAutofit/>
          </a:bodyPr>
          <a:lstStyle/>
          <a:p>
            <a:pPr algn="l"/>
            <a:r>
              <a:rPr lang="id-ID" sz="2800" dirty="0" smtClean="0"/>
              <a:t>Lanjutan......</a:t>
            </a:r>
            <a:endParaRPr lang="en-US" sz="2800" dirty="0"/>
          </a:p>
        </p:txBody>
      </p:sp>
      <p:sp>
        <p:nvSpPr>
          <p:cNvPr id="4" name="Rectangle 3"/>
          <p:cNvSpPr/>
          <p:nvPr/>
        </p:nvSpPr>
        <p:spPr>
          <a:xfrm>
            <a:off x="642910" y="2643182"/>
            <a:ext cx="121444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Conduct job analysis</a:t>
            </a:r>
            <a:endParaRPr lang="en-US" dirty="0"/>
          </a:p>
        </p:txBody>
      </p:sp>
      <p:sp>
        <p:nvSpPr>
          <p:cNvPr id="5" name="Rectangle 4"/>
          <p:cNvSpPr/>
          <p:nvPr/>
        </p:nvSpPr>
        <p:spPr>
          <a:xfrm>
            <a:off x="2500298" y="2285992"/>
            <a:ext cx="128588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Choose Criteria</a:t>
            </a:r>
            <a:endParaRPr lang="en-US" dirty="0"/>
          </a:p>
        </p:txBody>
      </p:sp>
      <p:sp>
        <p:nvSpPr>
          <p:cNvPr id="6" name="Rectangle 5"/>
          <p:cNvSpPr/>
          <p:nvPr/>
        </p:nvSpPr>
        <p:spPr>
          <a:xfrm>
            <a:off x="2428860" y="3286124"/>
            <a:ext cx="135732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Choose Predictors</a:t>
            </a:r>
            <a:endParaRPr lang="en-US" dirty="0"/>
          </a:p>
        </p:txBody>
      </p:sp>
      <p:sp>
        <p:nvSpPr>
          <p:cNvPr id="7" name="Rectangle 6"/>
          <p:cNvSpPr/>
          <p:nvPr/>
        </p:nvSpPr>
        <p:spPr>
          <a:xfrm>
            <a:off x="4572000" y="2714620"/>
            <a:ext cx="157163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Validate</a:t>
            </a:r>
            <a:endParaRPr lang="en-US" dirty="0"/>
          </a:p>
        </p:txBody>
      </p:sp>
      <p:sp>
        <p:nvSpPr>
          <p:cNvPr id="8" name="Rectangle 7"/>
          <p:cNvSpPr/>
          <p:nvPr/>
        </p:nvSpPr>
        <p:spPr>
          <a:xfrm>
            <a:off x="6929454" y="2786058"/>
            <a:ext cx="157163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Cross Validate</a:t>
            </a:r>
            <a:endParaRPr lang="en-US" dirty="0"/>
          </a:p>
        </p:txBody>
      </p:sp>
      <p:cxnSp>
        <p:nvCxnSpPr>
          <p:cNvPr id="10" name="Straight Arrow Connector 9"/>
          <p:cNvCxnSpPr/>
          <p:nvPr/>
        </p:nvCxnSpPr>
        <p:spPr>
          <a:xfrm flipV="1">
            <a:off x="1928794" y="2643182"/>
            <a:ext cx="42862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1928794" y="3214686"/>
            <a:ext cx="42862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a:endCxn id="7" idx="1"/>
          </p:cNvCxnSpPr>
          <p:nvPr/>
        </p:nvCxnSpPr>
        <p:spPr>
          <a:xfrm>
            <a:off x="3786182" y="2607463"/>
            <a:ext cx="78581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p:cNvCxnSpPr>
          <p:nvPr/>
        </p:nvCxnSpPr>
        <p:spPr>
          <a:xfrm flipV="1">
            <a:off x="3786182" y="3214686"/>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286512" y="314324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normAutofit/>
          </a:bodyPr>
          <a:lstStyle/>
          <a:p>
            <a:pPr>
              <a:buNone/>
            </a:pPr>
            <a:r>
              <a:rPr lang="id-ID" sz="2800" b="1" dirty="0" smtClean="0">
                <a:solidFill>
                  <a:srgbClr val="FF0000"/>
                </a:solidFill>
              </a:rPr>
              <a:t>Step 1 : Conduct A Job Analysis</a:t>
            </a:r>
          </a:p>
          <a:p>
            <a:pPr>
              <a:spcBef>
                <a:spcPts val="1200"/>
              </a:spcBef>
              <a:buFont typeface="Wingdings" pitchFamily="2" charset="2"/>
              <a:buChar char="q"/>
            </a:pPr>
            <a:r>
              <a:rPr lang="id-ID" sz="2400" dirty="0" smtClean="0"/>
              <a:t>Job analysis memberi info ttg task/job</a:t>
            </a:r>
          </a:p>
          <a:p>
            <a:pPr>
              <a:spcBef>
                <a:spcPts val="1200"/>
              </a:spcBef>
              <a:buFont typeface="Wingdings" pitchFamily="2" charset="2"/>
              <a:buChar char="q"/>
            </a:pPr>
            <a:r>
              <a:rPr lang="id-ID" sz="2400" dirty="0" smtClean="0"/>
              <a:t>Job analysis memberi info ttg KSAO agar sukes di jobnya</a:t>
            </a:r>
          </a:p>
          <a:p>
            <a:pPr>
              <a:spcBef>
                <a:spcPts val="1200"/>
              </a:spcBef>
              <a:buFont typeface="Wingdings" pitchFamily="2" charset="2"/>
              <a:buChar char="q"/>
            </a:pPr>
            <a:r>
              <a:rPr lang="id-ID" sz="2400" dirty="0" smtClean="0"/>
              <a:t>Memberi info job relevance (KSAO needed for job sucess &amp; KSAO of job applicants)</a:t>
            </a:r>
          </a:p>
          <a:p>
            <a:pPr>
              <a:spcBef>
                <a:spcPts val="1200"/>
              </a:spcBef>
              <a:buFont typeface="Wingdings" pitchFamily="2" charset="2"/>
              <a:buChar char="q"/>
            </a:pPr>
            <a:r>
              <a:rPr lang="id-ID" sz="2400" dirty="0" smtClean="0"/>
              <a:t>Menghindari illegal selection ( not related to the job requirement)</a:t>
            </a:r>
          </a:p>
          <a:p>
            <a:pPr>
              <a:buNone/>
            </a:pPr>
            <a:r>
              <a:rPr lang="id-ID" sz="2400" dirty="0" smtClean="0"/>
              <a:t>	Misal : Manager, tugas utama membuat budget dg mempertimbangkan sumber yg ada, tdk blh lebih </a:t>
            </a:r>
            <a:r>
              <a:rPr lang="id-ID" sz="2400" dirty="0" smtClean="0">
                <a:sym typeface="Wingdings" pitchFamily="2" charset="2"/>
              </a:rPr>
              <a:t> KSAO, basic mathematic</a:t>
            </a:r>
            <a:endParaRPr lang="en-US" sz="2400" dirty="0"/>
          </a:p>
        </p:txBody>
      </p:sp>
      <p:sp>
        <p:nvSpPr>
          <p:cNvPr id="3" name="Title 2"/>
          <p:cNvSpPr>
            <a:spLocks noGrp="1"/>
          </p:cNvSpPr>
          <p:nvPr>
            <p:ph type="title"/>
          </p:nvPr>
        </p:nvSpPr>
        <p:spPr>
          <a:xfrm>
            <a:off x="457200" y="274638"/>
            <a:ext cx="8229600" cy="939784"/>
          </a:xfrm>
          <a:ln>
            <a:solidFill>
              <a:schemeClr val="accent1"/>
            </a:solidFill>
          </a:ln>
        </p:spPr>
        <p:txBody>
          <a:bodyPr>
            <a:normAutofit/>
          </a:bodyPr>
          <a:lstStyle/>
          <a:p>
            <a:pPr algn="l"/>
            <a:r>
              <a:rPr lang="id-ID" sz="2800" dirty="0" smtClean="0"/>
              <a:t>Lanjutan......</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1"/>
            <a:ext cx="8229600" cy="4306230"/>
          </a:xfrm>
          <a:ln>
            <a:solidFill>
              <a:schemeClr val="accent1"/>
            </a:solidFill>
          </a:ln>
        </p:spPr>
        <p:txBody>
          <a:bodyPr/>
          <a:lstStyle/>
          <a:p>
            <a:pPr>
              <a:buNone/>
            </a:pPr>
            <a:r>
              <a:rPr lang="id-ID" b="1" dirty="0" smtClean="0">
                <a:solidFill>
                  <a:srgbClr val="FF0000"/>
                </a:solidFill>
              </a:rPr>
              <a:t>Step 2 : Specify Job Performance Criteria</a:t>
            </a:r>
          </a:p>
          <a:p>
            <a:pPr>
              <a:spcBef>
                <a:spcPts val="1200"/>
              </a:spcBef>
              <a:buFont typeface="Wingdings" pitchFamily="2" charset="2"/>
              <a:buChar char="q"/>
            </a:pPr>
            <a:r>
              <a:rPr lang="id-ID" sz="2800" dirty="0" smtClean="0"/>
              <a:t>Apa yg khusus dibutuhkan utk tugas ttt bisa menjadi criteria for good job performance</a:t>
            </a:r>
          </a:p>
          <a:p>
            <a:pPr>
              <a:spcBef>
                <a:spcPts val="1200"/>
              </a:spcBef>
              <a:buFont typeface="Wingdings" pitchFamily="2" charset="2"/>
              <a:buChar char="q"/>
            </a:pPr>
            <a:r>
              <a:rPr lang="id-ID" sz="2800" dirty="0" smtClean="0"/>
              <a:t>Mis : Manager bertugas membuat budget, butuh kemampuan matematika</a:t>
            </a:r>
          </a:p>
          <a:p>
            <a:pPr>
              <a:spcBef>
                <a:spcPts val="1200"/>
              </a:spcBef>
              <a:buFont typeface="Wingdings" pitchFamily="2" charset="2"/>
              <a:buChar char="q"/>
            </a:pPr>
            <a:r>
              <a:rPr lang="id-ID" sz="2800" dirty="0" smtClean="0"/>
              <a:t>Jd matematika mjd salah satu kriteria  utk good manager dan test mathematical ability dapat digunakan untuk membantu seleksi</a:t>
            </a:r>
            <a:endParaRPr lang="en-US" sz="2800" dirty="0"/>
          </a:p>
        </p:txBody>
      </p:sp>
      <p:sp>
        <p:nvSpPr>
          <p:cNvPr id="3" name="Title 2"/>
          <p:cNvSpPr>
            <a:spLocks noGrp="1"/>
          </p:cNvSpPr>
          <p:nvPr>
            <p:ph type="title"/>
          </p:nvPr>
        </p:nvSpPr>
        <p:spPr>
          <a:xfrm>
            <a:off x="457200" y="274638"/>
            <a:ext cx="8229600" cy="1011222"/>
          </a:xfrm>
          <a:ln>
            <a:solidFill>
              <a:schemeClr val="accent1"/>
            </a:solidFill>
          </a:ln>
        </p:spPr>
        <p:txBody>
          <a:bodyPr>
            <a:normAutofit/>
          </a:bodyPr>
          <a:lstStyle/>
          <a:p>
            <a:pPr algn="l"/>
            <a:r>
              <a:rPr lang="id-ID" sz="2800" dirty="0" smtClean="0"/>
              <a:t>Lanjutan.....</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2"/>
            </a:solidFill>
          </a:ln>
        </p:spPr>
        <p:txBody>
          <a:bodyPr>
            <a:normAutofit/>
          </a:bodyPr>
          <a:lstStyle/>
          <a:p>
            <a:pPr>
              <a:buNone/>
            </a:pPr>
            <a:r>
              <a:rPr lang="id-ID" b="1" dirty="0" smtClean="0">
                <a:solidFill>
                  <a:srgbClr val="FF0000"/>
                </a:solidFill>
              </a:rPr>
              <a:t>Step 3 : Choose Predictor</a:t>
            </a:r>
          </a:p>
          <a:p>
            <a:pPr>
              <a:spcBef>
                <a:spcPts val="1200"/>
              </a:spcBef>
              <a:buFont typeface="Wingdings" pitchFamily="2" charset="2"/>
              <a:buChar char="q"/>
            </a:pPr>
            <a:r>
              <a:rPr lang="id-ID" sz="2800" dirty="0" smtClean="0"/>
              <a:t>Memilih potensial predictor dari job performance untuk menilai langsung  KSAO, melalui test mathematical ability</a:t>
            </a:r>
            <a:endParaRPr lang="en-US" sz="2800" dirty="0"/>
          </a:p>
        </p:txBody>
      </p:sp>
      <p:sp>
        <p:nvSpPr>
          <p:cNvPr id="3" name="Title 2"/>
          <p:cNvSpPr>
            <a:spLocks noGrp="1"/>
          </p:cNvSpPr>
          <p:nvPr>
            <p:ph type="title"/>
          </p:nvPr>
        </p:nvSpPr>
        <p:spPr>
          <a:xfrm>
            <a:off x="457200" y="274638"/>
            <a:ext cx="8229600" cy="868346"/>
          </a:xfrm>
          <a:ln>
            <a:solidFill>
              <a:schemeClr val="accent1"/>
            </a:solidFill>
          </a:ln>
        </p:spPr>
        <p:txBody>
          <a:bodyPr>
            <a:normAutofit/>
          </a:bodyPr>
          <a:lstStyle/>
          <a:p>
            <a:pPr algn="l"/>
            <a:r>
              <a:rPr lang="id-ID" sz="2800" dirty="0" smtClean="0"/>
              <a:t>Lanjutan.....</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normAutofit/>
          </a:bodyPr>
          <a:lstStyle/>
          <a:p>
            <a:pPr>
              <a:buNone/>
            </a:pPr>
            <a:r>
              <a:rPr lang="id-ID" sz="2800" b="1" dirty="0" smtClean="0">
                <a:solidFill>
                  <a:schemeClr val="accent4">
                    <a:lumMod val="50000"/>
                  </a:schemeClr>
                </a:solidFill>
              </a:rPr>
              <a:t>Setelah mengikuti perkuliahan ini diharapkan mhs:</a:t>
            </a:r>
          </a:p>
          <a:p>
            <a:pPr>
              <a:spcBef>
                <a:spcPts val="1200"/>
              </a:spcBef>
              <a:buFont typeface="Wingdings" pitchFamily="2" charset="2"/>
              <a:buChar char="q"/>
            </a:pPr>
            <a:r>
              <a:rPr lang="id-ID" sz="2800" dirty="0" smtClean="0"/>
              <a:t>Mampu menjelaskan bagaimana organisasi membuat human resources planning</a:t>
            </a:r>
          </a:p>
          <a:p>
            <a:pPr>
              <a:spcBef>
                <a:spcPts val="1200"/>
              </a:spcBef>
              <a:buFont typeface="Wingdings" pitchFamily="2" charset="2"/>
              <a:buChar char="q"/>
            </a:pPr>
            <a:r>
              <a:rPr lang="id-ID" sz="2800" dirty="0" smtClean="0"/>
              <a:t>Mampu mendiskusikan metode rekrutmen</a:t>
            </a:r>
          </a:p>
          <a:p>
            <a:pPr>
              <a:spcBef>
                <a:spcPts val="1200"/>
              </a:spcBef>
              <a:buFont typeface="Wingdings" pitchFamily="2" charset="2"/>
              <a:buChar char="q"/>
            </a:pPr>
            <a:r>
              <a:rPr lang="id-ID" sz="2800" dirty="0" smtClean="0"/>
              <a:t>Menjelaskan langkah2 yang terkait dengan validitas</a:t>
            </a:r>
          </a:p>
          <a:p>
            <a:pPr>
              <a:spcBef>
                <a:spcPts val="1200"/>
              </a:spcBef>
              <a:buFont typeface="Wingdings" pitchFamily="2" charset="2"/>
              <a:buChar char="q"/>
            </a:pPr>
            <a:r>
              <a:rPr lang="id-ID" sz="2800" dirty="0" smtClean="0"/>
              <a:t>Menjelaskan pendekatan ilmiah dlm rangka seleksi karyawan agar memiliki manfaat bagi organisasi</a:t>
            </a:r>
          </a:p>
          <a:p>
            <a:pPr>
              <a:spcBef>
                <a:spcPts val="1200"/>
              </a:spcBef>
              <a:buFont typeface="Wingdings" pitchFamily="2" charset="2"/>
              <a:buChar char="q"/>
            </a:pPr>
            <a:r>
              <a:rPr lang="id-ID" sz="2800" dirty="0" smtClean="0"/>
              <a:t>Mampu menyatakan prinsip </a:t>
            </a:r>
            <a:r>
              <a:rPr lang="id-ID" sz="2800" i="1" dirty="0" smtClean="0"/>
              <a:t>legal selection</a:t>
            </a:r>
          </a:p>
          <a:p>
            <a:endParaRPr lang="en-US" dirty="0"/>
          </a:p>
        </p:txBody>
      </p:sp>
      <p:sp>
        <p:nvSpPr>
          <p:cNvPr id="3" name="Title 2"/>
          <p:cNvSpPr>
            <a:spLocks noGrp="1"/>
          </p:cNvSpPr>
          <p:nvPr>
            <p:ph type="title"/>
          </p:nvPr>
        </p:nvSpPr>
        <p:spPr>
          <a:xfrm>
            <a:off x="457200" y="274638"/>
            <a:ext cx="8229600" cy="939784"/>
          </a:xfrm>
          <a:ln>
            <a:solidFill>
              <a:schemeClr val="accent1"/>
            </a:solidFill>
          </a:ln>
        </p:spPr>
        <p:txBody>
          <a:bodyPr>
            <a:normAutofit/>
          </a:bodyPr>
          <a:lstStyle/>
          <a:p>
            <a:pPr algn="ctr"/>
            <a:r>
              <a:rPr lang="id-ID" sz="4000" b="1" dirty="0" smtClean="0">
                <a:solidFill>
                  <a:srgbClr val="FF0000"/>
                </a:solidFill>
              </a:rPr>
              <a:t>Tujuan Perkuliahan</a:t>
            </a:r>
            <a:endParaRPr lang="en-US" sz="40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rmAutofit fontScale="90000"/>
          </a:bodyPr>
          <a:lstStyle/>
          <a:p>
            <a:r>
              <a:rPr lang="id-ID" sz="4900" b="1" dirty="0" smtClean="0">
                <a:solidFill>
                  <a:srgbClr val="FF0000"/>
                </a:solidFill>
              </a:rPr>
              <a:t>STRATEGI SELEKSI </a:t>
            </a:r>
            <a:r>
              <a:rPr lang="id-ID" b="1" dirty="0" smtClean="0">
                <a:solidFill>
                  <a:srgbClr val="FF0000"/>
                </a:solidFill>
              </a:rPr>
              <a:t/>
            </a:r>
            <a:br>
              <a:rPr lang="id-ID" b="1" dirty="0" smtClean="0">
                <a:solidFill>
                  <a:srgbClr val="FF0000"/>
                </a:solidFill>
              </a:rPr>
            </a:br>
            <a:r>
              <a:rPr lang="id-ID" sz="3100" dirty="0" smtClean="0"/>
              <a:t>(Munandar, 2001)</a:t>
            </a:r>
            <a:endParaRPr lang="id-ID" sz="3100" dirty="0"/>
          </a:p>
        </p:txBody>
      </p:sp>
      <p:graphicFrame>
        <p:nvGraphicFramePr>
          <p:cNvPr id="3" name="Table 2"/>
          <p:cNvGraphicFramePr>
            <a:graphicFrameLocks noGrp="1"/>
          </p:cNvGraphicFramePr>
          <p:nvPr/>
        </p:nvGraphicFramePr>
        <p:xfrm>
          <a:off x="539553" y="2165268"/>
          <a:ext cx="8208912" cy="3135940"/>
        </p:xfrm>
        <a:graphic>
          <a:graphicData uri="http://schemas.openxmlformats.org/drawingml/2006/table">
            <a:tbl>
              <a:tblPr firstRow="1" bandRow="1">
                <a:tableStyleId>{5C22544A-7EE6-4342-B048-85BDC9FD1C3A}</a:tableStyleId>
              </a:tblPr>
              <a:tblGrid>
                <a:gridCol w="2736304"/>
                <a:gridCol w="2736304"/>
                <a:gridCol w="2736304"/>
              </a:tblGrid>
              <a:tr h="403240">
                <a:tc rowSpan="2">
                  <a:txBody>
                    <a:bodyPr/>
                    <a:lstStyle/>
                    <a:p>
                      <a:pPr algn="ctr"/>
                      <a:r>
                        <a:rPr lang="id-ID" sz="2000" b="1" dirty="0" smtClean="0"/>
                        <a:t>PENGUMPULAN DATA SECARA</a:t>
                      </a:r>
                      <a:endParaRPr lang="id-ID" sz="2000" b="1" dirty="0"/>
                    </a:p>
                  </a:txBody>
                  <a:tcPr anchor="ctr"/>
                </a:tc>
                <a:tc gridSpan="2">
                  <a:txBody>
                    <a:bodyPr/>
                    <a:lstStyle/>
                    <a:p>
                      <a:pPr algn="ctr"/>
                      <a:r>
                        <a:rPr lang="id-ID" sz="2000" b="1" dirty="0" smtClean="0"/>
                        <a:t>PENGOLAHAN DATA SECARA</a:t>
                      </a:r>
                      <a:endParaRPr lang="id-ID" sz="2000" b="1" dirty="0"/>
                    </a:p>
                  </a:txBody>
                  <a:tcPr anchor="ctr"/>
                </a:tc>
                <a:tc hMerge="1">
                  <a:txBody>
                    <a:bodyPr/>
                    <a:lstStyle/>
                    <a:p>
                      <a:endParaRPr lang="id-ID" dirty="0"/>
                    </a:p>
                  </a:txBody>
                  <a:tcPr/>
                </a:tc>
              </a:tr>
              <a:tr h="432048">
                <a:tc vMerge="1">
                  <a:txBody>
                    <a:bodyPr/>
                    <a:lstStyle/>
                    <a:p>
                      <a:endParaRPr lang="id-ID" dirty="0"/>
                    </a:p>
                  </a:txBody>
                  <a:tcPr anchor="ctr"/>
                </a:tc>
                <a:tc>
                  <a:txBody>
                    <a:bodyPr/>
                    <a:lstStyle/>
                    <a:p>
                      <a:pPr algn="ctr"/>
                      <a:r>
                        <a:rPr lang="id-ID" sz="2000" b="1" dirty="0" smtClean="0"/>
                        <a:t>KLINIKAL</a:t>
                      </a:r>
                      <a:endParaRPr lang="id-ID" sz="2000" b="1" dirty="0"/>
                    </a:p>
                  </a:txBody>
                  <a:tcPr anchor="ctr"/>
                </a:tc>
                <a:tc>
                  <a:txBody>
                    <a:bodyPr/>
                    <a:lstStyle/>
                    <a:p>
                      <a:pPr algn="ctr"/>
                      <a:r>
                        <a:rPr lang="id-ID" sz="2000" b="1" dirty="0" smtClean="0"/>
                        <a:t>MEKANIKAL</a:t>
                      </a:r>
                      <a:endParaRPr lang="id-ID" sz="2000" b="1" dirty="0"/>
                    </a:p>
                  </a:txBody>
                  <a:tcPr anchor="ctr"/>
                </a:tc>
              </a:tr>
              <a:tr h="766884">
                <a:tc>
                  <a:txBody>
                    <a:bodyPr/>
                    <a:lstStyle/>
                    <a:p>
                      <a:r>
                        <a:rPr lang="id-ID" sz="2000" b="1" dirty="0" smtClean="0"/>
                        <a:t>MEKANIKAL</a:t>
                      </a:r>
                      <a:endParaRPr lang="id-ID" sz="2000" b="1" dirty="0"/>
                    </a:p>
                  </a:txBody>
                  <a:tcPr anchor="ctr"/>
                </a:tc>
                <a:tc>
                  <a:txBody>
                    <a:bodyPr/>
                    <a:lstStyle/>
                    <a:p>
                      <a:r>
                        <a:rPr lang="id-ID" sz="2000" dirty="0" smtClean="0"/>
                        <a:t>Intepretasi</a:t>
                      </a:r>
                      <a:r>
                        <a:rPr lang="id-ID" sz="2000" baseline="0" dirty="0" smtClean="0"/>
                        <a:t> Profil</a:t>
                      </a:r>
                      <a:endParaRPr lang="id-ID" sz="2000" dirty="0"/>
                    </a:p>
                  </a:txBody>
                  <a:tcPr anchor="ctr"/>
                </a:tc>
                <a:tc>
                  <a:txBody>
                    <a:bodyPr/>
                    <a:lstStyle/>
                    <a:p>
                      <a:r>
                        <a:rPr lang="id-ID" sz="2000" dirty="0" smtClean="0"/>
                        <a:t>Statistikal </a:t>
                      </a:r>
                      <a:r>
                        <a:rPr lang="id-ID" sz="2000" dirty="0" smtClean="0"/>
                        <a:t>Murni</a:t>
                      </a:r>
                      <a:endParaRPr lang="id-ID" sz="2000" dirty="0"/>
                    </a:p>
                  </a:txBody>
                  <a:tcPr anchor="ctr"/>
                </a:tc>
              </a:tr>
              <a:tr h="766884">
                <a:tc>
                  <a:txBody>
                    <a:bodyPr/>
                    <a:lstStyle/>
                    <a:p>
                      <a:r>
                        <a:rPr lang="id-ID" sz="2000" b="1" dirty="0" smtClean="0"/>
                        <a:t>KLINIKAL</a:t>
                      </a:r>
                      <a:endParaRPr lang="id-ID" sz="2000" b="1" dirty="0"/>
                    </a:p>
                  </a:txBody>
                  <a:tcPr anchor="ctr"/>
                </a:tc>
                <a:tc>
                  <a:txBody>
                    <a:bodyPr/>
                    <a:lstStyle/>
                    <a:p>
                      <a:r>
                        <a:rPr lang="id-ID" sz="2000" dirty="0" smtClean="0"/>
                        <a:t>Klinikal Murni</a:t>
                      </a:r>
                      <a:endParaRPr lang="id-ID" sz="2000" dirty="0"/>
                    </a:p>
                  </a:txBody>
                  <a:tcPr anchor="ctr"/>
                </a:tc>
                <a:tc>
                  <a:txBody>
                    <a:bodyPr/>
                    <a:lstStyle/>
                    <a:p>
                      <a:r>
                        <a:rPr lang="id-ID" sz="2000" dirty="0" smtClean="0"/>
                        <a:t>Pengharkatan Perilaku</a:t>
                      </a:r>
                      <a:endParaRPr lang="id-ID" sz="2000" dirty="0"/>
                    </a:p>
                  </a:txBody>
                  <a:tcPr anchor="ctr"/>
                </a:tc>
              </a:tr>
              <a:tr h="766884">
                <a:tc>
                  <a:txBody>
                    <a:bodyPr/>
                    <a:lstStyle/>
                    <a:p>
                      <a:r>
                        <a:rPr lang="id-ID" sz="2000" b="1" dirty="0" smtClean="0"/>
                        <a:t>MEKANIKAL &amp; KLINIKAL</a:t>
                      </a:r>
                      <a:endParaRPr lang="id-ID" sz="2000" b="1" dirty="0"/>
                    </a:p>
                  </a:txBody>
                  <a:tcPr anchor="ctr"/>
                </a:tc>
                <a:tc>
                  <a:txBody>
                    <a:bodyPr/>
                    <a:lstStyle/>
                    <a:p>
                      <a:r>
                        <a:rPr lang="id-ID" sz="2000" dirty="0" smtClean="0"/>
                        <a:t>Gabungan Klinikal</a:t>
                      </a:r>
                      <a:endParaRPr lang="id-ID" sz="2000" dirty="0"/>
                    </a:p>
                  </a:txBody>
                  <a:tcPr anchor="ctr"/>
                </a:tc>
                <a:tc>
                  <a:txBody>
                    <a:bodyPr/>
                    <a:lstStyle/>
                    <a:p>
                      <a:r>
                        <a:rPr lang="id-ID" sz="2000" dirty="0" smtClean="0"/>
                        <a:t>Gabungan Mekanikal</a:t>
                      </a:r>
                      <a:endParaRPr lang="id-ID" sz="2000" dirty="0"/>
                    </a:p>
                  </a:txBody>
                  <a:tcPr anchor="ct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id-ID" sz="2800" dirty="0" smtClean="0"/>
              <a:t>Lanjutan.....</a:t>
            </a:r>
            <a:endParaRPr lang="id-ID" sz="2800" dirty="0"/>
          </a:p>
        </p:txBody>
      </p:sp>
      <p:sp>
        <p:nvSpPr>
          <p:cNvPr id="3" name="Content Placeholder 2"/>
          <p:cNvSpPr>
            <a:spLocks noGrp="1"/>
          </p:cNvSpPr>
          <p:nvPr>
            <p:ph idx="1"/>
          </p:nvPr>
        </p:nvSpPr>
        <p:spPr>
          <a:xfrm>
            <a:off x="457200" y="1196752"/>
            <a:ext cx="8229600" cy="5256584"/>
          </a:xfrm>
        </p:spPr>
        <p:txBody>
          <a:bodyPr>
            <a:normAutofit fontScale="85000" lnSpcReduction="10000"/>
          </a:bodyPr>
          <a:lstStyle/>
          <a:p>
            <a:r>
              <a:rPr lang="id-ID" b="1" dirty="0" smtClean="0"/>
              <a:t>Pengumpulan data secara mekanikal </a:t>
            </a:r>
            <a:r>
              <a:rPr lang="id-ID" dirty="0" smtClean="0"/>
              <a:t>adl jika data dikumpulkan berdasarkan pedoman2, peraturan2, dan prosedur yg telah ditetapkan semula (mis tes/alat ukur yg telah dikaji dan dibakukan pengambilan, pengolahan dan penilaiannya)</a:t>
            </a:r>
          </a:p>
          <a:p>
            <a:r>
              <a:rPr lang="id-ID" b="1" dirty="0" smtClean="0"/>
              <a:t>Pengumpulan data secara klinikal </a:t>
            </a:r>
            <a:r>
              <a:rPr lang="id-ID" dirty="0" smtClean="0"/>
              <a:t>adl jika data dikumpulkan dg cara yg fleksibel (macam data yg dikumpulkan satu org bs berbeda dg data yg dikumpulkan org lain, tgt kebutuhan.</a:t>
            </a:r>
          </a:p>
          <a:p>
            <a:pPr>
              <a:spcBef>
                <a:spcPts val="0"/>
              </a:spcBef>
              <a:buNone/>
            </a:pPr>
            <a:r>
              <a:rPr lang="id-ID" dirty="0" smtClean="0"/>
              <a:t>	Mis: saat wwcr, si A banyak menanyakan ttg latar blkng keluarganya krn diduga sgt berpengaruh besar thd prestasi kerjanya kelak, sdgkan si B lebih menyoroti ttg prestasi wkt sekolah.</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id-ID" sz="2800" dirty="0" smtClean="0"/>
              <a:t>Lanjutan.....</a:t>
            </a:r>
            <a:endParaRPr lang="id-ID" sz="2800" dirty="0"/>
          </a:p>
        </p:txBody>
      </p:sp>
      <p:sp>
        <p:nvSpPr>
          <p:cNvPr id="3" name="Content Placeholder 2"/>
          <p:cNvSpPr>
            <a:spLocks noGrp="1"/>
          </p:cNvSpPr>
          <p:nvPr>
            <p:ph idx="1"/>
          </p:nvPr>
        </p:nvSpPr>
        <p:spPr>
          <a:xfrm>
            <a:off x="457200" y="1196752"/>
            <a:ext cx="8229600" cy="5256584"/>
          </a:xfrm>
        </p:spPr>
        <p:txBody>
          <a:bodyPr>
            <a:normAutofit/>
          </a:bodyPr>
          <a:lstStyle/>
          <a:p>
            <a:r>
              <a:rPr lang="id-ID" b="1" dirty="0" smtClean="0"/>
              <a:t>Pengolahan data secara mekanikal </a:t>
            </a:r>
            <a:r>
              <a:rPr lang="id-ID" dirty="0" smtClean="0"/>
              <a:t>dilaksanakan ssi dg peraturan atau perhitungan statistik dan bisa dilakukan oleh  bukan sarjana psikologi.</a:t>
            </a:r>
          </a:p>
          <a:p>
            <a:r>
              <a:rPr lang="id-ID" b="1" dirty="0" smtClean="0"/>
              <a:t>Pengolahan data secara klinikal harus </a:t>
            </a:r>
            <a:r>
              <a:rPr lang="id-ID" dirty="0" smtClean="0"/>
              <a:t>dilakukan oleh seorang ahli (psikolog) yg mampu memperhatikan dan memanfaatkan keseluruhan pola perilaku calon dlm rangka tuntutan pekerjaan dan dlm keadaan khusus.</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id-ID" sz="2800" dirty="0" smtClean="0"/>
              <a:t>Lanjutan.....</a:t>
            </a:r>
            <a:endParaRPr lang="id-ID" sz="2800" dirty="0"/>
          </a:p>
        </p:txBody>
      </p:sp>
      <p:sp>
        <p:nvSpPr>
          <p:cNvPr id="3" name="Content Placeholder 2"/>
          <p:cNvSpPr>
            <a:spLocks noGrp="1"/>
          </p:cNvSpPr>
          <p:nvPr>
            <p:ph idx="1"/>
          </p:nvPr>
        </p:nvSpPr>
        <p:spPr>
          <a:xfrm>
            <a:off x="457200" y="1052736"/>
            <a:ext cx="8229600" cy="5073427"/>
          </a:xfrm>
        </p:spPr>
        <p:txBody>
          <a:bodyPr/>
          <a:lstStyle/>
          <a:p>
            <a:r>
              <a:rPr lang="id-ID" b="1" dirty="0" smtClean="0"/>
              <a:t>Interpretasi Profil </a:t>
            </a:r>
            <a:r>
              <a:rPr lang="id-ID" dirty="0" smtClean="0"/>
              <a:t>: data dikumpulkan mekanikal dan diolah secara klinikal. Artinya tanpa melakukan wwcr dan observasi thd calon, psikolog menafsirkan pola atau profil dr skor2 yg diperoleh dr seperangkat tes.</a:t>
            </a:r>
          </a:p>
          <a:p>
            <a:r>
              <a:rPr lang="id-ID" b="1" dirty="0" smtClean="0"/>
              <a:t>Statistikal Murni </a:t>
            </a:r>
            <a:r>
              <a:rPr lang="id-ID" dirty="0" smtClean="0"/>
              <a:t>: data dikumpulkan dan dioleh secara mekanikal, misalnya penggunaan informasi biografikal dan skor2 tes dlm suatu persamaan regresi ganda untuk meramalkan prestasi kerja manajerial.</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id-ID" sz="2800" dirty="0" smtClean="0"/>
              <a:t>Lanjutan.....</a:t>
            </a:r>
            <a:endParaRPr lang="id-ID" sz="2800" dirty="0"/>
          </a:p>
        </p:txBody>
      </p:sp>
      <p:sp>
        <p:nvSpPr>
          <p:cNvPr id="3" name="Content Placeholder 2"/>
          <p:cNvSpPr>
            <a:spLocks noGrp="1"/>
          </p:cNvSpPr>
          <p:nvPr>
            <p:ph idx="1"/>
          </p:nvPr>
        </p:nvSpPr>
        <p:spPr>
          <a:xfrm>
            <a:off x="457200" y="1052736"/>
            <a:ext cx="8229600" cy="5328592"/>
          </a:xfrm>
        </p:spPr>
        <p:txBody>
          <a:bodyPr>
            <a:normAutofit fontScale="92500" lnSpcReduction="10000"/>
          </a:bodyPr>
          <a:lstStyle/>
          <a:p>
            <a:r>
              <a:rPr lang="id-ID" b="1" dirty="0" smtClean="0"/>
              <a:t>Klinikal Murni</a:t>
            </a:r>
            <a:r>
              <a:rPr lang="id-ID" dirty="0" smtClean="0"/>
              <a:t>: pengumpulan dan pengolahan data berlangsung secara klinikal, misalnya analisis dilakukan berdasarkan observasi, wwcr dan anamnesa tanpa menggunakan informasi objektif.</a:t>
            </a:r>
          </a:p>
          <a:p>
            <a:r>
              <a:rPr lang="id-ID" b="1" dirty="0" smtClean="0"/>
              <a:t>Pengharkatan Perilaku (behavior rating)</a:t>
            </a:r>
            <a:r>
              <a:rPr lang="id-ID" dirty="0" smtClean="0"/>
              <a:t>: pengumpulan data dilaksanakan secara klinikal sdgkan pengolahannya dilakukan secara mekanikal, yaitu setelah mengobservasi perilaku calon atau setelah mewawancarainya, meringkas kesan2nya dlm bentuk pengharkatan pd satu atau lbh kata yg telah disediakan.</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id-ID" sz="2800" dirty="0" smtClean="0"/>
              <a:t>Lanjutan.....</a:t>
            </a:r>
            <a:endParaRPr lang="id-ID" sz="2800" dirty="0"/>
          </a:p>
        </p:txBody>
      </p:sp>
      <p:sp>
        <p:nvSpPr>
          <p:cNvPr id="3" name="Content Placeholder 2"/>
          <p:cNvSpPr>
            <a:spLocks noGrp="1"/>
          </p:cNvSpPr>
          <p:nvPr>
            <p:ph idx="1"/>
          </p:nvPr>
        </p:nvSpPr>
        <p:spPr>
          <a:xfrm>
            <a:off x="457200" y="1052736"/>
            <a:ext cx="8229600" cy="5073427"/>
          </a:xfrm>
        </p:spPr>
        <p:txBody>
          <a:bodyPr>
            <a:normAutofit fontScale="92500" lnSpcReduction="20000"/>
          </a:bodyPr>
          <a:lstStyle/>
          <a:p>
            <a:r>
              <a:rPr lang="id-ID" b="1" dirty="0" smtClean="0"/>
              <a:t>Gabungan Klinikal</a:t>
            </a:r>
            <a:r>
              <a:rPr lang="id-ID" dirty="0" smtClean="0"/>
              <a:t>: pengumpulan data dilakukan secara mekanikal dan klinikal sdgkan pengolahannya secara klinikal, dimana semua info dari wwcr, obs, dan skor2 tes dipadukan oleh seorg atau satu tim ahli klinik (psikolog) utk mengembangkan satu wawasan dan peramalan2 perilaku ttg seorg calon.</a:t>
            </a:r>
          </a:p>
          <a:p>
            <a:r>
              <a:rPr lang="id-ID" b="1" dirty="0" smtClean="0"/>
              <a:t>Gabungan Mekanikal</a:t>
            </a:r>
            <a:r>
              <a:rPr lang="id-ID" dirty="0" smtClean="0"/>
              <a:t>: data dikumpulkan secara mekanikal dan klinikal, sdgkn pengolahan datanya dilakukan secara mekanikal. Metode ini menggunakan aturan2 yg telah ditetapkan utk mendapatkan peramalan2 perilaku final dari semua data yg tersedia.</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id-ID" dirty="0" smtClean="0"/>
              <a:t>METODE STATISTIKAL</a:t>
            </a:r>
            <a:endParaRPr lang="id-ID" dirty="0"/>
          </a:p>
        </p:txBody>
      </p:sp>
      <p:sp>
        <p:nvSpPr>
          <p:cNvPr id="3" name="Content Placeholder 2"/>
          <p:cNvSpPr>
            <a:spLocks noGrp="1"/>
          </p:cNvSpPr>
          <p:nvPr>
            <p:ph idx="1"/>
          </p:nvPr>
        </p:nvSpPr>
        <p:spPr>
          <a:xfrm>
            <a:off x="457200" y="1124744"/>
            <a:ext cx="8229600" cy="5328592"/>
          </a:xfrm>
        </p:spPr>
        <p:txBody>
          <a:bodyPr>
            <a:normAutofit fontScale="92500"/>
          </a:bodyPr>
          <a:lstStyle/>
          <a:p>
            <a:r>
              <a:rPr lang="id-ID" b="1" dirty="0" smtClean="0"/>
              <a:t>Keuntungan</a:t>
            </a:r>
          </a:p>
          <a:p>
            <a:pPr marL="720000" lvl="1" indent="-360000">
              <a:buFont typeface="Wingdings" pitchFamily="2" charset="2"/>
              <a:buChar char="Ø"/>
            </a:pPr>
            <a:r>
              <a:rPr lang="id-ID" dirty="0" smtClean="0"/>
              <a:t>Cermat dlm menyatakan besarnya kemungkinan timbulnya satu taraf perilaku kerja ttt.</a:t>
            </a:r>
          </a:p>
          <a:p>
            <a:pPr marL="720000" lvl="1" indent="-360000">
              <a:spcAft>
                <a:spcPts val="1800"/>
              </a:spcAft>
              <a:buFont typeface="Wingdings" pitchFamily="2" charset="2"/>
              <a:buChar char="Ø"/>
            </a:pPr>
            <a:r>
              <a:rPr lang="id-ID" dirty="0" smtClean="0"/>
              <a:t>Pengetahuan yg diperoleh dari belajar dan </a:t>
            </a:r>
            <a:r>
              <a:rPr lang="id-ID" dirty="0" smtClean="0"/>
              <a:t>mel </a:t>
            </a:r>
            <a:r>
              <a:rPr lang="id-ID" dirty="0" smtClean="0"/>
              <a:t>pengalaman berkaitan dg perilaku kerja yg berbeda2.</a:t>
            </a:r>
          </a:p>
          <a:p>
            <a:r>
              <a:rPr lang="id-ID" b="1" dirty="0" smtClean="0"/>
              <a:t>Kerugian</a:t>
            </a:r>
          </a:p>
          <a:p>
            <a:pPr marL="720000" lvl="1" indent="-360000">
              <a:buFont typeface="Wingdings" pitchFamily="2" charset="2"/>
              <a:buChar char="Ø"/>
            </a:pPr>
            <a:r>
              <a:rPr lang="id-ID" dirty="0" smtClean="0"/>
              <a:t>Sulit utk melakukan kajian2 validasi dan validasi silang.</a:t>
            </a:r>
          </a:p>
          <a:p>
            <a:pPr marL="720000" lvl="1" indent="-360000">
              <a:buFont typeface="Wingdings" pitchFamily="2" charset="2"/>
              <a:buChar char="Ø"/>
            </a:pPr>
            <a:r>
              <a:rPr lang="id-ID" dirty="0" smtClean="0"/>
              <a:t>Ketdkmampuan utk memperhatikan perubahan2 dinamis dlm pekerjaan dan kondisi keorganisasian.</a:t>
            </a:r>
          </a:p>
          <a:p>
            <a:pPr marL="720000" lvl="1" indent="-360000">
              <a:buFont typeface="Wingdings" pitchFamily="2" charset="2"/>
              <a:buChar char="Ø"/>
            </a:pPr>
            <a:r>
              <a:rPr lang="id-ID" dirty="0" smtClean="0"/>
              <a:t>Kesulitan utk memperoleh keputusan yg benar2 diinduvidualisasi.</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id-ID" dirty="0" smtClean="0"/>
              <a:t>METODE KLINIKAL</a:t>
            </a:r>
            <a:endParaRPr lang="id-ID" dirty="0"/>
          </a:p>
        </p:txBody>
      </p:sp>
      <p:sp>
        <p:nvSpPr>
          <p:cNvPr id="3" name="Content Placeholder 2"/>
          <p:cNvSpPr>
            <a:spLocks noGrp="1"/>
          </p:cNvSpPr>
          <p:nvPr>
            <p:ph idx="1"/>
          </p:nvPr>
        </p:nvSpPr>
        <p:spPr>
          <a:xfrm>
            <a:off x="336580" y="1268760"/>
            <a:ext cx="8496944" cy="5184576"/>
          </a:xfrm>
        </p:spPr>
        <p:txBody>
          <a:bodyPr>
            <a:normAutofit/>
          </a:bodyPr>
          <a:lstStyle/>
          <a:p>
            <a:r>
              <a:rPr lang="id-ID" b="1" dirty="0" smtClean="0"/>
              <a:t>Keuntungan</a:t>
            </a:r>
          </a:p>
          <a:p>
            <a:pPr marL="720000" lvl="1" indent="-360000">
              <a:buFont typeface="Wingdings" pitchFamily="2" charset="2"/>
              <a:buChar char="Ø"/>
            </a:pPr>
            <a:r>
              <a:rPr lang="id-ID" dirty="0" smtClean="0"/>
              <a:t>Setiap org ditangani dg cara yg lbh ssi dg dirinya.</a:t>
            </a:r>
          </a:p>
          <a:p>
            <a:pPr marL="720000" lvl="1" indent="-360000">
              <a:buFont typeface="Wingdings" pitchFamily="2" charset="2"/>
              <a:buChar char="Ø"/>
            </a:pPr>
            <a:r>
              <a:rPr lang="id-ID" dirty="0" smtClean="0"/>
              <a:t>Psikolog dg keterampilan diagnostik dan pengalamannya dpt memperhatikan kondisi2 yg unik dan khusus.</a:t>
            </a:r>
          </a:p>
          <a:p>
            <a:r>
              <a:rPr lang="id-ID" b="1" dirty="0" smtClean="0"/>
              <a:t>Kerugian</a:t>
            </a:r>
          </a:p>
          <a:p>
            <a:pPr marL="720000" lvl="1" indent="-360000">
              <a:buFont typeface="Wingdings" pitchFamily="2" charset="2"/>
              <a:buChar char="Ø"/>
            </a:pPr>
            <a:r>
              <a:rPr lang="id-ID" dirty="0" smtClean="0"/>
              <a:t>Hanya ada sedikit atau tdk sama sekali pengetahuan sblmnya ttg ketepatan pengambilan keputusan ttg diterima atau ditolaknya berdasarkan metode klinis.</a:t>
            </a:r>
          </a:p>
          <a:p>
            <a:pPr marL="720000" lvl="1" indent="-360000">
              <a:buFont typeface="Wingdings" pitchFamily="2" charset="2"/>
              <a:buChar char="Ø"/>
            </a:pPr>
            <a:r>
              <a:rPr lang="id-ID" dirty="0" smtClean="0"/>
              <a:t>Prosedur tdk dibakukan dan bersifat subjektif.</a:t>
            </a:r>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id-ID" sz="3600" dirty="0" smtClean="0"/>
              <a:t>Contoh Proses Seleksi 1 (Munandar, 2001)</a:t>
            </a:r>
            <a:endParaRPr lang="id-ID" sz="3600" dirty="0"/>
          </a:p>
        </p:txBody>
      </p:sp>
      <p:grpSp>
        <p:nvGrpSpPr>
          <p:cNvPr id="25" name="Group 24"/>
          <p:cNvGrpSpPr/>
          <p:nvPr/>
        </p:nvGrpSpPr>
        <p:grpSpPr>
          <a:xfrm>
            <a:off x="683568" y="1763524"/>
            <a:ext cx="7776864" cy="3969732"/>
            <a:chOff x="467544" y="1484784"/>
            <a:chExt cx="7776864" cy="3969732"/>
          </a:xfrm>
        </p:grpSpPr>
        <p:sp>
          <p:nvSpPr>
            <p:cNvPr id="3" name="TextBox 2"/>
            <p:cNvSpPr txBox="1"/>
            <p:nvPr/>
          </p:nvSpPr>
          <p:spPr>
            <a:xfrm>
              <a:off x="467544" y="1484784"/>
              <a:ext cx="1080120" cy="646331"/>
            </a:xfrm>
            <a:prstGeom prst="rect">
              <a:avLst/>
            </a:prstGeom>
            <a:noFill/>
            <a:ln>
              <a:solidFill>
                <a:schemeClr val="tx1"/>
              </a:solidFill>
            </a:ln>
          </p:spPr>
          <p:txBody>
            <a:bodyPr wrap="square" rtlCol="0">
              <a:spAutoFit/>
            </a:bodyPr>
            <a:lstStyle/>
            <a:p>
              <a:pPr algn="ctr"/>
              <a:r>
                <a:rPr lang="id-ID" b="1" dirty="0" smtClean="0"/>
                <a:t>Surat</a:t>
              </a:r>
            </a:p>
            <a:p>
              <a:pPr algn="ctr"/>
              <a:r>
                <a:rPr lang="id-ID" b="1" dirty="0" smtClean="0"/>
                <a:t>Lamaran</a:t>
              </a:r>
              <a:endParaRPr lang="id-ID" b="1" dirty="0"/>
            </a:p>
          </p:txBody>
        </p:sp>
        <p:sp>
          <p:nvSpPr>
            <p:cNvPr id="4" name="TextBox 3"/>
            <p:cNvSpPr txBox="1"/>
            <p:nvPr/>
          </p:nvSpPr>
          <p:spPr>
            <a:xfrm>
              <a:off x="1547664" y="2134597"/>
              <a:ext cx="1080120" cy="646331"/>
            </a:xfrm>
            <a:prstGeom prst="rect">
              <a:avLst/>
            </a:prstGeom>
            <a:noFill/>
            <a:ln>
              <a:solidFill>
                <a:schemeClr val="tx1"/>
              </a:solidFill>
            </a:ln>
          </p:spPr>
          <p:txBody>
            <a:bodyPr wrap="square" rtlCol="0">
              <a:spAutoFit/>
            </a:bodyPr>
            <a:lstStyle/>
            <a:p>
              <a:pPr algn="ctr"/>
              <a:r>
                <a:rPr lang="id-ID" b="1" dirty="0" smtClean="0"/>
                <a:t>Wwcr</a:t>
              </a:r>
            </a:p>
            <a:p>
              <a:pPr algn="ctr"/>
              <a:r>
                <a:rPr lang="id-ID" b="1" dirty="0" smtClean="0"/>
                <a:t>Awal</a:t>
              </a:r>
              <a:endParaRPr lang="id-ID" b="1" dirty="0"/>
            </a:p>
          </p:txBody>
        </p:sp>
        <p:sp>
          <p:nvSpPr>
            <p:cNvPr id="5" name="TextBox 4"/>
            <p:cNvSpPr txBox="1"/>
            <p:nvPr/>
          </p:nvSpPr>
          <p:spPr>
            <a:xfrm>
              <a:off x="2627784" y="2790220"/>
              <a:ext cx="1080120" cy="646331"/>
            </a:xfrm>
            <a:prstGeom prst="rect">
              <a:avLst/>
            </a:prstGeom>
            <a:noFill/>
            <a:ln>
              <a:solidFill>
                <a:schemeClr val="tx1"/>
              </a:solidFill>
            </a:ln>
          </p:spPr>
          <p:txBody>
            <a:bodyPr wrap="square" rtlCol="0">
              <a:spAutoFit/>
            </a:bodyPr>
            <a:lstStyle/>
            <a:p>
              <a:pPr algn="ctr"/>
              <a:r>
                <a:rPr lang="id-ID" b="1" dirty="0" smtClean="0"/>
                <a:t>Psikotes (Wwcr</a:t>
              </a:r>
              <a:r>
                <a:rPr lang="id-ID" dirty="0" smtClean="0"/>
                <a:t>)</a:t>
              </a:r>
            </a:p>
          </p:txBody>
        </p:sp>
        <p:sp>
          <p:nvSpPr>
            <p:cNvPr id="6" name="TextBox 5"/>
            <p:cNvSpPr txBox="1"/>
            <p:nvPr/>
          </p:nvSpPr>
          <p:spPr>
            <a:xfrm>
              <a:off x="3707904" y="3430741"/>
              <a:ext cx="1080120" cy="646331"/>
            </a:xfrm>
            <a:prstGeom prst="rect">
              <a:avLst/>
            </a:prstGeom>
            <a:noFill/>
            <a:ln>
              <a:solidFill>
                <a:schemeClr val="tx1"/>
              </a:solidFill>
            </a:ln>
          </p:spPr>
          <p:txBody>
            <a:bodyPr wrap="square" rtlCol="0">
              <a:spAutoFit/>
            </a:bodyPr>
            <a:lstStyle/>
            <a:p>
              <a:pPr algn="ctr"/>
              <a:r>
                <a:rPr lang="id-ID" b="1" dirty="0" smtClean="0"/>
                <a:t>Penilaian Akhir</a:t>
              </a:r>
            </a:p>
          </p:txBody>
        </p:sp>
        <p:sp>
          <p:nvSpPr>
            <p:cNvPr id="7" name="TextBox 6"/>
            <p:cNvSpPr txBox="1"/>
            <p:nvPr/>
          </p:nvSpPr>
          <p:spPr>
            <a:xfrm>
              <a:off x="4788024" y="4078813"/>
              <a:ext cx="1728192" cy="646331"/>
            </a:xfrm>
            <a:prstGeom prst="rect">
              <a:avLst/>
            </a:prstGeom>
            <a:noFill/>
            <a:ln>
              <a:solidFill>
                <a:schemeClr val="tx1"/>
              </a:solidFill>
            </a:ln>
          </p:spPr>
          <p:txBody>
            <a:bodyPr wrap="square" rtlCol="0">
              <a:spAutoFit/>
            </a:bodyPr>
            <a:lstStyle/>
            <a:p>
              <a:pPr algn="ctr"/>
              <a:r>
                <a:rPr lang="id-ID" b="1" dirty="0" smtClean="0"/>
                <a:t>Pemberitahuan &amp; wwcr akhir</a:t>
              </a:r>
            </a:p>
          </p:txBody>
        </p:sp>
        <p:sp>
          <p:nvSpPr>
            <p:cNvPr id="8" name="TextBox 7"/>
            <p:cNvSpPr txBox="1"/>
            <p:nvPr/>
          </p:nvSpPr>
          <p:spPr>
            <a:xfrm>
              <a:off x="6516216" y="4715852"/>
              <a:ext cx="1728192" cy="369332"/>
            </a:xfrm>
            <a:prstGeom prst="rect">
              <a:avLst/>
            </a:prstGeom>
            <a:noFill/>
            <a:ln>
              <a:solidFill>
                <a:schemeClr val="tx1"/>
              </a:solidFill>
            </a:ln>
          </p:spPr>
          <p:txBody>
            <a:bodyPr wrap="square" rtlCol="0">
              <a:spAutoFit/>
            </a:bodyPr>
            <a:lstStyle/>
            <a:p>
              <a:pPr algn="ctr"/>
              <a:r>
                <a:rPr lang="id-ID" b="1" dirty="0" smtClean="0"/>
                <a:t>Penerimaan</a:t>
              </a:r>
            </a:p>
          </p:txBody>
        </p:sp>
        <p:sp>
          <p:nvSpPr>
            <p:cNvPr id="9" name="TextBox 8"/>
            <p:cNvSpPr txBox="1"/>
            <p:nvPr/>
          </p:nvSpPr>
          <p:spPr>
            <a:xfrm>
              <a:off x="539552" y="5085184"/>
              <a:ext cx="5976664" cy="369332"/>
            </a:xfrm>
            <a:prstGeom prst="rect">
              <a:avLst/>
            </a:prstGeom>
            <a:noFill/>
            <a:ln>
              <a:solidFill>
                <a:schemeClr val="tx1"/>
              </a:solidFill>
            </a:ln>
          </p:spPr>
          <p:txBody>
            <a:bodyPr wrap="square" rtlCol="0">
              <a:spAutoFit/>
            </a:bodyPr>
            <a:lstStyle/>
            <a:p>
              <a:pPr algn="ctr"/>
              <a:r>
                <a:rPr lang="id-ID" b="1" dirty="0" smtClean="0">
                  <a:solidFill>
                    <a:srgbClr val="FF0000"/>
                  </a:solidFill>
                </a:rPr>
                <a:t>D I T O L A K</a:t>
              </a:r>
            </a:p>
          </p:txBody>
        </p:sp>
        <p:cxnSp>
          <p:nvCxnSpPr>
            <p:cNvPr id="11" name="Straight Connector 10"/>
            <p:cNvCxnSpPr>
              <a:stCxn id="3" idx="2"/>
            </p:cNvCxnSpPr>
            <p:nvPr/>
          </p:nvCxnSpPr>
          <p:spPr>
            <a:xfrm flipH="1">
              <a:off x="971600" y="2131115"/>
              <a:ext cx="36004" cy="29540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051720" y="2780928"/>
              <a:ext cx="36004" cy="2304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131840" y="3429000"/>
              <a:ext cx="36004" cy="16561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211960" y="4106550"/>
              <a:ext cx="36004"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p:cNvCxnSpPr>
            <p:nvPr/>
          </p:nvCxnSpPr>
          <p:spPr>
            <a:xfrm>
              <a:off x="5652120" y="4725144"/>
              <a:ext cx="0" cy="36004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t>Contoh Proses Seleksi 1 (Sherman dkk, 1996)</a:t>
            </a:r>
            <a:endParaRPr lang="id-ID" sz="3200" b="1" dirty="0"/>
          </a:p>
        </p:txBody>
      </p:sp>
      <p:sp>
        <p:nvSpPr>
          <p:cNvPr id="3" name="TextBox 2"/>
          <p:cNvSpPr txBox="1"/>
          <p:nvPr/>
        </p:nvSpPr>
        <p:spPr>
          <a:xfrm>
            <a:off x="5436096" y="1556792"/>
            <a:ext cx="2880320" cy="400110"/>
          </a:xfrm>
          <a:prstGeom prst="rect">
            <a:avLst/>
          </a:prstGeom>
          <a:noFill/>
          <a:ln>
            <a:solidFill>
              <a:schemeClr val="tx1"/>
            </a:solidFill>
          </a:ln>
        </p:spPr>
        <p:txBody>
          <a:bodyPr wrap="square" rtlCol="0">
            <a:spAutoFit/>
          </a:bodyPr>
          <a:lstStyle/>
          <a:p>
            <a:pPr algn="r"/>
            <a:r>
              <a:rPr lang="id-ID" sz="2000" b="1" dirty="0" smtClean="0"/>
              <a:t>Hiring Decision</a:t>
            </a:r>
            <a:endParaRPr lang="id-ID" sz="2000" b="1" dirty="0"/>
          </a:p>
        </p:txBody>
      </p:sp>
      <p:sp>
        <p:nvSpPr>
          <p:cNvPr id="4" name="TextBox 3"/>
          <p:cNvSpPr txBox="1"/>
          <p:nvPr/>
        </p:nvSpPr>
        <p:spPr>
          <a:xfrm>
            <a:off x="4932040" y="1959362"/>
            <a:ext cx="3384376" cy="400110"/>
          </a:xfrm>
          <a:prstGeom prst="rect">
            <a:avLst/>
          </a:prstGeom>
          <a:noFill/>
          <a:ln>
            <a:solidFill>
              <a:schemeClr val="tx1"/>
            </a:solidFill>
          </a:ln>
        </p:spPr>
        <p:txBody>
          <a:bodyPr wrap="square" rtlCol="0">
            <a:spAutoFit/>
          </a:bodyPr>
          <a:lstStyle/>
          <a:p>
            <a:pPr algn="r"/>
            <a:r>
              <a:rPr lang="id-ID" sz="2000" b="1" dirty="0" smtClean="0"/>
              <a:t>Medical Exam / Drug Testing</a:t>
            </a:r>
            <a:endParaRPr lang="id-ID" sz="2000" b="1" dirty="0"/>
          </a:p>
        </p:txBody>
      </p:sp>
      <p:sp>
        <p:nvSpPr>
          <p:cNvPr id="5" name="TextBox 4"/>
          <p:cNvSpPr txBox="1"/>
          <p:nvPr/>
        </p:nvSpPr>
        <p:spPr>
          <a:xfrm>
            <a:off x="4499992" y="2357093"/>
            <a:ext cx="3816424" cy="400110"/>
          </a:xfrm>
          <a:prstGeom prst="rect">
            <a:avLst/>
          </a:prstGeom>
          <a:noFill/>
          <a:ln>
            <a:solidFill>
              <a:schemeClr val="tx1"/>
            </a:solidFill>
          </a:ln>
        </p:spPr>
        <p:txBody>
          <a:bodyPr wrap="square" rtlCol="0">
            <a:spAutoFit/>
          </a:bodyPr>
          <a:lstStyle/>
          <a:p>
            <a:pPr algn="r"/>
            <a:r>
              <a:rPr lang="id-ID" sz="2000" b="1" dirty="0" smtClean="0"/>
              <a:t>Supervisory of Team Interview</a:t>
            </a:r>
            <a:endParaRPr lang="id-ID" sz="2000" b="1" dirty="0"/>
          </a:p>
        </p:txBody>
      </p:sp>
      <p:sp>
        <p:nvSpPr>
          <p:cNvPr id="6" name="TextBox 5"/>
          <p:cNvSpPr txBox="1"/>
          <p:nvPr/>
        </p:nvSpPr>
        <p:spPr>
          <a:xfrm>
            <a:off x="3851920" y="2762123"/>
            <a:ext cx="4472709" cy="400110"/>
          </a:xfrm>
          <a:prstGeom prst="rect">
            <a:avLst/>
          </a:prstGeom>
          <a:noFill/>
          <a:ln>
            <a:solidFill>
              <a:schemeClr val="tx1"/>
            </a:solidFill>
          </a:ln>
        </p:spPr>
        <p:txBody>
          <a:bodyPr wrap="square" rtlCol="0">
            <a:spAutoFit/>
          </a:bodyPr>
          <a:lstStyle/>
          <a:p>
            <a:pPr algn="r"/>
            <a:r>
              <a:rPr lang="id-ID" sz="2000" b="1" dirty="0" smtClean="0"/>
              <a:t>Preliminery Selection in HR Department</a:t>
            </a:r>
            <a:endParaRPr lang="id-ID" sz="2000" b="1" dirty="0"/>
          </a:p>
        </p:txBody>
      </p:sp>
      <p:sp>
        <p:nvSpPr>
          <p:cNvPr id="7" name="TextBox 6"/>
          <p:cNvSpPr txBox="1"/>
          <p:nvPr/>
        </p:nvSpPr>
        <p:spPr>
          <a:xfrm>
            <a:off x="3491880" y="3175284"/>
            <a:ext cx="4832749" cy="400110"/>
          </a:xfrm>
          <a:prstGeom prst="rect">
            <a:avLst/>
          </a:prstGeom>
          <a:noFill/>
          <a:ln>
            <a:solidFill>
              <a:schemeClr val="tx1"/>
            </a:solidFill>
          </a:ln>
        </p:spPr>
        <p:txBody>
          <a:bodyPr wrap="square" rtlCol="0">
            <a:spAutoFit/>
          </a:bodyPr>
          <a:lstStyle/>
          <a:p>
            <a:pPr algn="r"/>
            <a:r>
              <a:rPr lang="id-ID" sz="2000" b="1" dirty="0" smtClean="0"/>
              <a:t>Background Investigation</a:t>
            </a:r>
            <a:endParaRPr lang="id-ID" sz="2000" b="1" dirty="0"/>
          </a:p>
        </p:txBody>
      </p:sp>
      <p:sp>
        <p:nvSpPr>
          <p:cNvPr id="8" name="TextBox 7"/>
          <p:cNvSpPr txBox="1"/>
          <p:nvPr/>
        </p:nvSpPr>
        <p:spPr>
          <a:xfrm>
            <a:off x="3059832" y="3575476"/>
            <a:ext cx="5264797" cy="400110"/>
          </a:xfrm>
          <a:prstGeom prst="rect">
            <a:avLst/>
          </a:prstGeom>
          <a:noFill/>
          <a:ln>
            <a:solidFill>
              <a:schemeClr val="tx1"/>
            </a:solidFill>
          </a:ln>
        </p:spPr>
        <p:txBody>
          <a:bodyPr wrap="square" rtlCol="0">
            <a:spAutoFit/>
          </a:bodyPr>
          <a:lstStyle/>
          <a:p>
            <a:pPr algn="r"/>
            <a:r>
              <a:rPr lang="id-ID" sz="2000" b="1" dirty="0" smtClean="0"/>
              <a:t>Employment Test</a:t>
            </a:r>
            <a:endParaRPr lang="id-ID" sz="2000" b="1" dirty="0"/>
          </a:p>
        </p:txBody>
      </p:sp>
      <p:sp>
        <p:nvSpPr>
          <p:cNvPr id="9" name="TextBox 8"/>
          <p:cNvSpPr txBox="1"/>
          <p:nvPr/>
        </p:nvSpPr>
        <p:spPr>
          <a:xfrm>
            <a:off x="2627784" y="3983799"/>
            <a:ext cx="5696845" cy="400110"/>
          </a:xfrm>
          <a:prstGeom prst="rect">
            <a:avLst/>
          </a:prstGeom>
          <a:noFill/>
          <a:ln>
            <a:solidFill>
              <a:schemeClr val="tx1"/>
            </a:solidFill>
          </a:ln>
        </p:spPr>
        <p:txBody>
          <a:bodyPr wrap="square" rtlCol="0">
            <a:spAutoFit/>
          </a:bodyPr>
          <a:lstStyle/>
          <a:p>
            <a:pPr algn="r"/>
            <a:r>
              <a:rPr lang="id-ID" sz="2000" b="1" dirty="0" smtClean="0"/>
              <a:t>Initial Interview in HR Department</a:t>
            </a:r>
            <a:endParaRPr lang="id-ID" sz="2000" b="1" dirty="0"/>
          </a:p>
        </p:txBody>
      </p:sp>
      <p:sp>
        <p:nvSpPr>
          <p:cNvPr id="10" name="TextBox 9"/>
          <p:cNvSpPr txBox="1"/>
          <p:nvPr/>
        </p:nvSpPr>
        <p:spPr>
          <a:xfrm>
            <a:off x="2195736" y="4375777"/>
            <a:ext cx="6128893" cy="400110"/>
          </a:xfrm>
          <a:prstGeom prst="rect">
            <a:avLst/>
          </a:prstGeom>
          <a:noFill/>
          <a:ln>
            <a:solidFill>
              <a:schemeClr val="tx1"/>
            </a:solidFill>
          </a:ln>
        </p:spPr>
        <p:txBody>
          <a:bodyPr wrap="square" rtlCol="0">
            <a:spAutoFit/>
          </a:bodyPr>
          <a:lstStyle/>
          <a:p>
            <a:pPr algn="r"/>
            <a:r>
              <a:rPr lang="id-ID" sz="2000" b="1" dirty="0" smtClean="0"/>
              <a:t>Completion of Application Form</a:t>
            </a:r>
            <a:endParaRPr lang="id-ID" sz="2000" b="1" dirty="0"/>
          </a:p>
        </p:txBody>
      </p:sp>
      <p:sp>
        <p:nvSpPr>
          <p:cNvPr id="11" name="TextBox 10"/>
          <p:cNvSpPr txBox="1"/>
          <p:nvPr/>
        </p:nvSpPr>
        <p:spPr>
          <a:xfrm>
            <a:off x="539552" y="5373216"/>
            <a:ext cx="7992888" cy="954107"/>
          </a:xfrm>
          <a:prstGeom prst="rect">
            <a:avLst/>
          </a:prstGeom>
          <a:noFill/>
        </p:spPr>
        <p:txBody>
          <a:bodyPr wrap="square" rtlCol="0">
            <a:spAutoFit/>
          </a:bodyPr>
          <a:lstStyle/>
          <a:p>
            <a:r>
              <a:rPr lang="id-ID" sz="2800" b="1" dirty="0" smtClean="0"/>
              <a:t>NOTE</a:t>
            </a:r>
            <a:r>
              <a:rPr lang="id-ID" sz="2800" dirty="0" smtClean="0"/>
              <a:t> : Steps may very, an applicant may be rejected 	  after any step in the process</a:t>
            </a:r>
            <a:endParaRPr lang="id-ID"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normAutofit lnSpcReduction="10000"/>
          </a:bodyPr>
          <a:lstStyle/>
          <a:p>
            <a:pPr marL="624078" indent="-514350">
              <a:buFont typeface="+mj-lt"/>
              <a:buAutoNum type="arabicPeriod"/>
            </a:pPr>
            <a:r>
              <a:rPr lang="id-ID" dirty="0" smtClean="0"/>
              <a:t>Apa pendapat Anda, seandainya seorang Manager secara tidak fair memutuskan dan memilih seorang karyawan untuk posisi tertentu?</a:t>
            </a:r>
          </a:p>
          <a:p>
            <a:pPr marL="624078" indent="-514350">
              <a:buFont typeface="+mj-lt"/>
              <a:buAutoNum type="arabicPeriod"/>
            </a:pPr>
            <a:r>
              <a:rPr lang="id-ID" dirty="0" smtClean="0"/>
              <a:t>Mengapa penting untuk menerima karyawan dengan menetapkan kriteria penilaian tertentu?</a:t>
            </a:r>
          </a:p>
          <a:p>
            <a:pPr marL="624078" indent="-514350">
              <a:buFont typeface="+mj-lt"/>
              <a:buAutoNum type="arabicPeriod"/>
            </a:pPr>
            <a:r>
              <a:rPr lang="id-ID" dirty="0" smtClean="0"/>
              <a:t>Menurut Anda, bagaimana mengukur kreativitas itu ?</a:t>
            </a:r>
            <a:endParaRPr lang="en-US" dirty="0"/>
          </a:p>
        </p:txBody>
      </p:sp>
      <p:sp>
        <p:nvSpPr>
          <p:cNvPr id="3" name="Title 2"/>
          <p:cNvSpPr>
            <a:spLocks noGrp="1"/>
          </p:cNvSpPr>
          <p:nvPr>
            <p:ph type="title"/>
          </p:nvPr>
        </p:nvSpPr>
        <p:spPr>
          <a:xfrm>
            <a:off x="457200" y="274638"/>
            <a:ext cx="8229600" cy="796908"/>
          </a:xfrm>
          <a:ln>
            <a:solidFill>
              <a:schemeClr val="accent1"/>
            </a:solidFill>
          </a:ln>
        </p:spPr>
        <p:txBody>
          <a:bodyPr>
            <a:normAutofit/>
          </a:bodyPr>
          <a:lstStyle/>
          <a:p>
            <a:pPr algn="ctr"/>
            <a:r>
              <a:rPr lang="id-ID" sz="3200" b="1" dirty="0" smtClean="0">
                <a:solidFill>
                  <a:srgbClr val="FF0000"/>
                </a:solidFill>
              </a:rPr>
              <a:t>Pengantar : Diskusi Kelompok</a:t>
            </a:r>
            <a:endParaRPr lang="en-US" sz="3200" b="1"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FORMULIR LAMARAN</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Sistematis, mudah diisi/dilengkapi oleh pelamar, sekaligus dpt menghasilkan berbagai data yg ssi dg keperluan organisasi.</a:t>
            </a:r>
          </a:p>
          <a:p>
            <a:r>
              <a:rPr lang="id-ID" dirty="0" smtClean="0"/>
              <a:t>Pada posisi yg mengundang banyak sekali pelamar, formulir ini dpt mjd alat seleksi awal utk mengeliminasi calon yg tdk memenuhi syarat.</a:t>
            </a:r>
          </a:p>
          <a:p>
            <a:r>
              <a:rPr lang="id-ID" dirty="0" smtClean="0"/>
              <a:t>Tdk mengandung data yg diskriminatif.</a:t>
            </a:r>
          </a:p>
          <a:p>
            <a:r>
              <a:rPr lang="id-ID" dirty="0" smtClean="0"/>
              <a:t>Biasanya dilengkapi dg Currilulum Vitae dan surat lamaran.</a:t>
            </a:r>
          </a:p>
          <a:p>
            <a:r>
              <a:rPr lang="id-ID" dirty="0" smtClean="0"/>
              <a:t>Formulir tsb dpt dipergunakan sbg guideline wawancara</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EMPLOYMENT TEST</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Meliputi a.l.:</a:t>
            </a:r>
          </a:p>
          <a:p>
            <a:pPr marL="514350" indent="-514350">
              <a:buFont typeface="+mj-lt"/>
              <a:buAutoNum type="arabicPeriod"/>
            </a:pPr>
            <a:r>
              <a:rPr lang="id-ID" dirty="0" smtClean="0"/>
              <a:t>Cognitive Ability Test, Mis : GATB</a:t>
            </a:r>
          </a:p>
          <a:p>
            <a:pPr marL="514350" indent="-514350">
              <a:buFont typeface="+mj-lt"/>
              <a:buAutoNum type="arabicPeriod"/>
            </a:pPr>
            <a:r>
              <a:rPr lang="id-ID" dirty="0" smtClean="0"/>
              <a:t>Personality &amp; Interest Inventories (trmsk inventory gaya manajemen, gaya kepemimpinan, profil kerja, dll), Mis : Kuder, 16 PF, EPPS, PAPI Kostik, Big Five, dll.</a:t>
            </a:r>
          </a:p>
          <a:p>
            <a:pPr marL="514350" indent="-514350">
              <a:buFont typeface="+mj-lt"/>
              <a:buAutoNum type="arabicPeriod"/>
            </a:pPr>
            <a:r>
              <a:rPr lang="id-ID" dirty="0" smtClean="0"/>
              <a:t>Physical Ability Tests</a:t>
            </a:r>
          </a:p>
          <a:p>
            <a:pPr marL="514350" indent="-514350">
              <a:buFont typeface="+mj-lt"/>
              <a:buAutoNum type="arabicPeriod"/>
            </a:pPr>
            <a:r>
              <a:rPr lang="id-ID" dirty="0" smtClean="0"/>
              <a:t>Job Knowledge &amp; Job Sample Tests (On The Job Test)</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WAWANCARA</a:t>
            </a:r>
            <a:endParaRPr lang="id-ID" dirty="0"/>
          </a:p>
        </p:txBody>
      </p:sp>
      <p:sp>
        <p:nvSpPr>
          <p:cNvPr id="3" name="Content Placeholder 2"/>
          <p:cNvSpPr>
            <a:spLocks noGrp="1"/>
          </p:cNvSpPr>
          <p:nvPr>
            <p:ph idx="1"/>
          </p:nvPr>
        </p:nvSpPr>
        <p:spPr>
          <a:xfrm>
            <a:off x="1475656" y="1600200"/>
            <a:ext cx="7211144" cy="4525963"/>
          </a:xfrm>
        </p:spPr>
        <p:txBody>
          <a:bodyPr/>
          <a:lstStyle/>
          <a:p>
            <a:pPr>
              <a:buNone/>
            </a:pPr>
            <a:r>
              <a:rPr lang="id-ID" dirty="0" smtClean="0"/>
              <a:t>Bbrp jenis wawancara utk seleksi</a:t>
            </a:r>
          </a:p>
          <a:p>
            <a:pPr marL="514350" indent="-514350">
              <a:buFont typeface="+mj-lt"/>
              <a:buAutoNum type="arabicPeriod"/>
            </a:pPr>
            <a:r>
              <a:rPr lang="id-ID" dirty="0" smtClean="0"/>
              <a:t>Non-directive interview</a:t>
            </a:r>
          </a:p>
          <a:p>
            <a:pPr marL="514350" indent="-514350">
              <a:buFont typeface="+mj-lt"/>
              <a:buAutoNum type="arabicPeriod"/>
            </a:pPr>
            <a:r>
              <a:rPr lang="id-ID" dirty="0" smtClean="0"/>
              <a:t>Structured interview</a:t>
            </a:r>
          </a:p>
          <a:p>
            <a:pPr marL="514350" indent="-514350">
              <a:buFont typeface="+mj-lt"/>
              <a:buAutoNum type="arabicPeriod"/>
            </a:pPr>
            <a:r>
              <a:rPr lang="id-ID" dirty="0" smtClean="0"/>
              <a:t>Situational interview</a:t>
            </a:r>
          </a:p>
          <a:p>
            <a:pPr marL="514350" indent="-514350">
              <a:buFont typeface="+mj-lt"/>
              <a:buAutoNum type="arabicPeriod"/>
            </a:pPr>
            <a:r>
              <a:rPr lang="id-ID" dirty="0" smtClean="0"/>
              <a:t>Behavioral interview</a:t>
            </a:r>
          </a:p>
          <a:p>
            <a:pPr marL="514350" indent="-514350">
              <a:buFont typeface="+mj-lt"/>
              <a:buAutoNum type="arabicPeriod"/>
            </a:pPr>
            <a:r>
              <a:rPr lang="id-ID" dirty="0" smtClean="0"/>
              <a:t>Panel interview</a:t>
            </a:r>
          </a:p>
          <a:p>
            <a:pPr marL="514350" indent="-514350">
              <a:buFont typeface="+mj-lt"/>
              <a:buAutoNum type="arabicPeriod"/>
            </a:pPr>
            <a:r>
              <a:rPr lang="id-ID" dirty="0" smtClean="0"/>
              <a:t>Computer interview</a:t>
            </a: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Alat Pengumpul Data Seleksi Lainnya</a:t>
            </a:r>
            <a:endParaRPr lang="id-ID" dirty="0"/>
          </a:p>
        </p:txBody>
      </p:sp>
      <p:sp>
        <p:nvSpPr>
          <p:cNvPr id="3" name="Content Placeholder 2"/>
          <p:cNvSpPr>
            <a:spLocks noGrp="1"/>
          </p:cNvSpPr>
          <p:nvPr>
            <p:ph idx="1"/>
          </p:nvPr>
        </p:nvSpPr>
        <p:spPr/>
        <p:txBody>
          <a:bodyPr/>
          <a:lstStyle/>
          <a:p>
            <a:r>
              <a:rPr lang="id-ID" dirty="0" smtClean="0"/>
              <a:t>Info ttg pelamar dpt diperoleh melalui bbrp cara lain:</a:t>
            </a:r>
          </a:p>
          <a:p>
            <a:pPr marL="720000" lvl="1" indent="-360000">
              <a:buFont typeface="Wingdings" pitchFamily="2" charset="2"/>
              <a:buChar char="Ø"/>
            </a:pPr>
            <a:r>
              <a:rPr lang="id-ID" dirty="0" smtClean="0"/>
              <a:t>Medical/Drugs Testing</a:t>
            </a:r>
          </a:p>
          <a:p>
            <a:pPr marL="720000" lvl="1" indent="-360000">
              <a:buFont typeface="Wingdings" pitchFamily="2" charset="2"/>
              <a:buChar char="Ø"/>
            </a:pPr>
            <a:r>
              <a:rPr lang="id-ID" dirty="0" smtClean="0"/>
              <a:t>Checking references – background investigation</a:t>
            </a:r>
          </a:p>
          <a:p>
            <a:pPr marL="720000" lvl="1" indent="-360000">
              <a:buFont typeface="Wingdings" pitchFamily="2" charset="2"/>
              <a:buChar char="Ø"/>
            </a:pPr>
            <a:r>
              <a:rPr lang="id-ID" dirty="0" smtClean="0"/>
              <a:t>Polygraph</a:t>
            </a:r>
          </a:p>
          <a:p>
            <a:pPr marL="720000" lvl="1" indent="-360000">
              <a:buFont typeface="Wingdings" pitchFamily="2" charset="2"/>
              <a:buChar char="Ø"/>
            </a:pPr>
            <a:r>
              <a:rPr lang="id-ID" dirty="0" smtClean="0"/>
              <a:t>Graphology</a:t>
            </a:r>
          </a:p>
          <a:p>
            <a:pPr marL="720000" lvl="1" indent="-360000">
              <a:buFont typeface="Wingdings" pitchFamily="2" charset="2"/>
              <a:buChar char="Ø"/>
            </a:pPr>
            <a:r>
              <a:rPr lang="id-ID" dirty="0" smtClean="0"/>
              <a:t>Honesty &amp; integrity testing (lie detector, dll)</a:t>
            </a:r>
          </a:p>
          <a:p>
            <a:r>
              <a:rPr lang="id-ID" dirty="0" smtClean="0"/>
              <a:t>ASSESSMENT CENTRE</a:t>
            </a: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654"/>
            <a:ext cx="8229600" cy="850106"/>
          </a:xfrm>
          <a:solidFill>
            <a:schemeClr val="accent6">
              <a:lumMod val="60000"/>
              <a:lumOff val="40000"/>
            </a:schemeClr>
          </a:solidFill>
        </p:spPr>
        <p:txBody>
          <a:bodyPr>
            <a:noAutofit/>
          </a:bodyPr>
          <a:lstStyle/>
          <a:p>
            <a:r>
              <a:rPr lang="id-ID" sz="4800" dirty="0" smtClean="0"/>
              <a:t>KESIMPULAN</a:t>
            </a:r>
            <a:endParaRPr lang="id-ID" sz="4800" dirty="0"/>
          </a:p>
        </p:txBody>
      </p:sp>
      <p:sp>
        <p:nvSpPr>
          <p:cNvPr id="3" name="Content Placeholder 2"/>
          <p:cNvSpPr>
            <a:spLocks noGrp="1"/>
          </p:cNvSpPr>
          <p:nvPr>
            <p:ph idx="1"/>
          </p:nvPr>
        </p:nvSpPr>
        <p:spPr>
          <a:xfrm>
            <a:off x="457200" y="1628800"/>
            <a:ext cx="8229600" cy="4752528"/>
          </a:xfrm>
        </p:spPr>
        <p:txBody>
          <a:bodyPr>
            <a:normAutofit fontScale="92500" lnSpcReduction="20000"/>
          </a:bodyPr>
          <a:lstStyle/>
          <a:p>
            <a:r>
              <a:rPr lang="id-ID" sz="3600" b="1" dirty="0" smtClean="0">
                <a:solidFill>
                  <a:srgbClr val="FF0000"/>
                </a:solidFill>
              </a:rPr>
              <a:t>Sasaran seleksi </a:t>
            </a:r>
            <a:r>
              <a:rPr lang="id-ID" sz="3600" dirty="0" smtClean="0"/>
              <a:t>adl suatu rekomendasi atau keputusan utk menerima atau menolak seorg calon utk pekerjaan ttt berdasarkan suatu dugaan ttg kemungkinan2 dr calon utk mjd tenaga kerja yg berhasil pd pekerjaannya.</a:t>
            </a:r>
            <a:endParaRPr lang="id-ID" sz="3600" dirty="0" smtClean="0"/>
          </a:p>
          <a:p>
            <a:pPr>
              <a:spcBef>
                <a:spcPts val="2400"/>
              </a:spcBef>
            </a:pPr>
            <a:r>
              <a:rPr lang="id-ID" sz="3600" b="1" dirty="0" smtClean="0">
                <a:solidFill>
                  <a:srgbClr val="FF0000"/>
                </a:solidFill>
              </a:rPr>
              <a:t>Tugas seleksi </a:t>
            </a:r>
            <a:r>
              <a:rPr lang="id-ID" sz="3600" dirty="0" smtClean="0"/>
              <a:t>adl menilai sebanyak mungkin calon utk memilih seorang atau sejumlah org (ssi dg jumlah org yg diperlukan) yg plg memenuhi persyaratan pekerjaan yg telah ditetapkan semula</a:t>
            </a:r>
            <a:endParaRPr lang="id-ID"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id-ID" b="1" dirty="0" smtClean="0"/>
              <a:t>PENEMPATAN (PLACEMENT)</a:t>
            </a:r>
            <a:endParaRPr lang="id-ID" b="1" dirty="0"/>
          </a:p>
        </p:txBody>
      </p:sp>
      <p:sp>
        <p:nvSpPr>
          <p:cNvPr id="3" name="Content Placeholder 2"/>
          <p:cNvSpPr>
            <a:spLocks noGrp="1"/>
          </p:cNvSpPr>
          <p:nvPr>
            <p:ph idx="1"/>
          </p:nvPr>
        </p:nvSpPr>
        <p:spPr>
          <a:xfrm>
            <a:off x="457200" y="2348880"/>
            <a:ext cx="8229600" cy="3777283"/>
          </a:xfrm>
        </p:spPr>
        <p:txBody>
          <a:bodyPr/>
          <a:lstStyle/>
          <a:p>
            <a:pPr algn="ctr">
              <a:spcBef>
                <a:spcPts val="2400"/>
              </a:spcBef>
              <a:buNone/>
            </a:pPr>
            <a:r>
              <a:rPr lang="id-ID" dirty="0" smtClean="0"/>
              <a:t>	</a:t>
            </a:r>
            <a:r>
              <a:rPr lang="id-ID" sz="4000" dirty="0" smtClean="0"/>
              <a:t>Mrpk proses utk menempatkan bbrp calon yg ssi utk jabatan2 (lowongan yg tersedia)</a:t>
            </a:r>
          </a:p>
          <a:p>
            <a:pPr algn="ctr">
              <a:buNone/>
            </a:pPr>
            <a:r>
              <a:rPr lang="id-ID" sz="4000" dirty="0" smtClean="0"/>
              <a:t>	(Landy &amp; Conte, 2004)</a:t>
            </a:r>
            <a:endParaRPr lang="id-ID" sz="4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l"/>
            <a:r>
              <a:rPr lang="id-ID" dirty="0" smtClean="0"/>
              <a:t>Lanjutan.....</a:t>
            </a:r>
            <a:endParaRPr lang="id-ID" dirty="0"/>
          </a:p>
        </p:txBody>
      </p:sp>
      <p:sp>
        <p:nvSpPr>
          <p:cNvPr id="3" name="Content Placeholder 2"/>
          <p:cNvSpPr>
            <a:spLocks noGrp="1"/>
          </p:cNvSpPr>
          <p:nvPr>
            <p:ph idx="1"/>
          </p:nvPr>
        </p:nvSpPr>
        <p:spPr>
          <a:xfrm>
            <a:off x="457200" y="1268760"/>
            <a:ext cx="8229600" cy="4857403"/>
          </a:xfrm>
        </p:spPr>
        <p:txBody>
          <a:bodyPr/>
          <a:lstStyle/>
          <a:p>
            <a:r>
              <a:rPr lang="id-ID" b="1" dirty="0" smtClean="0">
                <a:solidFill>
                  <a:srgbClr val="FF0000"/>
                </a:solidFill>
              </a:rPr>
              <a:t>Sasaran penempatan </a:t>
            </a:r>
            <a:r>
              <a:rPr lang="id-ID" dirty="0" smtClean="0"/>
              <a:t>adl suatu rekomendasi utk mendistribusikan para calon pd pekerjaan yg berbeda2 berdasarkan suatu dugaan ttg kemungkinan2 dr calon utk berhasil pd setiap pekerjaan yg berbeda.</a:t>
            </a:r>
          </a:p>
          <a:p>
            <a:pPr>
              <a:spcBef>
                <a:spcPts val="1800"/>
              </a:spcBef>
            </a:pPr>
            <a:r>
              <a:rPr lang="id-ID" b="1" dirty="0" smtClean="0">
                <a:solidFill>
                  <a:srgbClr val="FF0000"/>
                </a:solidFill>
              </a:rPr>
              <a:t>Tugas penempatan </a:t>
            </a:r>
            <a:r>
              <a:rPr lang="id-ID" dirty="0" smtClean="0"/>
              <a:t>adl utk menilai para calon dan utk mencocokkan kualifikasi mrk dg persyaratan yg telah ditetapkan semula dari setiap pekerjaan.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28802"/>
            <a:ext cx="8229600" cy="4214842"/>
          </a:xfrm>
          <a:ln>
            <a:solidFill>
              <a:schemeClr val="accent1"/>
            </a:solidFill>
          </a:ln>
        </p:spPr>
        <p:txBody>
          <a:bodyPr>
            <a:normAutofit/>
          </a:bodyPr>
          <a:lstStyle/>
          <a:p>
            <a:pPr marL="624078" indent="-514350">
              <a:buFont typeface="+mj-lt"/>
              <a:buAutoNum type="arabicPeriod"/>
            </a:pPr>
            <a:r>
              <a:rPr lang="id-ID" sz="3600" dirty="0" smtClean="0"/>
              <a:t>Recruitment Employee</a:t>
            </a:r>
          </a:p>
          <a:p>
            <a:pPr marL="624078" indent="-514350">
              <a:buFont typeface="+mj-lt"/>
              <a:buAutoNum type="arabicPeriod"/>
            </a:pPr>
            <a:r>
              <a:rPr lang="id-ID" sz="3600" dirty="0" smtClean="0"/>
              <a:t>Selection Employee</a:t>
            </a:r>
          </a:p>
          <a:p>
            <a:pPr marL="1024128" lvl="1" indent="-514350">
              <a:buFont typeface="Wingdings" pitchFamily="2" charset="2"/>
              <a:buChar char="q"/>
            </a:pPr>
            <a:r>
              <a:rPr lang="id-ID" dirty="0" smtClean="0"/>
              <a:t>Memperoleh new employee : costly &amp; difficult undertaking  </a:t>
            </a:r>
          </a:p>
          <a:p>
            <a:pPr marL="1024128" lvl="1" indent="-514350">
              <a:buFont typeface="Wingdings" pitchFamily="2" charset="2"/>
              <a:buChar char="q"/>
            </a:pPr>
            <a:r>
              <a:rPr lang="id-ID" dirty="0" smtClean="0"/>
              <a:t>The health &amp; well being of organization bergantung pada ketetapan aliran new employee</a:t>
            </a:r>
          </a:p>
          <a:p>
            <a:pPr marL="624078" indent="-514350">
              <a:buNone/>
            </a:pPr>
            <a:endParaRPr lang="en-US" sz="2400" dirty="0"/>
          </a:p>
        </p:txBody>
      </p:sp>
      <p:sp>
        <p:nvSpPr>
          <p:cNvPr id="3" name="Title 2"/>
          <p:cNvSpPr>
            <a:spLocks noGrp="1"/>
          </p:cNvSpPr>
          <p:nvPr>
            <p:ph type="title"/>
          </p:nvPr>
        </p:nvSpPr>
        <p:spPr>
          <a:xfrm>
            <a:off x="457200" y="274638"/>
            <a:ext cx="8229600" cy="1296974"/>
          </a:xfrm>
          <a:ln>
            <a:solidFill>
              <a:schemeClr val="accent1"/>
            </a:solidFill>
          </a:ln>
        </p:spPr>
        <p:txBody>
          <a:bodyPr>
            <a:normAutofit/>
          </a:bodyPr>
          <a:lstStyle/>
          <a:p>
            <a:pPr algn="ctr"/>
            <a:r>
              <a:rPr lang="id-ID" sz="3600" b="1" dirty="0" smtClean="0">
                <a:solidFill>
                  <a:srgbClr val="FF0000"/>
                </a:solidFill>
              </a:rPr>
              <a:t>The Most Important Functions Of Organization</a:t>
            </a:r>
            <a:endParaRPr lang="en-US" sz="36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normAutofit lnSpcReduction="10000"/>
          </a:bodyPr>
          <a:lstStyle/>
          <a:p>
            <a:pPr>
              <a:buNone/>
            </a:pPr>
            <a:endParaRPr lang="id-ID" dirty="0" smtClean="0"/>
          </a:p>
          <a:p>
            <a:pPr>
              <a:buNone/>
            </a:pPr>
            <a:endParaRPr lang="id-ID" dirty="0" smtClean="0"/>
          </a:p>
          <a:p>
            <a:pPr>
              <a:buNone/>
            </a:pPr>
            <a:endParaRPr lang="id-ID" dirty="0" smtClean="0"/>
          </a:p>
          <a:p>
            <a:pPr marL="624078" indent="-514350">
              <a:buFont typeface="+mj-lt"/>
              <a:buAutoNum type="arabicPeriod"/>
            </a:pPr>
            <a:r>
              <a:rPr lang="id-ID" dirty="0" smtClean="0"/>
              <a:t>Planning the need for new employee</a:t>
            </a:r>
          </a:p>
          <a:p>
            <a:pPr marL="624078" indent="-514350">
              <a:buFont typeface="+mj-lt"/>
              <a:buAutoNum type="arabicPeriod"/>
            </a:pPr>
            <a:r>
              <a:rPr lang="id-ID" dirty="0" smtClean="0"/>
              <a:t>Getting appropriate people to apply for position (recruitment)</a:t>
            </a:r>
          </a:p>
          <a:p>
            <a:pPr marL="624078" indent="-514350">
              <a:buFont typeface="+mj-lt"/>
              <a:buAutoNum type="arabicPeriod"/>
            </a:pPr>
            <a:r>
              <a:rPr lang="id-ID" dirty="0" smtClean="0"/>
              <a:t>Deciding whom to hire (selection)</a:t>
            </a:r>
          </a:p>
          <a:p>
            <a:pPr marL="624078" indent="-514350">
              <a:buFont typeface="+mj-lt"/>
              <a:buAutoNum type="arabicPeriod"/>
            </a:pPr>
            <a:r>
              <a:rPr lang="id-ID" dirty="0" smtClean="0"/>
              <a:t>Getting the selected people to take the jobs </a:t>
            </a:r>
            <a:endParaRPr lang="en-US" dirty="0"/>
          </a:p>
        </p:txBody>
      </p:sp>
      <p:sp>
        <p:nvSpPr>
          <p:cNvPr id="3" name="Title 2"/>
          <p:cNvSpPr>
            <a:spLocks noGrp="1"/>
          </p:cNvSpPr>
          <p:nvPr>
            <p:ph type="title"/>
          </p:nvPr>
        </p:nvSpPr>
        <p:spPr>
          <a:xfrm>
            <a:off x="457200" y="274638"/>
            <a:ext cx="8229600" cy="1066130"/>
          </a:xfrm>
          <a:ln>
            <a:solidFill>
              <a:schemeClr val="accent1"/>
            </a:solidFill>
          </a:ln>
        </p:spPr>
        <p:txBody>
          <a:bodyPr>
            <a:normAutofit fontScale="90000"/>
          </a:bodyPr>
          <a:lstStyle/>
          <a:p>
            <a:pPr algn="ctr"/>
            <a:r>
              <a:rPr lang="id-ID" sz="3600" b="1" dirty="0" smtClean="0">
                <a:solidFill>
                  <a:srgbClr val="FF0000"/>
                </a:solidFill>
              </a:rPr>
              <a:t>The Steps of </a:t>
            </a:r>
            <a:br>
              <a:rPr lang="id-ID" sz="3600" b="1" dirty="0" smtClean="0">
                <a:solidFill>
                  <a:srgbClr val="FF0000"/>
                </a:solidFill>
              </a:rPr>
            </a:br>
            <a:r>
              <a:rPr lang="id-ID" sz="3600" b="1" dirty="0" smtClean="0">
                <a:solidFill>
                  <a:srgbClr val="FF0000"/>
                </a:solidFill>
              </a:rPr>
              <a:t>Acquiring New Employee</a:t>
            </a:r>
            <a:endParaRPr lang="en-US" sz="3600" b="1" dirty="0">
              <a:solidFill>
                <a:srgbClr val="FF0000"/>
              </a:solidFill>
            </a:endParaRPr>
          </a:p>
        </p:txBody>
      </p:sp>
      <p:sp>
        <p:nvSpPr>
          <p:cNvPr id="4" name="Rectangle 3"/>
          <p:cNvSpPr/>
          <p:nvPr/>
        </p:nvSpPr>
        <p:spPr>
          <a:xfrm>
            <a:off x="714348" y="1785926"/>
            <a:ext cx="1357322"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Planning</a:t>
            </a:r>
            <a:endParaRPr lang="en-US" sz="2400" dirty="0"/>
          </a:p>
        </p:txBody>
      </p:sp>
      <p:sp>
        <p:nvSpPr>
          <p:cNvPr id="5" name="Rectangle 4"/>
          <p:cNvSpPr/>
          <p:nvPr/>
        </p:nvSpPr>
        <p:spPr>
          <a:xfrm>
            <a:off x="2571736" y="1785926"/>
            <a:ext cx="150019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Acquiring</a:t>
            </a:r>
          </a:p>
          <a:p>
            <a:pPr algn="ctr"/>
            <a:r>
              <a:rPr lang="id-ID" sz="2400" dirty="0" smtClean="0"/>
              <a:t>Applicants</a:t>
            </a:r>
            <a:endParaRPr lang="en-US" sz="2400" dirty="0"/>
          </a:p>
        </p:txBody>
      </p:sp>
      <p:sp>
        <p:nvSpPr>
          <p:cNvPr id="6" name="Rectangle 5"/>
          <p:cNvSpPr/>
          <p:nvPr/>
        </p:nvSpPr>
        <p:spPr>
          <a:xfrm>
            <a:off x="4572000" y="1785926"/>
            <a:ext cx="150019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Selecting Applicants</a:t>
            </a:r>
            <a:endParaRPr lang="en-US" sz="2400" dirty="0"/>
          </a:p>
        </p:txBody>
      </p:sp>
      <p:sp>
        <p:nvSpPr>
          <p:cNvPr id="7" name="Rectangle 6"/>
          <p:cNvSpPr/>
          <p:nvPr/>
        </p:nvSpPr>
        <p:spPr>
          <a:xfrm>
            <a:off x="6786578" y="1857364"/>
            <a:ext cx="142876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Hiring</a:t>
            </a:r>
            <a:endParaRPr lang="en-US" sz="2800" dirty="0"/>
          </a:p>
        </p:txBody>
      </p:sp>
      <p:cxnSp>
        <p:nvCxnSpPr>
          <p:cNvPr id="9" name="Straight Arrow Connector 8"/>
          <p:cNvCxnSpPr/>
          <p:nvPr/>
        </p:nvCxnSpPr>
        <p:spPr>
          <a:xfrm>
            <a:off x="2143108" y="214311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143372" y="221455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215074" y="220486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53136"/>
          </a:xfrm>
          <a:ln>
            <a:solidFill>
              <a:schemeClr val="accent1"/>
            </a:solidFill>
          </a:ln>
        </p:spPr>
        <p:txBody>
          <a:bodyPr>
            <a:normAutofit lnSpcReduction="10000"/>
          </a:bodyPr>
          <a:lstStyle/>
          <a:p>
            <a:pPr marL="0" indent="0">
              <a:buNone/>
            </a:pPr>
            <a:r>
              <a:rPr lang="id-ID" dirty="0" smtClean="0">
                <a:solidFill>
                  <a:srgbClr val="FF0000"/>
                </a:solidFill>
              </a:rPr>
              <a:t>Organisasi sehat </a:t>
            </a:r>
            <a:r>
              <a:rPr lang="id-ID" dirty="0" smtClean="0"/>
              <a:t>harus memiliki supply yang mantap dalam sumber daya manusia :</a:t>
            </a:r>
          </a:p>
          <a:p>
            <a:pPr>
              <a:spcBef>
                <a:spcPts val="1200"/>
              </a:spcBef>
              <a:buFont typeface="Wingdings" pitchFamily="2" charset="2"/>
              <a:buChar char="q"/>
            </a:pPr>
            <a:r>
              <a:rPr lang="id-ID" dirty="0" smtClean="0"/>
              <a:t>Mengisi lowongan mereka yg pensiun/resign</a:t>
            </a:r>
          </a:p>
          <a:p>
            <a:pPr>
              <a:spcBef>
                <a:spcPts val="1200"/>
              </a:spcBef>
              <a:buFont typeface="Wingdings" pitchFamily="2" charset="2"/>
              <a:buChar char="q"/>
            </a:pPr>
            <a:r>
              <a:rPr lang="id-ID" dirty="0" smtClean="0"/>
              <a:t>Mengisi posisi bila ada perubahan/ ekspansi organisasi</a:t>
            </a:r>
          </a:p>
          <a:p>
            <a:pPr>
              <a:spcBef>
                <a:spcPts val="1200"/>
              </a:spcBef>
              <a:buFont typeface="Wingdings" pitchFamily="2" charset="2"/>
              <a:buChar char="q"/>
            </a:pPr>
            <a:r>
              <a:rPr lang="id-ID" dirty="0" smtClean="0"/>
              <a:t>A good recruiting the people</a:t>
            </a:r>
          </a:p>
          <a:p>
            <a:pPr>
              <a:spcBef>
                <a:spcPts val="1200"/>
              </a:spcBef>
              <a:buFont typeface="Wingdings" pitchFamily="2" charset="2"/>
              <a:buChar char="q"/>
            </a:pPr>
            <a:r>
              <a:rPr lang="id-ID" dirty="0" smtClean="0"/>
              <a:t>Human Resources Plans yg mempertimbang-kan kebutuhan organisasi : people &amp; supply of people to hire</a:t>
            </a:r>
            <a:endParaRPr lang="en-US" dirty="0"/>
          </a:p>
        </p:txBody>
      </p:sp>
      <p:sp>
        <p:nvSpPr>
          <p:cNvPr id="3" name="Title 2"/>
          <p:cNvSpPr>
            <a:spLocks noGrp="1"/>
          </p:cNvSpPr>
          <p:nvPr>
            <p:ph type="title"/>
          </p:nvPr>
        </p:nvSpPr>
        <p:spPr>
          <a:xfrm>
            <a:off x="457200" y="274638"/>
            <a:ext cx="8229600" cy="1138138"/>
          </a:xfrm>
          <a:ln>
            <a:solidFill>
              <a:schemeClr val="accent1"/>
            </a:solidFill>
          </a:ln>
        </p:spPr>
        <p:txBody>
          <a:bodyPr>
            <a:noAutofit/>
          </a:bodyPr>
          <a:lstStyle/>
          <a:p>
            <a:pPr algn="ctr"/>
            <a:r>
              <a:rPr lang="id-ID" sz="3200" b="1" dirty="0" smtClean="0">
                <a:solidFill>
                  <a:srgbClr val="FF0000"/>
                </a:solidFill>
              </a:rPr>
              <a:t>THE PLANNING OF </a:t>
            </a:r>
            <a:br>
              <a:rPr lang="id-ID" sz="3200" b="1" dirty="0" smtClean="0">
                <a:solidFill>
                  <a:srgbClr val="FF0000"/>
                </a:solidFill>
              </a:rPr>
            </a:br>
            <a:r>
              <a:rPr lang="id-ID" sz="3200" b="1" dirty="0" smtClean="0">
                <a:solidFill>
                  <a:srgbClr val="FF0000"/>
                </a:solidFill>
              </a:rPr>
              <a:t>HUMAN RESOURCES NEEDS</a:t>
            </a:r>
            <a:endParaRPr lang="en-US" sz="32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normAutofit/>
          </a:bodyPr>
          <a:lstStyle/>
          <a:p>
            <a:pPr>
              <a:buNone/>
            </a:pPr>
            <a:r>
              <a:rPr lang="id-ID" sz="2400" dirty="0" smtClean="0"/>
              <a:t>	</a:t>
            </a:r>
            <a:r>
              <a:rPr lang="id-ID" sz="2800" dirty="0" smtClean="0"/>
              <a:t>Forecasts of human resources demand biasanya dibuat sesuai dengan kebutuhan masing-masing kategori job, misal :</a:t>
            </a:r>
          </a:p>
          <a:p>
            <a:pPr>
              <a:buNone/>
            </a:pPr>
            <a:endParaRPr lang="id-ID" sz="2400" dirty="0" smtClean="0"/>
          </a:p>
          <a:p>
            <a:pPr>
              <a:buNone/>
            </a:pPr>
            <a:endParaRPr lang="id-ID" sz="2400" dirty="0" smtClean="0"/>
          </a:p>
          <a:p>
            <a:pPr>
              <a:buNone/>
            </a:pPr>
            <a:endParaRPr lang="en-US" sz="2400" dirty="0"/>
          </a:p>
        </p:txBody>
      </p:sp>
      <p:sp>
        <p:nvSpPr>
          <p:cNvPr id="3" name="Title 2"/>
          <p:cNvSpPr>
            <a:spLocks noGrp="1"/>
          </p:cNvSpPr>
          <p:nvPr>
            <p:ph type="title"/>
          </p:nvPr>
        </p:nvSpPr>
        <p:spPr>
          <a:xfrm>
            <a:off x="457200" y="274638"/>
            <a:ext cx="8229600" cy="868346"/>
          </a:xfrm>
          <a:ln>
            <a:solidFill>
              <a:schemeClr val="accent1"/>
            </a:solidFill>
          </a:ln>
        </p:spPr>
        <p:txBody>
          <a:bodyPr>
            <a:normAutofit/>
          </a:bodyPr>
          <a:lstStyle/>
          <a:p>
            <a:pPr algn="l"/>
            <a:r>
              <a:rPr lang="id-ID" sz="2800" dirty="0" smtClean="0">
                <a:solidFill>
                  <a:srgbClr val="FF0000"/>
                </a:solidFill>
              </a:rPr>
              <a:t>Lanjutan.....</a:t>
            </a:r>
            <a:endParaRPr lang="en-US" sz="2800" dirty="0">
              <a:solidFill>
                <a:srgbClr val="FF0000"/>
              </a:solidFill>
            </a:endParaRPr>
          </a:p>
        </p:txBody>
      </p:sp>
      <p:graphicFrame>
        <p:nvGraphicFramePr>
          <p:cNvPr id="4" name="Table 3"/>
          <p:cNvGraphicFramePr>
            <a:graphicFrameLocks noGrp="1"/>
          </p:cNvGraphicFramePr>
          <p:nvPr/>
        </p:nvGraphicFramePr>
        <p:xfrm>
          <a:off x="827584" y="3188973"/>
          <a:ext cx="7675220" cy="1609728"/>
        </p:xfrm>
        <a:graphic>
          <a:graphicData uri="http://schemas.openxmlformats.org/drawingml/2006/table">
            <a:tbl>
              <a:tblPr firstRow="1" bandRow="1">
                <a:tableStyleId>{5C22544A-7EE6-4342-B048-85BDC9FD1C3A}</a:tableStyleId>
              </a:tblPr>
              <a:tblGrid>
                <a:gridCol w="1656187"/>
                <a:gridCol w="792088"/>
                <a:gridCol w="841105"/>
                <a:gridCol w="1096460"/>
                <a:gridCol w="1096460"/>
                <a:gridCol w="1096460"/>
                <a:gridCol w="1096460"/>
              </a:tblGrid>
              <a:tr h="484824">
                <a:tc>
                  <a:txBody>
                    <a:bodyPr/>
                    <a:lstStyle/>
                    <a:p>
                      <a:pPr algn="ctr"/>
                      <a:r>
                        <a:rPr lang="id-ID" dirty="0" smtClean="0"/>
                        <a:t>Job</a:t>
                      </a:r>
                      <a:r>
                        <a:rPr lang="id-ID" baseline="0" dirty="0" smtClean="0"/>
                        <a:t> Classification</a:t>
                      </a:r>
                      <a:endParaRPr lang="en-US" dirty="0"/>
                    </a:p>
                  </a:txBody>
                  <a:tcPr anchor="ctr"/>
                </a:tc>
                <a:tc>
                  <a:txBody>
                    <a:bodyPr/>
                    <a:lstStyle/>
                    <a:p>
                      <a:pPr algn="ctr"/>
                      <a:r>
                        <a:rPr lang="id-ID" dirty="0" smtClean="0"/>
                        <a:t>Now</a:t>
                      </a:r>
                      <a:endParaRPr lang="en-US" dirty="0"/>
                    </a:p>
                  </a:txBody>
                  <a:tcPr anchor="ctr"/>
                </a:tc>
                <a:tc>
                  <a:txBody>
                    <a:bodyPr/>
                    <a:lstStyle/>
                    <a:p>
                      <a:pPr algn="ctr"/>
                      <a:r>
                        <a:rPr lang="id-ID" dirty="0" smtClean="0"/>
                        <a:t>2014</a:t>
                      </a:r>
                      <a:endParaRPr lang="en-US" dirty="0"/>
                    </a:p>
                  </a:txBody>
                  <a:tcPr anchor="ctr"/>
                </a:tc>
                <a:tc>
                  <a:txBody>
                    <a:bodyPr/>
                    <a:lstStyle/>
                    <a:p>
                      <a:pPr algn="ctr"/>
                      <a:r>
                        <a:rPr lang="id-ID" dirty="0" smtClean="0"/>
                        <a:t>2015</a:t>
                      </a:r>
                      <a:endParaRPr lang="en-US" dirty="0"/>
                    </a:p>
                  </a:txBody>
                  <a:tcPr anchor="ctr"/>
                </a:tc>
                <a:tc>
                  <a:txBody>
                    <a:bodyPr/>
                    <a:lstStyle/>
                    <a:p>
                      <a:pPr algn="ctr"/>
                      <a:r>
                        <a:rPr lang="id-ID" dirty="0" smtClean="0"/>
                        <a:t>2016</a:t>
                      </a:r>
                      <a:endParaRPr lang="en-US" dirty="0"/>
                    </a:p>
                  </a:txBody>
                  <a:tcPr anchor="ctr"/>
                </a:tc>
                <a:tc>
                  <a:txBody>
                    <a:bodyPr/>
                    <a:lstStyle/>
                    <a:p>
                      <a:pPr algn="ctr"/>
                      <a:r>
                        <a:rPr lang="id-ID" dirty="0" smtClean="0"/>
                        <a:t>2017</a:t>
                      </a:r>
                      <a:endParaRPr lang="en-US" dirty="0"/>
                    </a:p>
                  </a:txBody>
                  <a:tcPr anchor="ctr"/>
                </a:tc>
                <a:tc>
                  <a:txBody>
                    <a:bodyPr/>
                    <a:lstStyle/>
                    <a:p>
                      <a:pPr algn="ctr"/>
                      <a:r>
                        <a:rPr lang="id-ID" dirty="0" smtClean="0"/>
                        <a:t>2018</a:t>
                      </a:r>
                      <a:endParaRPr lang="en-US" dirty="0"/>
                    </a:p>
                  </a:txBody>
                  <a:tcPr anchor="ctr"/>
                </a:tc>
              </a:tr>
              <a:tr h="484824">
                <a:tc>
                  <a:txBody>
                    <a:bodyPr/>
                    <a:lstStyle/>
                    <a:p>
                      <a:r>
                        <a:rPr lang="id-ID" dirty="0" smtClean="0"/>
                        <a:t>Dosen</a:t>
                      </a:r>
                      <a:endParaRPr lang="en-US" dirty="0"/>
                    </a:p>
                  </a:txBody>
                  <a:tcPr/>
                </a:tc>
                <a:tc>
                  <a:txBody>
                    <a:bodyPr/>
                    <a:lstStyle/>
                    <a:p>
                      <a:r>
                        <a:rPr lang="id-ID" dirty="0" smtClean="0"/>
                        <a:t> </a:t>
                      </a:r>
                      <a:r>
                        <a:rPr lang="id-ID" baseline="0" dirty="0" smtClean="0"/>
                        <a:t> 250</a:t>
                      </a:r>
                      <a:endParaRPr lang="en-US" dirty="0"/>
                    </a:p>
                  </a:txBody>
                  <a:tcPr/>
                </a:tc>
                <a:tc>
                  <a:txBody>
                    <a:bodyPr/>
                    <a:lstStyle/>
                    <a:p>
                      <a:pPr algn="ctr"/>
                      <a:r>
                        <a:rPr lang="id-ID" dirty="0" smtClean="0"/>
                        <a:t>275</a:t>
                      </a:r>
                      <a:endParaRPr lang="en-US" dirty="0"/>
                    </a:p>
                  </a:txBody>
                  <a:tcPr/>
                </a:tc>
                <a:tc>
                  <a:txBody>
                    <a:bodyPr/>
                    <a:lstStyle/>
                    <a:p>
                      <a:pPr algn="ctr"/>
                      <a:r>
                        <a:rPr lang="id-ID" dirty="0" smtClean="0"/>
                        <a:t>300</a:t>
                      </a:r>
                      <a:endParaRPr lang="en-US" dirty="0"/>
                    </a:p>
                  </a:txBody>
                  <a:tcPr/>
                </a:tc>
                <a:tc>
                  <a:txBody>
                    <a:bodyPr/>
                    <a:lstStyle/>
                    <a:p>
                      <a:pPr algn="ctr"/>
                      <a:r>
                        <a:rPr lang="id-ID" dirty="0" smtClean="0"/>
                        <a:t>325</a:t>
                      </a:r>
                      <a:endParaRPr lang="en-US" dirty="0"/>
                    </a:p>
                  </a:txBody>
                  <a:tcPr/>
                </a:tc>
                <a:tc>
                  <a:txBody>
                    <a:bodyPr/>
                    <a:lstStyle/>
                    <a:p>
                      <a:pPr algn="ctr"/>
                      <a:r>
                        <a:rPr lang="id-ID" dirty="0" smtClean="0"/>
                        <a:t>350</a:t>
                      </a:r>
                      <a:endParaRPr lang="en-US" dirty="0"/>
                    </a:p>
                  </a:txBody>
                  <a:tcPr/>
                </a:tc>
                <a:tc>
                  <a:txBody>
                    <a:bodyPr/>
                    <a:lstStyle/>
                    <a:p>
                      <a:pPr algn="ctr"/>
                      <a:r>
                        <a:rPr lang="id-ID" dirty="0" smtClean="0"/>
                        <a:t>375</a:t>
                      </a:r>
                      <a:endParaRPr lang="en-US" dirty="0"/>
                    </a:p>
                  </a:txBody>
                  <a:tcPr/>
                </a:tc>
              </a:tr>
              <a:tr h="484824">
                <a:tc>
                  <a:txBody>
                    <a:bodyPr/>
                    <a:lstStyle/>
                    <a:p>
                      <a:r>
                        <a:rPr lang="id-ID" dirty="0" smtClean="0"/>
                        <a:t>Tenaga</a:t>
                      </a:r>
                      <a:r>
                        <a:rPr lang="id-ID" baseline="0" dirty="0" smtClean="0"/>
                        <a:t> </a:t>
                      </a:r>
                      <a:r>
                        <a:rPr lang="id-ID" dirty="0" smtClean="0"/>
                        <a:t>Admin</a:t>
                      </a:r>
                      <a:endParaRPr lang="en-US" dirty="0"/>
                    </a:p>
                  </a:txBody>
                  <a:tcPr/>
                </a:tc>
                <a:tc>
                  <a:txBody>
                    <a:bodyPr/>
                    <a:lstStyle/>
                    <a:p>
                      <a:pPr algn="ctr"/>
                      <a:r>
                        <a:rPr lang="id-ID" dirty="0" smtClean="0"/>
                        <a:t>50</a:t>
                      </a:r>
                      <a:endParaRPr lang="en-US" dirty="0"/>
                    </a:p>
                  </a:txBody>
                  <a:tcPr/>
                </a:tc>
                <a:tc>
                  <a:txBody>
                    <a:bodyPr/>
                    <a:lstStyle/>
                    <a:p>
                      <a:pPr algn="ctr"/>
                      <a:r>
                        <a:rPr lang="id-ID" dirty="0" smtClean="0"/>
                        <a:t>55</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14488"/>
            <a:ext cx="8229600" cy="4594831"/>
          </a:xfrm>
          <a:ln>
            <a:solidFill>
              <a:schemeClr val="accent1"/>
            </a:solidFill>
          </a:ln>
        </p:spPr>
        <p:txBody>
          <a:bodyPr>
            <a:normAutofit fontScale="85000" lnSpcReduction="20000"/>
          </a:bodyPr>
          <a:lstStyle/>
          <a:p>
            <a:pPr>
              <a:buNone/>
            </a:pPr>
            <a:r>
              <a:rPr lang="id-ID" sz="3800" b="1" dirty="0" smtClean="0">
                <a:solidFill>
                  <a:schemeClr val="accent2"/>
                </a:solidFill>
              </a:rPr>
              <a:t>Sources of Labor Market Information </a:t>
            </a:r>
            <a:r>
              <a:rPr lang="id-ID" sz="3800" b="1" dirty="0" smtClean="0"/>
              <a:t>:</a:t>
            </a:r>
          </a:p>
          <a:p>
            <a:pPr marL="720000" lvl="1" indent="-360000">
              <a:buFont typeface="Wingdings" pitchFamily="2" charset="2"/>
              <a:buChar char="q"/>
            </a:pPr>
            <a:r>
              <a:rPr lang="id-ID" sz="3100" dirty="0" smtClean="0"/>
              <a:t>Dep. Tenaga Kerja</a:t>
            </a:r>
          </a:p>
          <a:p>
            <a:pPr marL="720000" lvl="1" indent="-360000">
              <a:buFont typeface="Wingdings" pitchFamily="2" charset="2"/>
              <a:buChar char="q"/>
            </a:pPr>
            <a:r>
              <a:rPr lang="id-ID" sz="3100" dirty="0" smtClean="0"/>
              <a:t>Universitas / School recruiters</a:t>
            </a:r>
          </a:p>
          <a:p>
            <a:pPr marL="720000" lvl="1" indent="-360000">
              <a:buFont typeface="Wingdings" pitchFamily="2" charset="2"/>
              <a:buChar char="q"/>
            </a:pPr>
            <a:r>
              <a:rPr lang="id-ID" sz="3100" dirty="0" smtClean="0"/>
              <a:t>Iklan /Media Masa (koran)</a:t>
            </a:r>
          </a:p>
          <a:p>
            <a:pPr marL="720000" lvl="1" indent="-360000">
              <a:buFont typeface="Wingdings" pitchFamily="2" charset="2"/>
              <a:buChar char="q"/>
            </a:pPr>
            <a:r>
              <a:rPr lang="id-ID" sz="3100" dirty="0" smtClean="0"/>
              <a:t>Employment Services</a:t>
            </a:r>
          </a:p>
          <a:p>
            <a:pPr marL="720000" lvl="1" indent="-360000">
              <a:buFont typeface="Wingdings" pitchFamily="2" charset="2"/>
              <a:buChar char="q"/>
            </a:pPr>
            <a:r>
              <a:rPr lang="id-ID" sz="3100" dirty="0" smtClean="0"/>
              <a:t>Outsourcing Agency</a:t>
            </a:r>
          </a:p>
          <a:p>
            <a:pPr marL="720000" lvl="1" indent="-360000">
              <a:buFont typeface="Wingdings" pitchFamily="2" charset="2"/>
              <a:buChar char="q"/>
            </a:pPr>
            <a:r>
              <a:rPr lang="id-ID" sz="3100" dirty="0" smtClean="0"/>
              <a:t>Walk -Ins</a:t>
            </a:r>
          </a:p>
          <a:p>
            <a:pPr marL="720000" lvl="1" indent="-360000">
              <a:buFont typeface="Wingdings" pitchFamily="2" charset="2"/>
              <a:buChar char="q"/>
            </a:pPr>
            <a:r>
              <a:rPr lang="id-ID" sz="3100" dirty="0" smtClean="0"/>
              <a:t>Dll</a:t>
            </a:r>
          </a:p>
          <a:p>
            <a:pPr>
              <a:buNone/>
            </a:pPr>
            <a:endParaRPr lang="id-ID" dirty="0" smtClean="0"/>
          </a:p>
          <a:p>
            <a:pPr>
              <a:buNone/>
            </a:pPr>
            <a:r>
              <a:rPr lang="id-ID" dirty="0" smtClean="0"/>
              <a:t>	</a:t>
            </a:r>
            <a:r>
              <a:rPr lang="id-ID" sz="3300" dirty="0" smtClean="0"/>
              <a:t>Manakah yang paling menguntungkan dari sisi organisasi?</a:t>
            </a:r>
            <a:endParaRPr lang="en-US" sz="3300" dirty="0"/>
          </a:p>
        </p:txBody>
      </p:sp>
      <p:sp>
        <p:nvSpPr>
          <p:cNvPr id="3" name="Title 2"/>
          <p:cNvSpPr>
            <a:spLocks noGrp="1"/>
          </p:cNvSpPr>
          <p:nvPr>
            <p:ph type="title"/>
          </p:nvPr>
        </p:nvSpPr>
        <p:spPr>
          <a:xfrm>
            <a:off x="457200" y="274638"/>
            <a:ext cx="8229600" cy="939784"/>
          </a:xfrm>
          <a:ln>
            <a:solidFill>
              <a:schemeClr val="accent1"/>
            </a:solidFill>
          </a:ln>
        </p:spPr>
        <p:txBody>
          <a:bodyPr>
            <a:normAutofit/>
          </a:bodyPr>
          <a:lstStyle/>
          <a:p>
            <a:pPr algn="l"/>
            <a:r>
              <a:rPr lang="id-ID" sz="3200" dirty="0" smtClean="0">
                <a:solidFill>
                  <a:srgbClr val="FF0000"/>
                </a:solidFill>
              </a:rPr>
              <a:t>Lanjutan.....</a:t>
            </a:r>
            <a:endParaRPr lang="en-US" sz="32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HUMAN RESOURCES PLANNING</a:t>
            </a:r>
            <a:br>
              <a:rPr lang="id-ID" dirty="0" smtClean="0"/>
            </a:br>
            <a:r>
              <a:rPr lang="id-ID" dirty="0" smtClean="0"/>
              <a:t>(HRP)</a:t>
            </a:r>
            <a:endParaRPr lang="id-ID" dirty="0"/>
          </a:p>
        </p:txBody>
      </p:sp>
      <p:sp>
        <p:nvSpPr>
          <p:cNvPr id="3" name="Content Placeholder 2"/>
          <p:cNvSpPr>
            <a:spLocks noGrp="1"/>
          </p:cNvSpPr>
          <p:nvPr>
            <p:ph idx="1"/>
          </p:nvPr>
        </p:nvSpPr>
        <p:spPr/>
        <p:txBody>
          <a:bodyPr/>
          <a:lstStyle/>
          <a:p>
            <a:r>
              <a:rPr lang="id-ID" dirty="0" smtClean="0"/>
              <a:t>Mrpk proses mengantisipasi dan membuat ketentuan/penetapan ttg SDM yg masuk, yg berada dlm organisasi serta yg keluar meninggalkan organisasi.</a:t>
            </a:r>
          </a:p>
          <a:p>
            <a:r>
              <a:rPr lang="id-ID" dirty="0" smtClean="0"/>
              <a:t>Dg tujuan menyebarkan SDM secara efektif ssi kebutuhan serta menempatkannya pd tempat dan wkt yg tepat agar dpt menunjang tercapainya tujuan organisasi.</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208</TotalTime>
  <Words>1566</Words>
  <Application>Microsoft Office PowerPoint</Application>
  <PresentationFormat>On-screen Show (4:3)</PresentationFormat>
  <Paragraphs>244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Tujuan Perkuliahan</vt:lpstr>
      <vt:lpstr>Pengantar : Diskusi Kelompok</vt:lpstr>
      <vt:lpstr>The Most Important Functions Of Organization</vt:lpstr>
      <vt:lpstr>The Steps of  Acquiring New Employee</vt:lpstr>
      <vt:lpstr>THE PLANNING OF  HUMAN RESOURCES NEEDS</vt:lpstr>
      <vt:lpstr>Lanjutan.....</vt:lpstr>
      <vt:lpstr>Lanjutan.....</vt:lpstr>
      <vt:lpstr>HUMAN RESOURCES PLANNING (HRP)</vt:lpstr>
      <vt:lpstr>RECRUITMENT</vt:lpstr>
      <vt:lpstr>REKRUTMEN DARI DLM ORGANISASI</vt:lpstr>
      <vt:lpstr>SUMBER REKRUTMEN DARI LUAR ORGANISASI</vt:lpstr>
      <vt:lpstr>RECRUITING APPLICANTS</vt:lpstr>
      <vt:lpstr>SELECTION</vt:lpstr>
      <vt:lpstr>SELECTING EMPLOYEES</vt:lpstr>
      <vt:lpstr>Lanjutan......</vt:lpstr>
      <vt:lpstr>Lanjutan......</vt:lpstr>
      <vt:lpstr>Lanjutan.....</vt:lpstr>
      <vt:lpstr>Lanjutan.....</vt:lpstr>
      <vt:lpstr>STRATEGI SELEKSI  (Munandar, 2001)</vt:lpstr>
      <vt:lpstr>Lanjutan.....</vt:lpstr>
      <vt:lpstr>Lanjutan.....</vt:lpstr>
      <vt:lpstr>Lanjutan.....</vt:lpstr>
      <vt:lpstr>Lanjutan.....</vt:lpstr>
      <vt:lpstr>Lanjutan.....</vt:lpstr>
      <vt:lpstr>METODE STATISTIKAL</vt:lpstr>
      <vt:lpstr>METODE KLINIKAL</vt:lpstr>
      <vt:lpstr>Contoh Proses Seleksi 1 (Munandar, 2001)</vt:lpstr>
      <vt:lpstr>Contoh Proses Seleksi 1 (Sherman dkk, 1996)</vt:lpstr>
      <vt:lpstr>FORMULIR LAMARAN</vt:lpstr>
      <vt:lpstr>EMPLOYMENT TEST</vt:lpstr>
      <vt:lpstr>WAWANCARA</vt:lpstr>
      <vt:lpstr>Alat Pengumpul Data Seleksi Lainnya</vt:lpstr>
      <vt:lpstr>KESIMPULAN</vt:lpstr>
      <vt:lpstr>PENEMPATAN (PLACEMENT)</vt:lpstr>
      <vt:lpstr>Lanjutan.....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YENNY</dc:creator>
  <cp:lastModifiedBy>Toshiba</cp:lastModifiedBy>
  <cp:revision>25</cp:revision>
  <dcterms:created xsi:type="dcterms:W3CDTF">2013-09-22T03:54:32Z</dcterms:created>
  <dcterms:modified xsi:type="dcterms:W3CDTF">2013-09-24T13:50:41Z</dcterms:modified>
</cp:coreProperties>
</file>