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0" r:id="rId6"/>
    <p:sldId id="281" r:id="rId7"/>
    <p:sldId id="282" r:id="rId8"/>
    <p:sldId id="283" r:id="rId9"/>
    <p:sldId id="261" r:id="rId10"/>
    <p:sldId id="262" r:id="rId11"/>
    <p:sldId id="263" r:id="rId12"/>
    <p:sldId id="264" r:id="rId13"/>
    <p:sldId id="265" r:id="rId14"/>
    <p:sldId id="266" r:id="rId15"/>
    <p:sldId id="267" r:id="rId16"/>
    <p:sldId id="271" r:id="rId17"/>
    <p:sldId id="272" r:id="rId18"/>
    <p:sldId id="273" r:id="rId19"/>
    <p:sldId id="268" r:id="rId20"/>
    <p:sldId id="269" r:id="rId21"/>
    <p:sldId id="274" r:id="rId22"/>
    <p:sldId id="275" r:id="rId23"/>
    <p:sldId id="276" r:id="rId24"/>
    <p:sldId id="288" r:id="rId25"/>
    <p:sldId id="289" r:id="rId26"/>
    <p:sldId id="290" r:id="rId27"/>
    <p:sldId id="277" r:id="rId28"/>
    <p:sldId id="278" r:id="rId29"/>
    <p:sldId id="279" r:id="rId30"/>
    <p:sldId id="280" r:id="rId31"/>
    <p:sldId id="284" r:id="rId32"/>
    <p:sldId id="285" r:id="rId33"/>
    <p:sldId id="286" r:id="rId34"/>
    <p:sldId id="287"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A979B-BF8F-4818-B56D-1E5E103200DA}" type="datetimeFigureOut">
              <a:rPr lang="id-ID" smtClean="0"/>
              <a:pPr/>
              <a:t>29/10/2013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C2A606-15A9-4214-A80F-D15047205B6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A979B-BF8F-4818-B56D-1E5E103200DA}" type="datetimeFigureOut">
              <a:rPr lang="id-ID" smtClean="0"/>
              <a:pPr/>
              <a:t>29/10/2013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2A606-15A9-4214-A80F-D15047205B6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4800" dirty="0" smtClean="0"/>
              <a:t>PERFORMANCE APPRAISAL</a:t>
            </a:r>
            <a:r>
              <a:rPr lang="id-ID" sz="3200" dirty="0" smtClean="0"/>
              <a:t/>
            </a:r>
            <a:br>
              <a:rPr lang="id-ID" sz="3200" dirty="0" smtClean="0"/>
            </a:br>
            <a:r>
              <a:rPr lang="id-ID" sz="2800" dirty="0" smtClean="0"/>
              <a:t>PERTEMUAN 5</a:t>
            </a:r>
            <a:endParaRPr lang="en-US" sz="2800" dirty="0"/>
          </a:p>
        </p:txBody>
      </p:sp>
      <p:sp>
        <p:nvSpPr>
          <p:cNvPr id="3" name="TextBox 2"/>
          <p:cNvSpPr txBox="1"/>
          <p:nvPr/>
        </p:nvSpPr>
        <p:spPr>
          <a:xfrm>
            <a:off x="1331640" y="5517232"/>
            <a:ext cx="6408712" cy="584775"/>
          </a:xfrm>
          <a:prstGeom prst="rect">
            <a:avLst/>
          </a:prstGeom>
          <a:noFill/>
        </p:spPr>
        <p:txBody>
          <a:bodyPr wrap="square" rtlCol="0">
            <a:spAutoFit/>
          </a:bodyPr>
          <a:lstStyle/>
          <a:p>
            <a:pPr algn="ctr"/>
            <a:r>
              <a:rPr lang="id-ID" sz="3200" dirty="0" smtClean="0"/>
              <a:t>SRI HASTUTI HANDAYANI, M.SI, PSI</a:t>
            </a:r>
            <a:endParaRPr lang="id-ID"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040560"/>
          </a:xfrm>
          <a:ln>
            <a:solidFill>
              <a:schemeClr val="accent2"/>
            </a:solidFill>
          </a:ln>
        </p:spPr>
        <p:txBody>
          <a:bodyPr>
            <a:normAutofit/>
          </a:bodyPr>
          <a:lstStyle/>
          <a:p>
            <a:pPr>
              <a:spcAft>
                <a:spcPts val="1200"/>
              </a:spcAft>
              <a:buNone/>
            </a:pPr>
            <a:r>
              <a:rPr lang="id-ID" sz="2600" dirty="0" smtClean="0"/>
              <a:t>Job performance sbg acuan pemberian </a:t>
            </a:r>
          </a:p>
          <a:p>
            <a:pPr marL="566928" indent="-457200">
              <a:buFont typeface="+mj-lt"/>
              <a:buAutoNum type="arabicPeriod"/>
            </a:pPr>
            <a:r>
              <a:rPr lang="id-ID" sz="2600" dirty="0" smtClean="0"/>
              <a:t>Punishment (demosi, terminasi, PHK)</a:t>
            </a:r>
          </a:p>
          <a:p>
            <a:pPr marL="566928" indent="-457200">
              <a:buFont typeface="+mj-lt"/>
              <a:buAutoNum type="arabicPeriod"/>
            </a:pPr>
            <a:r>
              <a:rPr lang="id-ID" sz="2600" dirty="0" smtClean="0"/>
              <a:t>Reward (promosi, kenaikan gaji, dll)</a:t>
            </a:r>
          </a:p>
          <a:p>
            <a:pPr marL="566928" indent="-457200">
              <a:buNone/>
            </a:pPr>
            <a:endParaRPr lang="id-ID" sz="2600" dirty="0" smtClean="0"/>
          </a:p>
          <a:p>
            <a:pPr marL="0">
              <a:spcBef>
                <a:spcPts val="0"/>
              </a:spcBef>
              <a:spcAft>
                <a:spcPts val="1800"/>
              </a:spcAft>
              <a:buNone/>
            </a:pPr>
            <a:r>
              <a:rPr lang="id-ID" sz="2600" dirty="0" smtClean="0"/>
              <a:t>Acuan penggunaan data job performance untuk administrative decision dapat dilihat pada  </a:t>
            </a:r>
          </a:p>
          <a:p>
            <a:pPr marL="72000" indent="-468000">
              <a:spcBef>
                <a:spcPts val="0"/>
              </a:spcBef>
              <a:buNone/>
            </a:pPr>
            <a:r>
              <a:rPr lang="id-ID" sz="2600" dirty="0"/>
              <a:t>	</a:t>
            </a:r>
            <a:r>
              <a:rPr lang="id-ID" sz="2600" dirty="0" smtClean="0"/>
              <a:t>1.   Kesepakatan Kerja Bersama </a:t>
            </a:r>
          </a:p>
          <a:p>
            <a:pPr marL="72000" indent="-468000">
              <a:spcBef>
                <a:spcPts val="0"/>
              </a:spcBef>
              <a:spcAft>
                <a:spcPts val="1800"/>
              </a:spcAft>
              <a:buNone/>
            </a:pPr>
            <a:r>
              <a:rPr lang="id-ID" sz="2600" dirty="0" smtClean="0"/>
              <a:t>	2.   Peraturan Perusahaan, misal peraturan PHK</a:t>
            </a:r>
          </a:p>
          <a:p>
            <a:pPr marL="0">
              <a:spcBef>
                <a:spcPts val="0"/>
              </a:spcBef>
              <a:buNone/>
            </a:pPr>
            <a:r>
              <a:rPr lang="id-ID" sz="2600" b="1" dirty="0" smtClean="0">
                <a:solidFill>
                  <a:srgbClr val="FF0000"/>
                </a:solidFill>
              </a:rPr>
              <a:t>Tugas</a:t>
            </a:r>
            <a:r>
              <a:rPr lang="id-ID" sz="2600" b="1" dirty="0" smtClean="0">
                <a:solidFill>
                  <a:schemeClr val="accent1">
                    <a:lumMod val="40000"/>
                    <a:lumOff val="60000"/>
                  </a:schemeClr>
                </a:solidFill>
              </a:rPr>
              <a:t> </a:t>
            </a:r>
            <a:r>
              <a:rPr lang="id-ID" sz="2600" dirty="0" smtClean="0"/>
              <a:t>: Cari UU Perburuhan di Indonesia yg terbaru tentang    </a:t>
            </a:r>
          </a:p>
          <a:p>
            <a:pPr marL="0">
              <a:spcBef>
                <a:spcPts val="0"/>
              </a:spcBef>
              <a:buNone/>
            </a:pPr>
            <a:r>
              <a:rPr lang="id-ID" sz="2600" dirty="0" smtClean="0"/>
              <a:t>              Pengupahan dan PHK</a:t>
            </a:r>
          </a:p>
          <a:p>
            <a:pPr>
              <a:buNone/>
            </a:pPr>
            <a:endParaRPr lang="id-ID" sz="2400" dirty="0" smtClean="0"/>
          </a:p>
        </p:txBody>
      </p:sp>
      <p:sp>
        <p:nvSpPr>
          <p:cNvPr id="3" name="Title 2"/>
          <p:cNvSpPr>
            <a:spLocks noGrp="1"/>
          </p:cNvSpPr>
          <p:nvPr>
            <p:ph type="title"/>
          </p:nvPr>
        </p:nvSpPr>
        <p:spPr>
          <a:xfrm>
            <a:off x="457200" y="274638"/>
            <a:ext cx="8229600" cy="868346"/>
          </a:xfrm>
          <a:ln>
            <a:solidFill>
              <a:schemeClr val="accent2">
                <a:lumMod val="75000"/>
              </a:schemeClr>
            </a:solidFill>
          </a:ln>
        </p:spPr>
        <p:txBody>
          <a:bodyPr>
            <a:normAutofit/>
          </a:bodyPr>
          <a:lstStyle/>
          <a:p>
            <a:pPr algn="ctr"/>
            <a:r>
              <a:rPr lang="id-ID" sz="3600" b="1" dirty="0" smtClean="0"/>
              <a:t>1. ADMINISTRATIVE DECISIONS</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a:ln>
            <a:solidFill>
              <a:schemeClr val="accent2"/>
            </a:solidFill>
          </a:ln>
        </p:spPr>
        <p:txBody>
          <a:bodyPr>
            <a:noAutofit/>
          </a:bodyPr>
          <a:lstStyle/>
          <a:p>
            <a:pPr marL="0">
              <a:buNone/>
            </a:pPr>
            <a:r>
              <a:rPr lang="id-ID" sz="2800" i="1" dirty="0" smtClean="0"/>
              <a:t>Job performance feedback </a:t>
            </a:r>
            <a:r>
              <a:rPr lang="id-ID" sz="2800" dirty="0" smtClean="0"/>
              <a:t>dari Atasan bermanfaat untuk memelihara, meningkatkan performance &amp; job skill karyawan </a:t>
            </a:r>
          </a:p>
          <a:p>
            <a:pPr>
              <a:buFont typeface="Wingdings" pitchFamily="2" charset="2"/>
              <a:buChar char="q"/>
            </a:pPr>
            <a:r>
              <a:rPr lang="id-ID" sz="2800" dirty="0" smtClean="0"/>
              <a:t>Feedback  dari Atasan: info ttg apa yg diharapkan (target) &amp; bagaimana memenuhi target tsb atau bgm meningkatkan dg lbh baik</a:t>
            </a:r>
          </a:p>
          <a:p>
            <a:pPr>
              <a:buFont typeface="Wingdings" pitchFamily="2" charset="2"/>
              <a:buChar char="q"/>
            </a:pPr>
            <a:r>
              <a:rPr lang="id-ID" sz="2800" dirty="0" smtClean="0"/>
              <a:t>Feedback utk Karyawan : mengetahui apa yang harus diperbaiki/diubah atau apa yg harus dilanjutkan atau bagaimana meningkatkan skillnya untuk mencapai posisi yg lebih tinggi</a:t>
            </a:r>
          </a:p>
          <a:p>
            <a:pPr>
              <a:buNone/>
            </a:pPr>
            <a:r>
              <a:rPr lang="id-ID" sz="2800" dirty="0" smtClean="0"/>
              <a:t> </a:t>
            </a:r>
            <a:endParaRPr lang="en-US" sz="2800" dirty="0"/>
          </a:p>
        </p:txBody>
      </p:sp>
      <p:sp>
        <p:nvSpPr>
          <p:cNvPr id="3" name="Title 2"/>
          <p:cNvSpPr>
            <a:spLocks noGrp="1"/>
          </p:cNvSpPr>
          <p:nvPr>
            <p:ph type="title"/>
          </p:nvPr>
        </p:nvSpPr>
        <p:spPr>
          <a:xfrm>
            <a:off x="457200" y="274638"/>
            <a:ext cx="8229600" cy="939784"/>
          </a:xfrm>
          <a:ln>
            <a:solidFill>
              <a:schemeClr val="accent2">
                <a:lumMod val="75000"/>
              </a:schemeClr>
            </a:solidFill>
          </a:ln>
        </p:spPr>
        <p:txBody>
          <a:bodyPr>
            <a:normAutofit/>
          </a:bodyPr>
          <a:lstStyle/>
          <a:p>
            <a:pPr algn="ctr"/>
            <a:r>
              <a:rPr lang="id-ID" sz="3200" b="1" dirty="0" smtClean="0"/>
              <a:t>2. EMPLOYEE DEVELOPMENT &amp; FEEDBACK</a:t>
            </a:r>
            <a:endParaRPr lang="en-US"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2"/>
            </a:solidFill>
          </a:ln>
        </p:spPr>
        <p:txBody>
          <a:bodyPr>
            <a:noAutofit/>
          </a:bodyPr>
          <a:lstStyle/>
          <a:p>
            <a:pPr marL="0">
              <a:buNone/>
            </a:pPr>
            <a:r>
              <a:rPr lang="id-ID" sz="2800" dirty="0" smtClean="0"/>
              <a:t>Data Job Performance memberikan kriteria tentang aktivitas yg dinilai/dievaluasi , shg bisa menjadi acuan utk riset</a:t>
            </a:r>
          </a:p>
          <a:p>
            <a:pPr>
              <a:buFont typeface="Wingdings" pitchFamily="2" charset="2"/>
              <a:buChar char="q"/>
            </a:pPr>
            <a:r>
              <a:rPr lang="id-ID" sz="2800" dirty="0" smtClean="0"/>
              <a:t>Desain yg paling umum : membandingkan performance karyawan sebelum Vs sesudah penerapan program baru utuk meningkatkan performance</a:t>
            </a:r>
          </a:p>
          <a:p>
            <a:pPr>
              <a:buFont typeface="Wingdings" pitchFamily="2" charset="2"/>
              <a:buChar char="q"/>
            </a:pPr>
            <a:r>
              <a:rPr lang="id-ID" sz="2800" dirty="0" smtClean="0"/>
              <a:t>Disain eksperimental :  Membandingkan1 kelomp (experiment) yg menerima prosedur baru dan 1 kelomp (control) tidak diberikan. Hasil Temuan ?</a:t>
            </a:r>
            <a:endParaRPr lang="en-US" sz="2800" dirty="0"/>
          </a:p>
        </p:txBody>
      </p:sp>
      <p:sp>
        <p:nvSpPr>
          <p:cNvPr id="3" name="Title 2"/>
          <p:cNvSpPr>
            <a:spLocks noGrp="1"/>
          </p:cNvSpPr>
          <p:nvPr>
            <p:ph type="title"/>
          </p:nvPr>
        </p:nvSpPr>
        <p:spPr>
          <a:xfrm>
            <a:off x="457200" y="274638"/>
            <a:ext cx="8229600" cy="868346"/>
          </a:xfrm>
          <a:ln>
            <a:solidFill>
              <a:schemeClr val="accent2"/>
            </a:solidFill>
          </a:ln>
        </p:spPr>
        <p:txBody>
          <a:bodyPr>
            <a:normAutofit/>
          </a:bodyPr>
          <a:lstStyle/>
          <a:p>
            <a:pPr algn="ctr"/>
            <a:r>
              <a:rPr lang="id-ID" sz="3600" b="1" dirty="0" smtClean="0"/>
              <a:t>3. CRITERIA FOR RESEARCH</a:t>
            </a:r>
            <a:endParaRPr lang="en-US"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572164"/>
          </a:xfrm>
        </p:spPr>
        <p:txBody>
          <a:bodyPr>
            <a:normAutofit/>
          </a:bodyPr>
          <a:lstStyle/>
          <a:p>
            <a:pPr>
              <a:buFont typeface="Wingdings" pitchFamily="2" charset="2"/>
              <a:buChar char="q"/>
            </a:pPr>
            <a:r>
              <a:rPr lang="id-ID" sz="2400" dirty="0" smtClean="0"/>
              <a:t>Kriteria adalah standard yg ditetapkan untuk menilai performance termasuk personnya, shg dpt membedakan yg good &amp; bad  performance</a:t>
            </a:r>
          </a:p>
          <a:p>
            <a:pPr>
              <a:buFont typeface="Wingdings" pitchFamily="2" charset="2"/>
              <a:buChar char="q"/>
            </a:pPr>
            <a:r>
              <a:rPr lang="id-ID" sz="2400" dirty="0" smtClean="0"/>
              <a:t>Dalam menilai performance (yg lain) harus ada kriteria dan hrs mengetahui standard performance </a:t>
            </a:r>
          </a:p>
          <a:p>
            <a:pPr>
              <a:buFont typeface="Wingdings" pitchFamily="2" charset="2"/>
              <a:buChar char="q"/>
            </a:pPr>
            <a:r>
              <a:rPr lang="id-ID" sz="2400" dirty="0" smtClean="0"/>
              <a:t>Characteristics of Criteria</a:t>
            </a:r>
          </a:p>
          <a:p>
            <a:pPr>
              <a:buNone/>
            </a:pPr>
            <a:r>
              <a:rPr lang="id-ID" sz="2400" dirty="0" smtClean="0"/>
              <a:t>	</a:t>
            </a:r>
            <a:r>
              <a:rPr lang="id-ID" sz="2400" b="1" dirty="0" smtClean="0">
                <a:solidFill>
                  <a:srgbClr val="FF0000"/>
                </a:solidFill>
              </a:rPr>
              <a:t>1. Actual Vs Theoretical Criteria </a:t>
            </a:r>
          </a:p>
          <a:p>
            <a:endParaRPr lang="id-ID" sz="2400" dirty="0" smtClean="0"/>
          </a:p>
          <a:p>
            <a:endParaRPr lang="en-US" sz="2400" dirty="0"/>
          </a:p>
        </p:txBody>
      </p:sp>
      <p:sp>
        <p:nvSpPr>
          <p:cNvPr id="3" name="Title 2"/>
          <p:cNvSpPr>
            <a:spLocks noGrp="1"/>
          </p:cNvSpPr>
          <p:nvPr>
            <p:ph type="title"/>
          </p:nvPr>
        </p:nvSpPr>
        <p:spPr>
          <a:xfrm>
            <a:off x="457200" y="274638"/>
            <a:ext cx="8229600" cy="654032"/>
          </a:xfrm>
          <a:ln>
            <a:solidFill>
              <a:schemeClr val="accent2"/>
            </a:solidFill>
          </a:ln>
        </p:spPr>
        <p:txBody>
          <a:bodyPr>
            <a:normAutofit/>
          </a:bodyPr>
          <a:lstStyle/>
          <a:p>
            <a:pPr algn="ctr"/>
            <a:r>
              <a:rPr lang="id-ID" sz="3200" b="1" dirty="0" smtClean="0"/>
              <a:t>PERFOMANCE KRITERIA</a:t>
            </a:r>
            <a:endParaRPr lang="en-US" sz="3200" b="1" dirty="0"/>
          </a:p>
        </p:txBody>
      </p:sp>
      <p:graphicFrame>
        <p:nvGraphicFramePr>
          <p:cNvPr id="4" name="Table 3"/>
          <p:cNvGraphicFramePr>
            <a:graphicFrameLocks noGrp="1"/>
          </p:cNvGraphicFramePr>
          <p:nvPr/>
        </p:nvGraphicFramePr>
        <p:xfrm>
          <a:off x="1000099" y="4149080"/>
          <a:ext cx="7715304" cy="2422989"/>
        </p:xfrm>
        <a:graphic>
          <a:graphicData uri="http://schemas.openxmlformats.org/drawingml/2006/table">
            <a:tbl>
              <a:tblPr firstRow="1" bandRow="1">
                <a:tableStyleId>{5C22544A-7EE6-4342-B048-85BDC9FD1C3A}</a:tableStyleId>
              </a:tblPr>
              <a:tblGrid>
                <a:gridCol w="1771701"/>
                <a:gridCol w="2871770"/>
                <a:gridCol w="3071833"/>
              </a:tblGrid>
              <a:tr h="500065">
                <a:tc>
                  <a:txBody>
                    <a:bodyPr/>
                    <a:lstStyle/>
                    <a:p>
                      <a:pPr algn="ctr"/>
                      <a:r>
                        <a:rPr lang="id-ID" sz="2000" dirty="0" smtClean="0"/>
                        <a:t>Job</a:t>
                      </a:r>
                      <a:endParaRPr lang="en-US" sz="2000" dirty="0"/>
                    </a:p>
                  </a:txBody>
                  <a:tcPr/>
                </a:tc>
                <a:tc>
                  <a:txBody>
                    <a:bodyPr/>
                    <a:lstStyle/>
                    <a:p>
                      <a:pPr algn="ctr"/>
                      <a:r>
                        <a:rPr lang="id-ID" sz="2000" dirty="0" smtClean="0"/>
                        <a:t>Theoretical Criterion</a:t>
                      </a:r>
                      <a:endParaRPr lang="en-US" sz="2000" dirty="0"/>
                    </a:p>
                  </a:txBody>
                  <a:tcPr/>
                </a:tc>
                <a:tc>
                  <a:txBody>
                    <a:bodyPr/>
                    <a:lstStyle/>
                    <a:p>
                      <a:pPr algn="ctr"/>
                      <a:r>
                        <a:rPr lang="id-ID" sz="2000" dirty="0" smtClean="0"/>
                        <a:t>Actual Criterion</a:t>
                      </a:r>
                      <a:endParaRPr lang="en-US" sz="2000" dirty="0"/>
                    </a:p>
                  </a:txBody>
                  <a:tcPr/>
                </a:tc>
              </a:tr>
              <a:tr h="520844">
                <a:tc>
                  <a:txBody>
                    <a:bodyPr/>
                    <a:lstStyle/>
                    <a:p>
                      <a:r>
                        <a:rPr lang="id-ID" sz="2000" dirty="0" smtClean="0"/>
                        <a:t>Insurance Sales</a:t>
                      </a:r>
                      <a:endParaRPr lang="en-US" sz="2000" dirty="0"/>
                    </a:p>
                  </a:txBody>
                  <a:tcPr/>
                </a:tc>
                <a:tc>
                  <a:txBody>
                    <a:bodyPr/>
                    <a:lstStyle/>
                    <a:p>
                      <a:r>
                        <a:rPr lang="id-ID" sz="2000" dirty="0" smtClean="0"/>
                        <a:t>Sell insurance</a:t>
                      </a:r>
                      <a:endParaRPr lang="en-US" sz="2000" dirty="0"/>
                    </a:p>
                  </a:txBody>
                  <a:tcPr/>
                </a:tc>
                <a:tc>
                  <a:txBody>
                    <a:bodyPr/>
                    <a:lstStyle/>
                    <a:p>
                      <a:r>
                        <a:rPr lang="id-ID" sz="2000" dirty="0" smtClean="0"/>
                        <a:t>Monthly Sales</a:t>
                      </a:r>
                      <a:endParaRPr lang="en-US" sz="2000" dirty="0"/>
                    </a:p>
                  </a:txBody>
                  <a:tcPr/>
                </a:tc>
              </a:tr>
              <a:tr h="433684">
                <a:tc>
                  <a:txBody>
                    <a:bodyPr/>
                    <a:lstStyle/>
                    <a:p>
                      <a:r>
                        <a:rPr lang="id-ID" sz="2000" dirty="0" smtClean="0"/>
                        <a:t>Store Clerk</a:t>
                      </a:r>
                      <a:endParaRPr lang="en-US" sz="2000" dirty="0"/>
                    </a:p>
                  </a:txBody>
                  <a:tcPr/>
                </a:tc>
                <a:tc>
                  <a:txBody>
                    <a:bodyPr/>
                    <a:lstStyle/>
                    <a:p>
                      <a:r>
                        <a:rPr lang="id-ID" sz="2000" dirty="0" smtClean="0"/>
                        <a:t>Provide good service to customers</a:t>
                      </a:r>
                      <a:endParaRPr lang="en-US" sz="2000" dirty="0"/>
                    </a:p>
                  </a:txBody>
                  <a:tcPr/>
                </a:tc>
                <a:tc>
                  <a:txBody>
                    <a:bodyPr/>
                    <a:lstStyle/>
                    <a:p>
                      <a:r>
                        <a:rPr lang="id-ID" sz="2000" dirty="0" smtClean="0"/>
                        <a:t>Survey of customer satisfaction with service</a:t>
                      </a:r>
                      <a:endParaRPr lang="en-US" sz="2000" dirty="0"/>
                    </a:p>
                  </a:txBody>
                  <a:tcPr/>
                </a:tc>
              </a:tr>
              <a:tr h="433684">
                <a:tc>
                  <a:txBody>
                    <a:bodyPr/>
                    <a:lstStyle/>
                    <a:p>
                      <a:r>
                        <a:rPr lang="id-ID" sz="2000" dirty="0" smtClean="0"/>
                        <a:t>Teacher</a:t>
                      </a:r>
                      <a:endParaRPr lang="en-US" sz="2000" dirty="0"/>
                    </a:p>
                  </a:txBody>
                  <a:tcPr/>
                </a:tc>
                <a:tc>
                  <a:txBody>
                    <a:bodyPr/>
                    <a:lstStyle/>
                    <a:p>
                      <a:r>
                        <a:rPr lang="id-ID" sz="2000" dirty="0" smtClean="0"/>
                        <a:t>Impart knowledge to student</a:t>
                      </a:r>
                      <a:endParaRPr lang="en-US" sz="2000" dirty="0"/>
                    </a:p>
                  </a:txBody>
                  <a:tcPr/>
                </a:tc>
                <a:tc>
                  <a:txBody>
                    <a:bodyPr/>
                    <a:lstStyle/>
                    <a:p>
                      <a:r>
                        <a:rPr lang="id-ID" sz="2000" dirty="0" smtClean="0"/>
                        <a:t>Student achievement</a:t>
                      </a:r>
                      <a:r>
                        <a:rPr lang="id-ID" sz="2000" baseline="0" dirty="0" smtClean="0"/>
                        <a:t> test scores</a:t>
                      </a:r>
                      <a:endParaRPr lang="en-US" sz="20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733256"/>
          </a:xfrm>
        </p:spPr>
        <p:txBody>
          <a:bodyPr>
            <a:normAutofit/>
          </a:bodyPr>
          <a:lstStyle/>
          <a:p>
            <a:pPr>
              <a:buNone/>
            </a:pPr>
            <a:r>
              <a:rPr lang="id-ID" sz="2800" b="1" dirty="0" smtClean="0">
                <a:solidFill>
                  <a:srgbClr val="FF0000"/>
                </a:solidFill>
              </a:rPr>
              <a:t>2. Criterion Complexity</a:t>
            </a:r>
          </a:p>
          <a:p>
            <a:pPr lvl="1">
              <a:buFont typeface="Wingdings" pitchFamily="2" charset="2"/>
              <a:buChar char="q"/>
            </a:pPr>
            <a:r>
              <a:rPr lang="id-ID" sz="2400" dirty="0" smtClean="0"/>
              <a:t>Multiple task = multiple Criterion</a:t>
            </a:r>
          </a:p>
          <a:p>
            <a:pPr lvl="1">
              <a:buFont typeface="Wingdings" pitchFamily="2" charset="2"/>
              <a:buChar char="q"/>
            </a:pPr>
            <a:r>
              <a:rPr lang="id-ID" sz="2400" dirty="0" smtClean="0"/>
              <a:t>Job performance dinilai secara Kualitatif (how well the person does the job) dan Kuantitatif ( how much &amp; how quickly the person does the job) atau salah satu </a:t>
            </a:r>
          </a:p>
          <a:p>
            <a:pPr>
              <a:buNone/>
            </a:pPr>
            <a:r>
              <a:rPr lang="id-ID" sz="2000" dirty="0" smtClean="0"/>
              <a:t>				</a:t>
            </a:r>
            <a:r>
              <a:rPr lang="id-ID" sz="2800" b="1" dirty="0" smtClean="0"/>
              <a:t>Rating Categories</a:t>
            </a:r>
          </a:p>
        </p:txBody>
      </p:sp>
      <p:sp>
        <p:nvSpPr>
          <p:cNvPr id="3" name="Title 2"/>
          <p:cNvSpPr>
            <a:spLocks noGrp="1"/>
          </p:cNvSpPr>
          <p:nvPr>
            <p:ph type="title"/>
          </p:nvPr>
        </p:nvSpPr>
        <p:spPr>
          <a:xfrm>
            <a:off x="457200" y="274638"/>
            <a:ext cx="8229600" cy="634082"/>
          </a:xfrm>
          <a:ln>
            <a:noFill/>
          </a:ln>
        </p:spPr>
        <p:txBody>
          <a:bodyPr>
            <a:normAutofit/>
          </a:bodyPr>
          <a:lstStyle/>
          <a:p>
            <a:pPr algn="l"/>
            <a:r>
              <a:rPr lang="id-ID" sz="2800" dirty="0" smtClean="0"/>
              <a:t>Lanjutan........</a:t>
            </a:r>
            <a:endParaRPr lang="en-US" sz="2800" dirty="0"/>
          </a:p>
        </p:txBody>
      </p:sp>
      <p:graphicFrame>
        <p:nvGraphicFramePr>
          <p:cNvPr id="4" name="Table 3"/>
          <p:cNvGraphicFramePr>
            <a:graphicFrameLocks noGrp="1"/>
          </p:cNvGraphicFramePr>
          <p:nvPr/>
        </p:nvGraphicFramePr>
        <p:xfrm>
          <a:off x="500034" y="3861048"/>
          <a:ext cx="8215368" cy="2643207"/>
        </p:xfrm>
        <a:graphic>
          <a:graphicData uri="http://schemas.openxmlformats.org/drawingml/2006/table">
            <a:tbl>
              <a:tblPr firstRow="1" bandRow="1">
                <a:tableStyleId>{5C22544A-7EE6-4342-B048-85BDC9FD1C3A}</a:tableStyleId>
              </a:tblPr>
              <a:tblGrid>
                <a:gridCol w="2703814"/>
                <a:gridCol w="720080"/>
                <a:gridCol w="720080"/>
                <a:gridCol w="1296144"/>
                <a:gridCol w="792088"/>
                <a:gridCol w="1983162"/>
              </a:tblGrid>
              <a:tr h="377601">
                <a:tc>
                  <a:txBody>
                    <a:bodyPr/>
                    <a:lstStyle/>
                    <a:p>
                      <a:pPr algn="ctr"/>
                      <a:r>
                        <a:rPr lang="id-ID" sz="1600" dirty="0" smtClean="0"/>
                        <a:t>Dimension</a:t>
                      </a:r>
                      <a:endParaRPr lang="en-US" sz="1600" dirty="0"/>
                    </a:p>
                  </a:txBody>
                  <a:tcPr/>
                </a:tc>
                <a:tc>
                  <a:txBody>
                    <a:bodyPr/>
                    <a:lstStyle/>
                    <a:p>
                      <a:pPr algn="ctr"/>
                      <a:r>
                        <a:rPr lang="id-ID" sz="1600" dirty="0" smtClean="0"/>
                        <a:t>Poor</a:t>
                      </a:r>
                      <a:endParaRPr lang="en-US" sz="1600" dirty="0"/>
                    </a:p>
                  </a:txBody>
                  <a:tcPr/>
                </a:tc>
                <a:tc>
                  <a:txBody>
                    <a:bodyPr/>
                    <a:lstStyle/>
                    <a:p>
                      <a:pPr algn="ctr"/>
                      <a:r>
                        <a:rPr lang="id-ID" sz="1600" dirty="0" smtClean="0"/>
                        <a:t>Fair</a:t>
                      </a:r>
                      <a:endParaRPr lang="en-US" sz="1600" dirty="0"/>
                    </a:p>
                  </a:txBody>
                  <a:tcPr/>
                </a:tc>
                <a:tc>
                  <a:txBody>
                    <a:bodyPr/>
                    <a:lstStyle/>
                    <a:p>
                      <a:pPr algn="ctr"/>
                      <a:r>
                        <a:rPr lang="id-ID" sz="1600" dirty="0" smtClean="0"/>
                        <a:t>Adequate</a:t>
                      </a:r>
                      <a:endParaRPr lang="en-US" sz="1600" dirty="0"/>
                    </a:p>
                  </a:txBody>
                  <a:tcPr/>
                </a:tc>
                <a:tc>
                  <a:txBody>
                    <a:bodyPr/>
                    <a:lstStyle/>
                    <a:p>
                      <a:pPr algn="ctr"/>
                      <a:r>
                        <a:rPr lang="id-ID" sz="1600" dirty="0" smtClean="0"/>
                        <a:t>Good</a:t>
                      </a:r>
                      <a:endParaRPr lang="en-US" sz="1600" dirty="0"/>
                    </a:p>
                  </a:txBody>
                  <a:tcPr/>
                </a:tc>
                <a:tc>
                  <a:txBody>
                    <a:bodyPr/>
                    <a:lstStyle/>
                    <a:p>
                      <a:pPr algn="ctr"/>
                      <a:r>
                        <a:rPr lang="id-ID" sz="1600" dirty="0" smtClean="0"/>
                        <a:t>Outstanding</a:t>
                      </a:r>
                      <a:endParaRPr lang="en-US" sz="1600" dirty="0"/>
                    </a:p>
                  </a:txBody>
                  <a:tcPr/>
                </a:tc>
              </a:tr>
              <a:tr h="377601">
                <a:tc>
                  <a:txBody>
                    <a:bodyPr/>
                    <a:lstStyle/>
                    <a:p>
                      <a:r>
                        <a:rPr lang="id-ID" sz="1600" dirty="0" smtClean="0"/>
                        <a:t>Attendance</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tr>
              <a:tr h="377601">
                <a:tc>
                  <a:txBody>
                    <a:bodyPr/>
                    <a:lstStyle/>
                    <a:p>
                      <a:r>
                        <a:rPr lang="id-ID" sz="1600" dirty="0" smtClean="0"/>
                        <a:t>Communicating with others</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77601">
                <a:tc>
                  <a:txBody>
                    <a:bodyPr/>
                    <a:lstStyle/>
                    <a:p>
                      <a:r>
                        <a:rPr lang="id-ID" sz="1600" dirty="0" smtClean="0"/>
                        <a:t>Following Directions</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r h="377601">
                <a:tc>
                  <a:txBody>
                    <a:bodyPr/>
                    <a:lstStyle/>
                    <a:p>
                      <a:r>
                        <a:rPr lang="id-ID" sz="1600" dirty="0" smtClean="0"/>
                        <a:t>Instructing</a:t>
                      </a:r>
                      <a:r>
                        <a:rPr lang="id-ID" sz="1600" baseline="0" dirty="0" smtClean="0"/>
                        <a:t> others</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r h="377601">
                <a:tc>
                  <a:txBody>
                    <a:bodyPr/>
                    <a:lstStyle/>
                    <a:p>
                      <a:r>
                        <a:rPr lang="id-ID" sz="1600" dirty="0" smtClean="0"/>
                        <a:t>Profesional Appearance</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r h="377601">
                <a:tc>
                  <a:txBody>
                    <a:bodyPr/>
                    <a:lstStyle/>
                    <a:p>
                      <a:r>
                        <a:rPr lang="id-ID" sz="1600" dirty="0" smtClean="0"/>
                        <a:t>Work quantity</a:t>
                      </a:r>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256584"/>
          </a:xfrm>
          <a:ln>
            <a:solidFill>
              <a:schemeClr val="accent2">
                <a:lumMod val="75000"/>
              </a:schemeClr>
            </a:solidFill>
          </a:ln>
        </p:spPr>
        <p:txBody>
          <a:bodyPr>
            <a:noAutofit/>
          </a:bodyPr>
          <a:lstStyle/>
          <a:p>
            <a:pPr>
              <a:lnSpc>
                <a:spcPct val="80000"/>
              </a:lnSpc>
              <a:spcAft>
                <a:spcPts val="1200"/>
              </a:spcAft>
              <a:buNone/>
            </a:pPr>
            <a:r>
              <a:rPr lang="id-ID" b="1" dirty="0" smtClean="0"/>
              <a:t>Dinamic </a:t>
            </a:r>
            <a:r>
              <a:rPr lang="id-ID" b="1" dirty="0" smtClean="0"/>
              <a:t>Criteria</a:t>
            </a:r>
            <a:endParaRPr lang="id-ID" b="1" dirty="0" smtClean="0"/>
          </a:p>
          <a:p>
            <a:pPr>
              <a:lnSpc>
                <a:spcPct val="80000"/>
              </a:lnSpc>
              <a:buFont typeface="Wingdings" pitchFamily="2" charset="2"/>
              <a:buChar char="q"/>
            </a:pPr>
            <a:r>
              <a:rPr lang="id-ID" sz="2800" dirty="0" smtClean="0"/>
              <a:t>Jika karyawan perform well pd bulan ttt dan tidak well perform pd bulan lain, bagaimana seharusnya menilai performance ?</a:t>
            </a:r>
          </a:p>
          <a:p>
            <a:pPr>
              <a:lnSpc>
                <a:spcPct val="80000"/>
              </a:lnSpc>
              <a:buFont typeface="Wingdings" pitchFamily="2" charset="2"/>
              <a:buChar char="q"/>
            </a:pPr>
            <a:r>
              <a:rPr lang="id-ID" sz="2800" dirty="0" smtClean="0"/>
              <a:t>Barret, Caldwell &amp; Alexander (1985), menyatakan bhw job performace cenderung stabil (tdk percaya dg kriteria itu dinamis)</a:t>
            </a:r>
          </a:p>
          <a:p>
            <a:pPr>
              <a:lnSpc>
                <a:spcPct val="80000"/>
              </a:lnSpc>
              <a:buFont typeface="Wingdings" pitchFamily="2" charset="2"/>
              <a:buChar char="q"/>
            </a:pPr>
            <a:r>
              <a:rPr lang="id-ID" sz="2800" dirty="0" smtClean="0"/>
              <a:t>Deadrick &amp; Madigan (1990), mendukung dynamic creterion. Data : performance operator jahit cenderung konsisten dlm jangka pendek (weeks) dan tdk konsisten dlm jangka panjang (month)</a:t>
            </a:r>
          </a:p>
          <a:p>
            <a:pPr>
              <a:lnSpc>
                <a:spcPct val="80000"/>
              </a:lnSpc>
              <a:buFont typeface="Wingdings" pitchFamily="2" charset="2"/>
              <a:buChar char="q"/>
            </a:pPr>
            <a:r>
              <a:rPr lang="id-ID" sz="2800" dirty="0" smtClean="0"/>
              <a:t>Saran : Kondisi pekerjaa dan setting pekerjaan menentukan stabilitas job performance. </a:t>
            </a:r>
            <a:endParaRPr lang="en-US" sz="2800" dirty="0"/>
          </a:p>
        </p:txBody>
      </p:sp>
      <p:sp>
        <p:nvSpPr>
          <p:cNvPr id="3" name="Title 2"/>
          <p:cNvSpPr>
            <a:spLocks noGrp="1"/>
          </p:cNvSpPr>
          <p:nvPr>
            <p:ph type="title"/>
          </p:nvPr>
        </p:nvSpPr>
        <p:spPr>
          <a:xfrm>
            <a:off x="457200" y="274638"/>
            <a:ext cx="8229600" cy="634082"/>
          </a:xfrm>
          <a:ln>
            <a:noFill/>
          </a:ln>
        </p:spPr>
        <p:txBody>
          <a:bodyPr>
            <a:normAutofit/>
          </a:bodyPr>
          <a:lstStyle/>
          <a:p>
            <a:pPr algn="l"/>
            <a:r>
              <a:rPr lang="id-ID" sz="2800" dirty="0" smtClean="0"/>
              <a:t>Lanjutan...............</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ln>
            <a:solidFill>
              <a:schemeClr val="accent2">
                <a:lumMod val="75000"/>
              </a:schemeClr>
            </a:solidFill>
          </a:ln>
        </p:spPr>
        <p:txBody>
          <a:bodyPr>
            <a:normAutofit fontScale="90000"/>
          </a:bodyPr>
          <a:lstStyle/>
          <a:p>
            <a:r>
              <a:rPr lang="id-ID" sz="3200" dirty="0" smtClean="0"/>
              <a:t>SYARAT2 BERKUALITASNYA PERF. APPRAISAL </a:t>
            </a:r>
            <a:endParaRPr lang="id-ID" sz="3200" dirty="0"/>
          </a:p>
        </p:txBody>
      </p:sp>
      <p:sp>
        <p:nvSpPr>
          <p:cNvPr id="3" name="Content Placeholder 2"/>
          <p:cNvSpPr>
            <a:spLocks noGrp="1"/>
          </p:cNvSpPr>
          <p:nvPr>
            <p:ph idx="1"/>
          </p:nvPr>
        </p:nvSpPr>
        <p:spPr>
          <a:xfrm>
            <a:off x="457200" y="980728"/>
            <a:ext cx="8229600" cy="5616624"/>
          </a:xfrm>
          <a:ln>
            <a:solidFill>
              <a:schemeClr val="accent2">
                <a:lumMod val="75000"/>
              </a:schemeClr>
            </a:solidFill>
          </a:ln>
        </p:spPr>
        <p:txBody>
          <a:bodyPr>
            <a:normAutofit fontScale="77500" lnSpcReduction="20000"/>
          </a:bodyPr>
          <a:lstStyle/>
          <a:p>
            <a:pPr marL="514350" indent="-514350">
              <a:buNone/>
            </a:pPr>
            <a:r>
              <a:rPr lang="id-ID" b="1" dirty="0" smtClean="0"/>
              <a:t>1.  INPUT</a:t>
            </a:r>
          </a:p>
          <a:p>
            <a:pPr marL="914400" lvl="1" indent="-514350">
              <a:buFont typeface="Wingdings" pitchFamily="2" charset="2"/>
              <a:buChar char="§"/>
            </a:pPr>
            <a:r>
              <a:rPr lang="id-ID" dirty="0" smtClean="0"/>
              <a:t>Kesepakatan mgn faktor2 yg akan dinilai, yg meliputi who, what, why, when, where, how.</a:t>
            </a:r>
          </a:p>
          <a:p>
            <a:pPr marL="914400" lvl="1" indent="-514350">
              <a:buFont typeface="Wingdings" pitchFamily="2" charset="2"/>
              <a:buChar char="§"/>
            </a:pPr>
            <a:r>
              <a:rPr lang="id-ID" dirty="0" smtClean="0"/>
              <a:t>Menetapkan ukuran2 keberhasilan dlm pekerjaan yg tepat dan lengkap serta diuraikan dlm bentuk perilaku yg dpt diamati dan diukur secara cermat dan tepat.</a:t>
            </a:r>
          </a:p>
          <a:p>
            <a:pPr marL="914400" lvl="1" indent="-514350">
              <a:buFont typeface="Wingdings" pitchFamily="2" charset="2"/>
              <a:buChar char="§"/>
            </a:pPr>
            <a:r>
              <a:rPr lang="id-ID" dirty="0" smtClean="0"/>
              <a:t>Standar pekerjaan yg dpt diterima oleh karyawan sbg standar pekerjaan yg masuk akal (dpt dicapai dg upaya ttt).</a:t>
            </a:r>
          </a:p>
          <a:p>
            <a:pPr marL="514350" indent="-514350">
              <a:buNone/>
            </a:pPr>
            <a:r>
              <a:rPr lang="id-ID" b="1" dirty="0" smtClean="0"/>
              <a:t>2.  PROSES (PELAKSANAAN)</a:t>
            </a:r>
          </a:p>
          <a:p>
            <a:pPr marL="514350" indent="-514350">
              <a:buNone/>
            </a:pPr>
            <a:r>
              <a:rPr lang="id-ID" dirty="0" smtClean="0"/>
              <a:t>	Briefing (penjelasan singkat) shg penilai dan yg dinilai memahami keseluruhan sistem penilaian.</a:t>
            </a:r>
          </a:p>
          <a:p>
            <a:pPr marL="514350" indent="-514350">
              <a:buNone/>
            </a:pPr>
            <a:r>
              <a:rPr lang="id-ID" b="1" dirty="0" smtClean="0"/>
              <a:t>3.  OUTPUT</a:t>
            </a:r>
          </a:p>
          <a:p>
            <a:pPr marL="514350" indent="-514350">
              <a:buNone/>
            </a:pPr>
            <a:r>
              <a:rPr lang="id-ID" dirty="0" smtClean="0"/>
              <a:t>	Kejelasan mgn manfaat, dampak, risiko, tindak lanjut dan rekomendasi penilaian serta apkh hslnya dpt meningkatkan kualitas kerja, motivasi kerja, etos kerja dan kepuasan kerja karyawan yg selanjutnya akan merefleksi pd peningkatan kinerja perusahaan.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ln>
            <a:solidFill>
              <a:schemeClr val="accent2">
                <a:lumMod val="75000"/>
              </a:schemeClr>
            </a:solidFill>
          </a:ln>
        </p:spPr>
        <p:txBody>
          <a:bodyPr>
            <a:normAutofit fontScale="90000"/>
          </a:bodyPr>
          <a:lstStyle/>
          <a:p>
            <a:r>
              <a:rPr lang="id-ID" dirty="0" smtClean="0"/>
              <a:t>INPUT</a:t>
            </a:r>
            <a:endParaRPr lang="id-ID" dirty="0"/>
          </a:p>
        </p:txBody>
      </p:sp>
      <p:sp>
        <p:nvSpPr>
          <p:cNvPr id="3" name="Content Placeholder 2"/>
          <p:cNvSpPr>
            <a:spLocks noGrp="1"/>
          </p:cNvSpPr>
          <p:nvPr>
            <p:ph idx="1"/>
          </p:nvPr>
        </p:nvSpPr>
        <p:spPr>
          <a:xfrm>
            <a:off x="457200" y="1196752"/>
            <a:ext cx="8229600" cy="4929411"/>
          </a:xfrm>
          <a:ln>
            <a:solidFill>
              <a:schemeClr val="accent2">
                <a:lumMod val="75000"/>
              </a:schemeClr>
            </a:solidFill>
          </a:ln>
        </p:spPr>
        <p:txBody>
          <a:bodyPr>
            <a:normAutofit fontScale="92500" lnSpcReduction="10000"/>
          </a:bodyPr>
          <a:lstStyle/>
          <a:p>
            <a:r>
              <a:rPr lang="id-ID" dirty="0" smtClean="0"/>
              <a:t>WHO</a:t>
            </a:r>
          </a:p>
          <a:p>
            <a:pPr lvl="1"/>
            <a:r>
              <a:rPr lang="id-ID" dirty="0" smtClean="0"/>
              <a:t>Siapa yg dinilai ?</a:t>
            </a:r>
          </a:p>
          <a:p>
            <a:pPr lvl="1">
              <a:spcAft>
                <a:spcPts val="1200"/>
              </a:spcAft>
            </a:pPr>
            <a:r>
              <a:rPr lang="id-ID" dirty="0" smtClean="0"/>
              <a:t>Siapa yg menilai ?</a:t>
            </a:r>
          </a:p>
          <a:p>
            <a:r>
              <a:rPr lang="id-ID" dirty="0" smtClean="0"/>
              <a:t>WHAT (apa yg dinilai)</a:t>
            </a:r>
          </a:p>
          <a:p>
            <a:pPr lvl="1"/>
            <a:r>
              <a:rPr lang="id-ID" dirty="0" smtClean="0"/>
              <a:t>Objek/materi yg dinilai, spt hsl kerja, sikap, kepemimpinan, motivasi, dll.</a:t>
            </a:r>
          </a:p>
          <a:p>
            <a:pPr lvl="1">
              <a:spcAft>
                <a:spcPts val="1200"/>
              </a:spcAft>
            </a:pPr>
            <a:r>
              <a:rPr lang="id-ID" dirty="0" smtClean="0"/>
              <a:t>Dimensi waktu, apa kinerja yg dicapai saat ini dan potensi yg dpt dikembangkan pd waktu yad.</a:t>
            </a:r>
          </a:p>
          <a:p>
            <a:r>
              <a:rPr lang="id-ID" dirty="0" smtClean="0"/>
              <a:t>WHY, berkaitan tujuan dan sasaran mengapa penilaian kinerja hrs dilakukan</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ln>
            <a:solidFill>
              <a:schemeClr val="accent2">
                <a:lumMod val="75000"/>
              </a:schemeClr>
            </a:solidFill>
          </a:ln>
        </p:spPr>
        <p:txBody>
          <a:bodyPr>
            <a:normAutofit fontScale="90000"/>
          </a:bodyPr>
          <a:lstStyle/>
          <a:p>
            <a:r>
              <a:rPr lang="id-ID" dirty="0" smtClean="0"/>
              <a:t>INPUT</a:t>
            </a:r>
            <a:endParaRPr lang="id-ID" dirty="0"/>
          </a:p>
        </p:txBody>
      </p:sp>
      <p:sp>
        <p:nvSpPr>
          <p:cNvPr id="3" name="Content Placeholder 2"/>
          <p:cNvSpPr>
            <a:spLocks noGrp="1"/>
          </p:cNvSpPr>
          <p:nvPr>
            <p:ph idx="1"/>
          </p:nvPr>
        </p:nvSpPr>
        <p:spPr>
          <a:xfrm>
            <a:off x="457200" y="1196752"/>
            <a:ext cx="8229600" cy="4929411"/>
          </a:xfrm>
          <a:ln>
            <a:solidFill>
              <a:schemeClr val="accent2">
                <a:lumMod val="75000"/>
              </a:schemeClr>
            </a:solidFill>
          </a:ln>
        </p:spPr>
        <p:txBody>
          <a:bodyPr>
            <a:normAutofit fontScale="92500" lnSpcReduction="10000"/>
          </a:bodyPr>
          <a:lstStyle/>
          <a:p>
            <a:r>
              <a:rPr lang="id-ID" dirty="0" smtClean="0"/>
              <a:t>WHEN, kapan waktu pelaksanaan kinerja dilakukan, bisa dilakukan secara formal (periodik) at informal (terus-menerus setiap saat at setiap hari kerja).</a:t>
            </a:r>
          </a:p>
          <a:p>
            <a:r>
              <a:rPr lang="id-ID" dirty="0" smtClean="0"/>
              <a:t>WHERE, dimana penilaian dilakukan di tempat kerja (on the job evaluation) atau di luar tempat kerja (off the job evaluation) dg bantuan konsultan.</a:t>
            </a:r>
          </a:p>
          <a:p>
            <a:r>
              <a:rPr lang="id-ID" dirty="0" smtClean="0"/>
              <a:t>HOW, berkaitan dg metode penilaian yg digunakan, mis: menggunakan rating scale, employee comparison atau asessment centre.</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000" dirty="0" smtClean="0"/>
              <a:t>	</a:t>
            </a:r>
            <a:r>
              <a:rPr lang="id-ID" sz="2800" dirty="0" smtClean="0"/>
              <a:t>Contoh : Objective Measures of Job Performance</a:t>
            </a:r>
          </a:p>
          <a:p>
            <a:pPr>
              <a:buNone/>
            </a:pPr>
            <a:endParaRPr lang="id-ID" sz="2800" dirty="0" smtClean="0"/>
          </a:p>
          <a:p>
            <a:endParaRPr lang="id-ID" sz="2000" dirty="0" smtClean="0"/>
          </a:p>
          <a:p>
            <a:pPr>
              <a:buNone/>
            </a:pPr>
            <a:endParaRPr lang="en-US" sz="2000" dirty="0"/>
          </a:p>
        </p:txBody>
      </p:sp>
      <p:sp>
        <p:nvSpPr>
          <p:cNvPr id="3" name="Title 2"/>
          <p:cNvSpPr>
            <a:spLocks noGrp="1"/>
          </p:cNvSpPr>
          <p:nvPr>
            <p:ph type="title"/>
          </p:nvPr>
        </p:nvSpPr>
        <p:spPr>
          <a:xfrm>
            <a:off x="457200" y="274638"/>
            <a:ext cx="8229600" cy="1011222"/>
          </a:xfrm>
          <a:ln>
            <a:solidFill>
              <a:schemeClr val="accent2"/>
            </a:solidFill>
          </a:ln>
        </p:spPr>
        <p:txBody>
          <a:bodyPr>
            <a:normAutofit/>
          </a:bodyPr>
          <a:lstStyle/>
          <a:p>
            <a:pPr algn="ctr"/>
            <a:r>
              <a:rPr lang="id-ID" sz="3200" b="1" dirty="0" smtClean="0"/>
              <a:t>METHODS FOR ASSESSING JOB PERFORMANCE</a:t>
            </a:r>
            <a:endParaRPr lang="en-US" sz="3200" b="1" dirty="0"/>
          </a:p>
        </p:txBody>
      </p:sp>
      <p:graphicFrame>
        <p:nvGraphicFramePr>
          <p:cNvPr id="4" name="Table 3"/>
          <p:cNvGraphicFramePr>
            <a:graphicFrameLocks noGrp="1"/>
          </p:cNvGraphicFramePr>
          <p:nvPr/>
        </p:nvGraphicFramePr>
        <p:xfrm>
          <a:off x="857224" y="2564904"/>
          <a:ext cx="7675216" cy="3074676"/>
        </p:xfrm>
        <a:graphic>
          <a:graphicData uri="http://schemas.openxmlformats.org/drawingml/2006/table">
            <a:tbl>
              <a:tblPr firstRow="1" bandRow="1">
                <a:tableStyleId>{5C22544A-7EE6-4342-B048-85BDC9FD1C3A}</a:tableStyleId>
              </a:tblPr>
              <a:tblGrid>
                <a:gridCol w="4033304"/>
                <a:gridCol w="3641912"/>
              </a:tblGrid>
              <a:tr h="134834">
                <a:tc>
                  <a:txBody>
                    <a:bodyPr/>
                    <a:lstStyle/>
                    <a:p>
                      <a:pPr algn="ctr"/>
                      <a:r>
                        <a:rPr lang="id-ID" sz="2400" dirty="0" smtClean="0"/>
                        <a:t>ABSENCES</a:t>
                      </a:r>
                      <a:endParaRPr lang="en-US" sz="2400" dirty="0"/>
                    </a:p>
                  </a:txBody>
                  <a:tcPr/>
                </a:tc>
                <a:tc>
                  <a:txBody>
                    <a:bodyPr/>
                    <a:lstStyle/>
                    <a:p>
                      <a:pPr algn="ctr"/>
                      <a:r>
                        <a:rPr lang="id-ID" sz="2400" dirty="0" smtClean="0"/>
                        <a:t>DAYS ABSENT PER YEAR</a:t>
                      </a:r>
                      <a:endParaRPr lang="en-US" sz="2400" dirty="0"/>
                    </a:p>
                  </a:txBody>
                  <a:tcPr/>
                </a:tc>
              </a:tr>
              <a:tr h="640080">
                <a:tc>
                  <a:txBody>
                    <a:bodyPr/>
                    <a:lstStyle/>
                    <a:p>
                      <a:r>
                        <a:rPr lang="id-ID" sz="2400" dirty="0" smtClean="0"/>
                        <a:t>Accidents</a:t>
                      </a:r>
                      <a:endParaRPr lang="en-US" sz="2400" dirty="0"/>
                    </a:p>
                  </a:txBody>
                  <a:tcPr anchor="ctr"/>
                </a:tc>
                <a:tc>
                  <a:txBody>
                    <a:bodyPr/>
                    <a:lstStyle/>
                    <a:p>
                      <a:r>
                        <a:rPr lang="id-ID" sz="2400" dirty="0" smtClean="0"/>
                        <a:t>Number of accidents per year</a:t>
                      </a:r>
                      <a:endParaRPr lang="en-US" sz="2400" dirty="0"/>
                    </a:p>
                  </a:txBody>
                  <a:tcPr anchor="ctr"/>
                </a:tc>
              </a:tr>
              <a:tr h="485778">
                <a:tc>
                  <a:txBody>
                    <a:bodyPr/>
                    <a:lstStyle/>
                    <a:p>
                      <a:r>
                        <a:rPr lang="id-ID" sz="2400" dirty="0" smtClean="0"/>
                        <a:t>Incident at</a:t>
                      </a:r>
                      <a:r>
                        <a:rPr lang="id-ID" sz="2400" baseline="0" dirty="0" smtClean="0"/>
                        <a:t> work (e.g, assaults)</a:t>
                      </a:r>
                      <a:endParaRPr lang="en-US" sz="2400" dirty="0"/>
                    </a:p>
                  </a:txBody>
                  <a:tcPr anchor="ctr"/>
                </a:tc>
                <a:tc>
                  <a:txBody>
                    <a:bodyPr/>
                    <a:lstStyle/>
                    <a:p>
                      <a:r>
                        <a:rPr lang="id-ID" sz="2400" dirty="0" smtClean="0"/>
                        <a:t>Number of incidents per year</a:t>
                      </a:r>
                      <a:endParaRPr lang="en-US" sz="2400" dirty="0"/>
                    </a:p>
                  </a:txBody>
                  <a:tcPr anchor="ctr"/>
                </a:tc>
              </a:tr>
              <a:tr h="485778">
                <a:tc>
                  <a:txBody>
                    <a:bodyPr/>
                    <a:lstStyle/>
                    <a:p>
                      <a:r>
                        <a:rPr lang="id-ID" sz="2400" dirty="0" smtClean="0"/>
                        <a:t>Lateness</a:t>
                      </a:r>
                      <a:endParaRPr lang="en-US" sz="2400" dirty="0"/>
                    </a:p>
                  </a:txBody>
                  <a:tcPr anchor="ctr"/>
                </a:tc>
                <a:tc>
                  <a:txBody>
                    <a:bodyPr/>
                    <a:lstStyle/>
                    <a:p>
                      <a:r>
                        <a:rPr lang="id-ID" sz="2400" dirty="0" smtClean="0"/>
                        <a:t>Days late per year</a:t>
                      </a:r>
                      <a:endParaRPr lang="en-US" sz="2400" dirty="0"/>
                    </a:p>
                  </a:txBody>
                  <a:tcPr anchor="ctr"/>
                </a:tc>
              </a:tr>
              <a:tr h="485778">
                <a:tc>
                  <a:txBody>
                    <a:bodyPr/>
                    <a:lstStyle/>
                    <a:p>
                      <a:r>
                        <a:rPr lang="id-ID" sz="2400" dirty="0" smtClean="0"/>
                        <a:t>Productivity (e.g.sales)</a:t>
                      </a:r>
                      <a:endParaRPr lang="en-US" sz="2400" dirty="0"/>
                    </a:p>
                  </a:txBody>
                  <a:tcPr anchor="ctr"/>
                </a:tc>
                <a:tc>
                  <a:txBody>
                    <a:bodyPr/>
                    <a:lstStyle/>
                    <a:p>
                      <a:r>
                        <a:rPr lang="id-ID" sz="2400" dirty="0" smtClean="0"/>
                        <a:t>Dollar amount of sales</a:t>
                      </a:r>
                      <a:endParaRPr lang="en-US" sz="2400"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a:ln>
            <a:solidFill>
              <a:schemeClr val="accent2">
                <a:lumMod val="75000"/>
              </a:schemeClr>
            </a:solidFill>
          </a:ln>
        </p:spPr>
        <p:txBody>
          <a:bodyPr>
            <a:normAutofit/>
          </a:bodyPr>
          <a:lstStyle/>
          <a:p>
            <a:pPr>
              <a:buNone/>
            </a:pPr>
            <a:r>
              <a:rPr lang="id-ID" sz="2400" dirty="0" smtClean="0"/>
              <a:t>	</a:t>
            </a:r>
            <a:r>
              <a:rPr lang="id-ID" sz="2800" dirty="0" smtClean="0"/>
              <a:t>Setelah mengikuti kuliah materi ini, mahasiswa diharapkan mampu :</a:t>
            </a:r>
          </a:p>
          <a:p>
            <a:pPr marL="720000" lvl="1" indent="-432000">
              <a:buFont typeface="Wingdings" pitchFamily="2" charset="2"/>
              <a:buChar char="q"/>
            </a:pPr>
            <a:r>
              <a:rPr lang="id-ID" dirty="0" smtClean="0"/>
              <a:t>Menjelaskan kegunaan Job Performance Information</a:t>
            </a:r>
          </a:p>
          <a:p>
            <a:pPr marL="720000" lvl="1" indent="-432000">
              <a:buFont typeface="Wingdings" pitchFamily="2" charset="2"/>
              <a:buChar char="q"/>
            </a:pPr>
            <a:r>
              <a:rPr lang="id-ID" dirty="0" smtClean="0"/>
              <a:t>Mendiskusikan pentingnya kriteria untuk performance appraisal </a:t>
            </a:r>
          </a:p>
          <a:p>
            <a:pPr marL="720000" lvl="1" indent="-432000">
              <a:buFont typeface="Wingdings" pitchFamily="2" charset="2"/>
              <a:buChar char="q"/>
            </a:pPr>
            <a:r>
              <a:rPr lang="id-ID" dirty="0" smtClean="0"/>
              <a:t>Menjelaskan berbagai metode performance appraisal termasuk kelebihan &amp; keterbatasannya</a:t>
            </a:r>
          </a:p>
          <a:p>
            <a:pPr marL="720000" lvl="1" indent="-432000">
              <a:buFont typeface="Wingdings" pitchFamily="2" charset="2"/>
              <a:buChar char="q"/>
            </a:pPr>
            <a:r>
              <a:rPr lang="id-ID" dirty="0" smtClean="0"/>
              <a:t>Mendiskusikan bagaimana melakukan performance appraisal secara legal</a:t>
            </a:r>
            <a:endParaRPr lang="en-US" dirty="0"/>
          </a:p>
        </p:txBody>
      </p:sp>
      <p:sp>
        <p:nvSpPr>
          <p:cNvPr id="3" name="Title 2"/>
          <p:cNvSpPr>
            <a:spLocks noGrp="1"/>
          </p:cNvSpPr>
          <p:nvPr>
            <p:ph type="title"/>
          </p:nvPr>
        </p:nvSpPr>
        <p:spPr>
          <a:xfrm>
            <a:off x="457200" y="274638"/>
            <a:ext cx="8229600" cy="939784"/>
          </a:xfrm>
          <a:ln>
            <a:solidFill>
              <a:schemeClr val="accent2">
                <a:lumMod val="75000"/>
              </a:schemeClr>
            </a:solidFill>
          </a:ln>
        </p:spPr>
        <p:txBody>
          <a:bodyPr>
            <a:normAutofit/>
          </a:bodyPr>
          <a:lstStyle/>
          <a:p>
            <a:pPr algn="ctr"/>
            <a:r>
              <a:rPr lang="id-ID" sz="4000" b="1" dirty="0" smtClean="0"/>
              <a:t>TUJUAN</a:t>
            </a:r>
            <a:endParaRPr lang="en-US"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normAutofit fontScale="92500" lnSpcReduction="10000"/>
          </a:bodyPr>
          <a:lstStyle/>
          <a:p>
            <a:pPr>
              <a:buNone/>
            </a:pPr>
            <a:r>
              <a:rPr lang="id-ID" sz="2000" dirty="0" smtClean="0"/>
              <a:t>	</a:t>
            </a:r>
            <a:r>
              <a:rPr lang="id-ID" sz="2600" dirty="0" smtClean="0"/>
              <a:t>Contoh : Objective Productivity Measures For Several Jobs</a:t>
            </a:r>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pPr>
              <a:buNone/>
            </a:pPr>
            <a:r>
              <a:rPr lang="id-ID" sz="2000" dirty="0" smtClean="0"/>
              <a:t>	</a:t>
            </a:r>
            <a:r>
              <a:rPr lang="id-ID" sz="2600" dirty="0" smtClean="0"/>
              <a:t>Ukuran Productivity berbeda untuk job yg berbeda, sehingga sulit membandingkan performance sso yg berbeda jobnya</a:t>
            </a:r>
            <a:endParaRPr lang="en-US" sz="2600" dirty="0"/>
          </a:p>
        </p:txBody>
      </p:sp>
      <p:sp>
        <p:nvSpPr>
          <p:cNvPr id="3" name="Title 2"/>
          <p:cNvSpPr>
            <a:spLocks noGrp="1"/>
          </p:cNvSpPr>
          <p:nvPr>
            <p:ph type="title"/>
          </p:nvPr>
        </p:nvSpPr>
        <p:spPr>
          <a:xfrm>
            <a:off x="457200" y="274638"/>
            <a:ext cx="8229600" cy="796908"/>
          </a:xfrm>
          <a:ln>
            <a:noFill/>
          </a:ln>
        </p:spPr>
        <p:txBody>
          <a:bodyPr>
            <a:normAutofit/>
          </a:bodyPr>
          <a:lstStyle/>
          <a:p>
            <a:pPr algn="l"/>
            <a:r>
              <a:rPr lang="id-ID" sz="2800" dirty="0" smtClean="0"/>
              <a:t>Lanjutan...........</a:t>
            </a:r>
            <a:endParaRPr lang="en-US" sz="2800" dirty="0"/>
          </a:p>
        </p:txBody>
      </p:sp>
      <p:graphicFrame>
        <p:nvGraphicFramePr>
          <p:cNvPr id="4" name="Table 3"/>
          <p:cNvGraphicFramePr>
            <a:graphicFrameLocks noGrp="1"/>
          </p:cNvGraphicFramePr>
          <p:nvPr/>
        </p:nvGraphicFramePr>
        <p:xfrm>
          <a:off x="857224" y="2156796"/>
          <a:ext cx="7643866" cy="3000396"/>
        </p:xfrm>
        <a:graphic>
          <a:graphicData uri="http://schemas.openxmlformats.org/drawingml/2006/table">
            <a:tbl>
              <a:tblPr firstRow="1" bandRow="1">
                <a:tableStyleId>{5C22544A-7EE6-4342-B048-85BDC9FD1C3A}</a:tableStyleId>
              </a:tblPr>
              <a:tblGrid>
                <a:gridCol w="2786082"/>
                <a:gridCol w="4857784"/>
              </a:tblGrid>
              <a:tr h="619131">
                <a:tc>
                  <a:txBody>
                    <a:bodyPr/>
                    <a:lstStyle/>
                    <a:p>
                      <a:pPr algn="ctr"/>
                      <a:r>
                        <a:rPr lang="id-ID" sz="2400" dirty="0" smtClean="0"/>
                        <a:t>JOB</a:t>
                      </a:r>
                      <a:endParaRPr lang="en-US" sz="2400" dirty="0"/>
                    </a:p>
                  </a:txBody>
                  <a:tcPr anchor="ctr"/>
                </a:tc>
                <a:tc>
                  <a:txBody>
                    <a:bodyPr/>
                    <a:lstStyle/>
                    <a:p>
                      <a:pPr algn="ctr"/>
                      <a:r>
                        <a:rPr lang="id-ID" sz="2400" dirty="0" smtClean="0"/>
                        <a:t>MEASURE</a:t>
                      </a:r>
                      <a:endParaRPr lang="en-US" sz="2400" dirty="0"/>
                    </a:p>
                  </a:txBody>
                  <a:tcPr anchor="ctr"/>
                </a:tc>
              </a:tr>
              <a:tr h="476253">
                <a:tc>
                  <a:txBody>
                    <a:bodyPr/>
                    <a:lstStyle/>
                    <a:p>
                      <a:r>
                        <a:rPr lang="id-ID" sz="1800" dirty="0" smtClean="0"/>
                        <a:t>Assembly line worker</a:t>
                      </a:r>
                      <a:endParaRPr lang="en-US" sz="1800" dirty="0"/>
                    </a:p>
                  </a:txBody>
                  <a:tcPr/>
                </a:tc>
                <a:tc>
                  <a:txBody>
                    <a:bodyPr/>
                    <a:lstStyle/>
                    <a:p>
                      <a:r>
                        <a:rPr lang="id-ID" sz="1800" dirty="0" smtClean="0"/>
                        <a:t>Number of unit produced</a:t>
                      </a:r>
                      <a:endParaRPr lang="en-US" sz="1800" dirty="0"/>
                    </a:p>
                  </a:txBody>
                  <a:tcPr/>
                </a:tc>
              </a:tr>
              <a:tr h="476253">
                <a:tc>
                  <a:txBody>
                    <a:bodyPr/>
                    <a:lstStyle/>
                    <a:p>
                      <a:r>
                        <a:rPr lang="id-ID" sz="1800" dirty="0" smtClean="0"/>
                        <a:t>College Professor</a:t>
                      </a:r>
                      <a:endParaRPr lang="en-US" sz="1800" dirty="0"/>
                    </a:p>
                  </a:txBody>
                  <a:tcPr/>
                </a:tc>
                <a:tc>
                  <a:txBody>
                    <a:bodyPr/>
                    <a:lstStyle/>
                    <a:p>
                      <a:r>
                        <a:rPr lang="id-ID" sz="1800" dirty="0" smtClean="0"/>
                        <a:t>Number of publications</a:t>
                      </a:r>
                      <a:endParaRPr lang="en-US" sz="1800" dirty="0"/>
                    </a:p>
                  </a:txBody>
                  <a:tcPr/>
                </a:tc>
              </a:tr>
              <a:tr h="476253">
                <a:tc>
                  <a:txBody>
                    <a:bodyPr/>
                    <a:lstStyle/>
                    <a:p>
                      <a:r>
                        <a:rPr lang="id-ID" sz="1800" dirty="0" smtClean="0"/>
                        <a:t>Lawyer</a:t>
                      </a:r>
                      <a:endParaRPr lang="en-US" sz="1800" dirty="0"/>
                    </a:p>
                  </a:txBody>
                  <a:tcPr/>
                </a:tc>
                <a:tc>
                  <a:txBody>
                    <a:bodyPr/>
                    <a:lstStyle/>
                    <a:p>
                      <a:r>
                        <a:rPr lang="id-ID" sz="1800" dirty="0" smtClean="0"/>
                        <a:t>Number of cases won</a:t>
                      </a:r>
                      <a:endParaRPr lang="en-US" sz="1800" dirty="0"/>
                    </a:p>
                  </a:txBody>
                  <a:tcPr/>
                </a:tc>
              </a:tr>
              <a:tr h="476253">
                <a:tc>
                  <a:txBody>
                    <a:bodyPr/>
                    <a:lstStyle/>
                    <a:p>
                      <a:r>
                        <a:rPr lang="id-ID" sz="1800" dirty="0" smtClean="0"/>
                        <a:t>Sales Person</a:t>
                      </a:r>
                      <a:endParaRPr lang="en-US" sz="1800" dirty="0"/>
                    </a:p>
                  </a:txBody>
                  <a:tcPr/>
                </a:tc>
                <a:tc>
                  <a:txBody>
                    <a:bodyPr/>
                    <a:lstStyle/>
                    <a:p>
                      <a:r>
                        <a:rPr lang="id-ID" sz="1800" dirty="0" smtClean="0"/>
                        <a:t>Amount of sales</a:t>
                      </a:r>
                      <a:endParaRPr lang="en-US" sz="1800" dirty="0"/>
                    </a:p>
                  </a:txBody>
                  <a:tcPr/>
                </a:tc>
              </a:tr>
              <a:tr h="476253">
                <a:tc>
                  <a:txBody>
                    <a:bodyPr/>
                    <a:lstStyle/>
                    <a:p>
                      <a:r>
                        <a:rPr lang="id-ID" sz="1800" dirty="0" smtClean="0"/>
                        <a:t>Surgeon</a:t>
                      </a:r>
                      <a:endParaRPr lang="en-US" sz="1800" dirty="0"/>
                    </a:p>
                  </a:txBody>
                  <a:tcPr/>
                </a:tc>
                <a:tc>
                  <a:txBody>
                    <a:bodyPr/>
                    <a:lstStyle/>
                    <a:p>
                      <a:r>
                        <a:rPr lang="id-ID" sz="1800" dirty="0" smtClean="0"/>
                        <a:t>Number of operations performed</a:t>
                      </a:r>
                      <a:endParaRPr lang="en-US" sz="18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lumMod val="75000"/>
              </a:schemeClr>
            </a:solidFill>
          </a:ln>
        </p:spPr>
        <p:txBody>
          <a:bodyPr>
            <a:normAutofit fontScale="90000"/>
          </a:bodyPr>
          <a:lstStyle/>
          <a:p>
            <a:r>
              <a:rPr lang="id-ID" dirty="0" smtClean="0"/>
              <a:t>ALASAN DILAKUKAN PERFORMANCE APPRAISAL </a:t>
            </a:r>
            <a:endParaRPr lang="id-ID" dirty="0"/>
          </a:p>
        </p:txBody>
      </p:sp>
      <p:sp>
        <p:nvSpPr>
          <p:cNvPr id="3" name="Content Placeholder 2"/>
          <p:cNvSpPr>
            <a:spLocks noGrp="1"/>
          </p:cNvSpPr>
          <p:nvPr>
            <p:ph idx="1"/>
          </p:nvPr>
        </p:nvSpPr>
        <p:spPr>
          <a:ln>
            <a:solidFill>
              <a:schemeClr val="accent2">
                <a:lumMod val="75000"/>
              </a:schemeClr>
            </a:solidFill>
          </a:ln>
        </p:spPr>
        <p:txBody>
          <a:bodyPr>
            <a:normAutofit/>
          </a:bodyPr>
          <a:lstStyle/>
          <a:p>
            <a:r>
              <a:rPr lang="id-ID" dirty="0" smtClean="0"/>
              <a:t>Sumber info utk promosi dan penetapan gaji.</a:t>
            </a:r>
          </a:p>
          <a:p>
            <a:r>
              <a:rPr lang="id-ID" dirty="0" smtClean="0"/>
              <a:t>Peluang bg atasan dan bawahan utk meninjau perilaku yg berkaitan dg kinerja bawahan.</a:t>
            </a:r>
          </a:p>
          <a:p>
            <a:r>
              <a:rPr lang="id-ID" dirty="0" smtClean="0"/>
              <a:t>Atasan dan bawahan secara bersama2 membuat rencana pengembangan dan perbaikan kinerja bawahan</a:t>
            </a:r>
          </a:p>
          <a:p>
            <a:r>
              <a:rPr lang="id-ID" dirty="0" smtClean="0"/>
              <a:t>Utk meninjau rencana karier karyawan dg mempertimbangkankekuatan dan kelemahan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accent2">
                <a:lumMod val="75000"/>
              </a:schemeClr>
            </a:solidFill>
          </a:ln>
        </p:spPr>
        <p:txBody>
          <a:bodyPr>
            <a:normAutofit fontScale="90000"/>
          </a:bodyPr>
          <a:lstStyle/>
          <a:p>
            <a:r>
              <a:rPr lang="id-ID" sz="3200" b="1" dirty="0" smtClean="0"/>
              <a:t>MANFAAT PERFORMANCE APPRAISAL</a:t>
            </a:r>
            <a:br>
              <a:rPr lang="id-ID" sz="3200" b="1" dirty="0" smtClean="0"/>
            </a:br>
            <a:r>
              <a:rPr lang="id-ID" sz="3200" b="1" dirty="0" smtClean="0"/>
              <a:t>BAGI KARYAWAN</a:t>
            </a:r>
            <a:endParaRPr lang="id-ID" sz="3200" b="1" dirty="0"/>
          </a:p>
        </p:txBody>
      </p:sp>
      <p:sp>
        <p:nvSpPr>
          <p:cNvPr id="3" name="Content Placeholder 2"/>
          <p:cNvSpPr>
            <a:spLocks noGrp="1"/>
          </p:cNvSpPr>
          <p:nvPr>
            <p:ph idx="1"/>
          </p:nvPr>
        </p:nvSpPr>
        <p:spPr>
          <a:xfrm>
            <a:off x="457200" y="1412776"/>
            <a:ext cx="8229600" cy="5040560"/>
          </a:xfrm>
          <a:ln>
            <a:solidFill>
              <a:schemeClr val="accent2">
                <a:lumMod val="75000"/>
              </a:schemeClr>
            </a:solidFill>
          </a:ln>
        </p:spPr>
        <p:txBody>
          <a:bodyPr>
            <a:normAutofit fontScale="85000" lnSpcReduction="10000"/>
          </a:bodyPr>
          <a:lstStyle/>
          <a:p>
            <a:r>
              <a:rPr lang="id-ID" dirty="0" smtClean="0"/>
              <a:t>Meningkatkan motivasi</a:t>
            </a:r>
          </a:p>
          <a:p>
            <a:r>
              <a:rPr lang="id-ID" dirty="0" smtClean="0"/>
              <a:t>Meningkatkan kepuasan kerja</a:t>
            </a:r>
          </a:p>
          <a:p>
            <a:r>
              <a:rPr lang="id-ID" dirty="0" smtClean="0"/>
              <a:t>Adanya kejelasan standar hasil yg diharapkan</a:t>
            </a:r>
          </a:p>
          <a:p>
            <a:r>
              <a:rPr lang="id-ID" dirty="0" smtClean="0"/>
              <a:t>Umpan balik dr kinerja lalu yg akurat dan konstruktif</a:t>
            </a:r>
          </a:p>
          <a:p>
            <a:r>
              <a:rPr lang="id-ID" dirty="0" smtClean="0"/>
              <a:t>Pengetahuan ttg kekuatan dan kelemahan mjd lbh besar</a:t>
            </a:r>
          </a:p>
          <a:p>
            <a:r>
              <a:rPr lang="id-ID" dirty="0" smtClean="0"/>
              <a:t>Pengembangan perencanaan utk meningkatkan kinerja dg membangun kekuatan dan mengurangi kelemahan semaksimal mungkin</a:t>
            </a:r>
          </a:p>
          <a:p>
            <a:r>
              <a:rPr lang="id-ID" dirty="0" smtClean="0"/>
              <a:t>Ada kesempatan utk berkomunikasi dg atasan</a:t>
            </a:r>
          </a:p>
          <a:p>
            <a:r>
              <a:rPr lang="id-ID" dirty="0" smtClean="0"/>
              <a:t>Peningkatan pengertian ttg nilai pribadi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id-ID" dirty="0" smtClean="0"/>
              <a:t>Lanjutan.....</a:t>
            </a:r>
            <a:endParaRPr lang="id-ID" dirty="0"/>
          </a:p>
        </p:txBody>
      </p:sp>
      <p:sp>
        <p:nvSpPr>
          <p:cNvPr id="3" name="Content Placeholder 2"/>
          <p:cNvSpPr>
            <a:spLocks noGrp="1"/>
          </p:cNvSpPr>
          <p:nvPr>
            <p:ph idx="1"/>
          </p:nvPr>
        </p:nvSpPr>
        <p:spPr>
          <a:xfrm>
            <a:off x="457200" y="1052736"/>
            <a:ext cx="8229600" cy="5400600"/>
          </a:xfrm>
          <a:ln>
            <a:solidFill>
              <a:schemeClr val="accent2">
                <a:lumMod val="75000"/>
              </a:schemeClr>
            </a:solidFill>
          </a:ln>
        </p:spPr>
        <p:txBody>
          <a:bodyPr>
            <a:normAutofit fontScale="92500" lnSpcReduction="10000"/>
          </a:bodyPr>
          <a:lstStyle/>
          <a:p>
            <a:r>
              <a:rPr lang="id-ID" dirty="0" smtClean="0"/>
              <a:t>Kesempatan mendiskusikan permasalahan pekerjaan dg atasan dan bgmn mengatasinya</a:t>
            </a:r>
          </a:p>
          <a:p>
            <a:r>
              <a:rPr lang="id-ID" dirty="0" smtClean="0"/>
              <a:t>Memperoleh pemahaman yg jelas ttg apa yg diharapkan dan perlu dilaksanakan utk mencapai harapan tsb</a:t>
            </a:r>
          </a:p>
          <a:p>
            <a:r>
              <a:rPr lang="id-ID" dirty="0" smtClean="0"/>
              <a:t>Ada pandangan yg lbh jelas ttg konteks pekerjaan</a:t>
            </a:r>
          </a:p>
          <a:p>
            <a:r>
              <a:rPr lang="id-ID" dirty="0" smtClean="0"/>
              <a:t>Kesempatan utk mendiskusikan cita2,mendptkan bimbingan, dorongan atau pelatihan yg diperlukan utk memenuhi cita2 karyawan</a:t>
            </a:r>
          </a:p>
          <a:p>
            <a:r>
              <a:rPr lang="id-ID" dirty="0" smtClean="0"/>
              <a:t>Meningkatkan hubungan yg harmonis dan aktif dg atasan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accent2">
                <a:lumMod val="75000"/>
              </a:schemeClr>
            </a:solidFill>
          </a:ln>
        </p:spPr>
        <p:txBody>
          <a:bodyPr>
            <a:normAutofit fontScale="90000"/>
          </a:bodyPr>
          <a:lstStyle/>
          <a:p>
            <a:r>
              <a:rPr lang="id-ID" sz="3200" b="1" dirty="0" smtClean="0"/>
              <a:t>MANFAAT PERFORMANCE APPRAISAL</a:t>
            </a:r>
            <a:br>
              <a:rPr lang="id-ID" sz="3200" b="1" dirty="0" smtClean="0"/>
            </a:br>
            <a:r>
              <a:rPr lang="id-ID" sz="3200" b="1" dirty="0" smtClean="0"/>
              <a:t>BAGI </a:t>
            </a:r>
            <a:r>
              <a:rPr lang="id-ID" sz="3200" b="1" dirty="0" smtClean="0"/>
              <a:t>ATASAN</a:t>
            </a:r>
            <a:endParaRPr lang="id-ID" sz="3200" b="1" dirty="0"/>
          </a:p>
        </p:txBody>
      </p:sp>
      <p:sp>
        <p:nvSpPr>
          <p:cNvPr id="3" name="Content Placeholder 2"/>
          <p:cNvSpPr>
            <a:spLocks noGrp="1"/>
          </p:cNvSpPr>
          <p:nvPr>
            <p:ph idx="1"/>
          </p:nvPr>
        </p:nvSpPr>
        <p:spPr>
          <a:xfrm>
            <a:off x="457200" y="1412776"/>
            <a:ext cx="8229600" cy="5040560"/>
          </a:xfrm>
          <a:ln>
            <a:solidFill>
              <a:schemeClr val="accent2">
                <a:lumMod val="75000"/>
              </a:schemeClr>
            </a:solidFill>
          </a:ln>
        </p:spPr>
        <p:txBody>
          <a:bodyPr>
            <a:normAutofit fontScale="85000" lnSpcReduction="20000"/>
          </a:bodyPr>
          <a:lstStyle/>
          <a:p>
            <a:r>
              <a:rPr lang="id-ID" dirty="0" smtClean="0"/>
              <a:t>Kesempatan untuk mengukur dan mengidentifikasikan kecenderungan kinerja bawahan utk perbaikan</a:t>
            </a:r>
          </a:p>
          <a:p>
            <a:r>
              <a:rPr lang="id-ID" dirty="0" smtClean="0"/>
              <a:t>Kesempatan utk mengembangkan suatu pandangan umum ttg pekerjaan individu dan departemen secara lengkap</a:t>
            </a:r>
          </a:p>
          <a:p>
            <a:r>
              <a:rPr lang="id-ID" dirty="0" smtClean="0"/>
              <a:t>Memberikan peluang utk mengembangkan sistem pengawasan baik utk pekerjaan sendiri maupun pekerjaan dr bawahannya</a:t>
            </a:r>
          </a:p>
          <a:p>
            <a:r>
              <a:rPr lang="id-ID" dirty="0" smtClean="0"/>
              <a:t>Identifikasi gagasan utk peningkatan ttg nilai pribadi</a:t>
            </a:r>
          </a:p>
          <a:p>
            <a:r>
              <a:rPr lang="id-ID" dirty="0" smtClean="0"/>
              <a:t>Peningkatan kepuasan kerja, baik utk atasan maupun bawahan</a:t>
            </a:r>
          </a:p>
          <a:p>
            <a:r>
              <a:rPr lang="id-ID" dirty="0" smtClean="0"/>
              <a:t>Pemahaman yg lbh baik thd bawahan, ttg rasa takut, harapan dan aspirasi mrk</a:t>
            </a:r>
            <a:r>
              <a:rPr lang="id-ID" dirty="0" smtClean="0"/>
              <a:t> </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ln>
            <a:noFill/>
          </a:ln>
        </p:spPr>
        <p:txBody>
          <a:bodyPr>
            <a:normAutofit fontScale="90000"/>
          </a:bodyPr>
          <a:lstStyle/>
          <a:p>
            <a:pPr algn="l"/>
            <a:r>
              <a:rPr lang="id-ID" sz="3200" dirty="0" smtClean="0"/>
              <a:t>Lanjutan.....</a:t>
            </a:r>
            <a:endParaRPr lang="id-ID" sz="3200" dirty="0"/>
          </a:p>
        </p:txBody>
      </p:sp>
      <p:sp>
        <p:nvSpPr>
          <p:cNvPr id="3" name="Content Placeholder 2"/>
          <p:cNvSpPr>
            <a:spLocks noGrp="1"/>
          </p:cNvSpPr>
          <p:nvPr>
            <p:ph idx="1"/>
          </p:nvPr>
        </p:nvSpPr>
        <p:spPr>
          <a:xfrm>
            <a:off x="457200" y="1052736"/>
            <a:ext cx="8229600" cy="5400600"/>
          </a:xfrm>
          <a:ln>
            <a:solidFill>
              <a:schemeClr val="accent2">
                <a:lumMod val="75000"/>
              </a:schemeClr>
            </a:solidFill>
          </a:ln>
        </p:spPr>
        <p:txBody>
          <a:bodyPr>
            <a:normAutofit fontScale="85000" lnSpcReduction="20000"/>
          </a:bodyPr>
          <a:lstStyle/>
          <a:p>
            <a:r>
              <a:rPr lang="id-ID" dirty="0" smtClean="0"/>
              <a:t>Kesempatan untuk menjelaskan tujuan dan prioritas atasan dg memberikan pandangan yg lbh baik thd bgmn bawahan dpt memberikan kontribusi yg lbh besar kpd perusahaan</a:t>
            </a:r>
          </a:p>
          <a:p>
            <a:r>
              <a:rPr lang="id-ID" dirty="0" smtClean="0"/>
              <a:t>Meningkatkan rasa harga diri yg kuat antara atasan dan bawahan, krn telah berhasil mendekatkan ide bawahan dg ide atasan</a:t>
            </a:r>
          </a:p>
          <a:p>
            <a:r>
              <a:rPr lang="id-ID" dirty="0" smtClean="0"/>
              <a:t>Sbg media utk mengurangi kesenjangan ant sasaran individu dg sasaran klpk atau sasaran dept SDM atau sasaran perusahaan</a:t>
            </a:r>
          </a:p>
          <a:p>
            <a:r>
              <a:rPr lang="id-ID" dirty="0" smtClean="0"/>
              <a:t>Kesempatan bg atasan utk menjelaskan kpd bawahan apa yg sebenarnya diinginkan perusahaan dr para karyawan, shg mrk dpt mengukur dirinya, menempatkan dirinya dan bekerja ssi dg harapan manajemen.</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ln>
            <a:noFill/>
          </a:ln>
        </p:spPr>
        <p:txBody>
          <a:bodyPr>
            <a:normAutofit fontScale="90000"/>
          </a:bodyPr>
          <a:lstStyle/>
          <a:p>
            <a:pPr algn="l"/>
            <a:r>
              <a:rPr lang="id-ID" sz="3200" dirty="0" smtClean="0"/>
              <a:t>Lanjutan.....</a:t>
            </a:r>
            <a:endParaRPr lang="id-ID" sz="3200" dirty="0"/>
          </a:p>
        </p:txBody>
      </p:sp>
      <p:sp>
        <p:nvSpPr>
          <p:cNvPr id="3" name="Content Placeholder 2"/>
          <p:cNvSpPr>
            <a:spLocks noGrp="1"/>
          </p:cNvSpPr>
          <p:nvPr>
            <p:ph idx="1"/>
          </p:nvPr>
        </p:nvSpPr>
        <p:spPr>
          <a:xfrm>
            <a:off x="457200" y="1052736"/>
            <a:ext cx="8229600" cy="5400600"/>
          </a:xfrm>
          <a:ln>
            <a:solidFill>
              <a:schemeClr val="accent2">
                <a:lumMod val="75000"/>
              </a:schemeClr>
            </a:solidFill>
          </a:ln>
        </p:spPr>
        <p:txBody>
          <a:bodyPr>
            <a:normAutofit fontScale="92500" lnSpcReduction="10000"/>
          </a:bodyPr>
          <a:lstStyle/>
          <a:p>
            <a:r>
              <a:rPr lang="id-ID" dirty="0" smtClean="0"/>
              <a:t>Sbg media utk meningkatkan </a:t>
            </a:r>
            <a:r>
              <a:rPr lang="id-ID" i="1" dirty="0" smtClean="0"/>
              <a:t>interpersonal relationship</a:t>
            </a:r>
            <a:r>
              <a:rPr lang="id-ID" dirty="0" smtClean="0"/>
              <a:t> atau hubungan antar pribadi atasan dg bawahan</a:t>
            </a:r>
          </a:p>
          <a:p>
            <a:r>
              <a:rPr lang="id-ID" dirty="0" smtClean="0"/>
              <a:t>Sbg sarana meningkatkan motivasi bawahan dg lbh memusatkan perhatian kpd mrk secara pribadi</a:t>
            </a:r>
          </a:p>
          <a:p>
            <a:r>
              <a:rPr lang="id-ID" dirty="0" smtClean="0"/>
              <a:t>Mrpk kesempatan berharga bg manajer agar dpt menilai kembali apa yg telah dilakukan shg ada kemungkinan merevisi target atau menyusun prioritas baru</a:t>
            </a:r>
          </a:p>
          <a:p>
            <a:r>
              <a:rPr lang="id-ID" dirty="0" smtClean="0"/>
              <a:t>Bisa mengidentifikasikan kesempatan utk rotasi  karyawan</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accent2">
                <a:lumMod val="75000"/>
              </a:schemeClr>
            </a:solidFill>
          </a:ln>
        </p:spPr>
        <p:txBody>
          <a:bodyPr>
            <a:normAutofit fontScale="90000"/>
          </a:bodyPr>
          <a:lstStyle/>
          <a:p>
            <a:r>
              <a:rPr lang="id-ID" sz="3200" b="1" dirty="0" smtClean="0"/>
              <a:t>MANFAAT PERFORMANCE APPRAISAL</a:t>
            </a:r>
            <a:br>
              <a:rPr lang="id-ID" sz="3200" b="1" dirty="0" smtClean="0"/>
            </a:br>
            <a:r>
              <a:rPr lang="id-ID" sz="3200" b="1" dirty="0" smtClean="0"/>
              <a:t>BAGI PERUSAHAAN</a:t>
            </a:r>
            <a:endParaRPr lang="id-ID" sz="3200" b="1" dirty="0"/>
          </a:p>
        </p:txBody>
      </p:sp>
      <p:sp>
        <p:nvSpPr>
          <p:cNvPr id="3" name="Content Placeholder 2"/>
          <p:cNvSpPr>
            <a:spLocks noGrp="1"/>
          </p:cNvSpPr>
          <p:nvPr>
            <p:ph idx="1"/>
          </p:nvPr>
        </p:nvSpPr>
        <p:spPr>
          <a:xfrm>
            <a:off x="457200" y="1412776"/>
            <a:ext cx="8229600" cy="5040560"/>
          </a:xfrm>
          <a:ln>
            <a:solidFill>
              <a:schemeClr val="accent2">
                <a:lumMod val="75000"/>
              </a:schemeClr>
            </a:solidFill>
          </a:ln>
        </p:spPr>
        <p:txBody>
          <a:bodyPr>
            <a:normAutofit fontScale="85000" lnSpcReduction="10000"/>
          </a:bodyPr>
          <a:lstStyle/>
          <a:p>
            <a:r>
              <a:rPr lang="id-ID" dirty="0" smtClean="0"/>
              <a:t>Perbaikan seluruh simpul unit2 yg ada dlm perusahaan, krn:</a:t>
            </a:r>
          </a:p>
          <a:p>
            <a:pPr lvl="1"/>
            <a:r>
              <a:rPr lang="id-ID" dirty="0" smtClean="0"/>
              <a:t>Komunikasi lbh efektif mgn tujuan dan nilai budaya perusahaan </a:t>
            </a:r>
          </a:p>
          <a:p>
            <a:pPr lvl="1"/>
            <a:r>
              <a:rPr lang="id-ID" dirty="0" smtClean="0"/>
              <a:t>Peningkatan rasa kebersamaan dan loyalitas</a:t>
            </a:r>
          </a:p>
          <a:p>
            <a:pPr lvl="1"/>
            <a:r>
              <a:rPr lang="id-ID" dirty="0" smtClean="0"/>
              <a:t>Peningkatan kemampuan dan kemauan atasan utk memotivasi, mengembangkan kemauan dan keterampilan karyawan.</a:t>
            </a:r>
          </a:p>
          <a:p>
            <a:r>
              <a:rPr lang="id-ID" dirty="0" smtClean="0"/>
              <a:t>Meningkatkan pandangan secara luas menyangkut tugas yg dilakukan oleh msg2 karyawan</a:t>
            </a:r>
          </a:p>
          <a:p>
            <a:r>
              <a:rPr lang="id-ID" dirty="0" smtClean="0"/>
              <a:t>Meningkatkan kualitas komunikasi</a:t>
            </a:r>
          </a:p>
          <a:p>
            <a:r>
              <a:rPr lang="id-ID" dirty="0" smtClean="0"/>
              <a:t>Meningkatkan motivasi karyawan secara keseluruhan.</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ln>
            <a:noFill/>
          </a:ln>
        </p:spPr>
        <p:txBody>
          <a:bodyPr>
            <a:normAutofit/>
          </a:bodyPr>
          <a:lstStyle/>
          <a:p>
            <a:pPr algn="l"/>
            <a:r>
              <a:rPr lang="id-ID" sz="3200" dirty="0" smtClean="0"/>
              <a:t>Lanjutan.....</a:t>
            </a:r>
            <a:endParaRPr lang="id-ID" sz="3200" dirty="0"/>
          </a:p>
        </p:txBody>
      </p:sp>
      <p:sp>
        <p:nvSpPr>
          <p:cNvPr id="3" name="Content Placeholder 2"/>
          <p:cNvSpPr>
            <a:spLocks noGrp="1"/>
          </p:cNvSpPr>
          <p:nvPr>
            <p:ph idx="1"/>
          </p:nvPr>
        </p:nvSpPr>
        <p:spPr>
          <a:xfrm>
            <a:off x="457200" y="1196752"/>
            <a:ext cx="8229600" cy="5256584"/>
          </a:xfrm>
          <a:ln>
            <a:solidFill>
              <a:schemeClr val="accent2">
                <a:lumMod val="75000"/>
              </a:schemeClr>
            </a:solidFill>
          </a:ln>
        </p:spPr>
        <p:txBody>
          <a:bodyPr>
            <a:normAutofit fontScale="92500" lnSpcReduction="20000"/>
          </a:bodyPr>
          <a:lstStyle/>
          <a:p>
            <a:r>
              <a:rPr lang="id-ID" dirty="0" smtClean="0"/>
              <a:t>Meningkatkan keharmonisan hubungan dlm pencapaian tujuan perusahaan.</a:t>
            </a:r>
          </a:p>
          <a:p>
            <a:r>
              <a:rPr lang="id-ID" dirty="0" smtClean="0"/>
              <a:t>Peningkatan segi pengawasan melekat dr setiap kegiatan yg dilakukan oleh karyawan.</a:t>
            </a:r>
          </a:p>
          <a:p>
            <a:r>
              <a:rPr lang="id-ID" dirty="0" smtClean="0"/>
              <a:t>Harapan dan pandangan jangka panjang dpt dikembangkan</a:t>
            </a:r>
          </a:p>
          <a:p>
            <a:r>
              <a:rPr lang="id-ID" dirty="0" smtClean="0"/>
              <a:t>Utk mengenali lbh jelas pelatihan dan pengembangan yg dibutuhkan.</a:t>
            </a:r>
          </a:p>
          <a:p>
            <a:r>
              <a:rPr lang="id-ID" dirty="0" smtClean="0"/>
              <a:t>Kemampuan menemukenali setiap permasalahan.</a:t>
            </a:r>
          </a:p>
          <a:p>
            <a:r>
              <a:rPr lang="id-ID" dirty="0" smtClean="0"/>
              <a:t>Sarana penyampaian pesan bhw karyawan dihargai oleh perusahaan.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ln>
            <a:noFill/>
          </a:ln>
        </p:spPr>
        <p:txBody>
          <a:bodyPr>
            <a:normAutofit/>
          </a:bodyPr>
          <a:lstStyle/>
          <a:p>
            <a:pPr algn="l"/>
            <a:r>
              <a:rPr lang="id-ID" sz="3200" dirty="0" smtClean="0"/>
              <a:t>Lanjutan.....</a:t>
            </a:r>
            <a:endParaRPr lang="id-ID" sz="3200" dirty="0"/>
          </a:p>
        </p:txBody>
      </p:sp>
      <p:sp>
        <p:nvSpPr>
          <p:cNvPr id="3" name="Content Placeholder 2"/>
          <p:cNvSpPr>
            <a:spLocks noGrp="1"/>
          </p:cNvSpPr>
          <p:nvPr>
            <p:ph idx="1"/>
          </p:nvPr>
        </p:nvSpPr>
        <p:spPr>
          <a:xfrm>
            <a:off x="457200" y="1196752"/>
            <a:ext cx="8229600" cy="5256584"/>
          </a:xfrm>
          <a:ln>
            <a:solidFill>
              <a:schemeClr val="accent2">
                <a:lumMod val="75000"/>
              </a:schemeClr>
            </a:solidFill>
          </a:ln>
        </p:spPr>
        <p:txBody>
          <a:bodyPr>
            <a:normAutofit lnSpcReduction="10000"/>
          </a:bodyPr>
          <a:lstStyle/>
          <a:p>
            <a:r>
              <a:rPr lang="id-ID" dirty="0" smtClean="0"/>
              <a:t>Kejelasan dan ketepatan pengetahuan, ketrampilan dan sikap yg diperlukan karyawan, shg perusahaan dpt tampil prima.</a:t>
            </a:r>
          </a:p>
          <a:p>
            <a:r>
              <a:rPr lang="id-ID" dirty="0" smtClean="0"/>
              <a:t>Budaya perusahaan mjd mapan, shg kebiasaan baik dpt diciptakan dan dipertahankan.</a:t>
            </a:r>
          </a:p>
          <a:p>
            <a:r>
              <a:rPr lang="id-ID" dirty="0" smtClean="0"/>
              <a:t>Karyawan yg potensial lbh mudah terlihat, mudah diidentifikasi, mudah dikembangkan lbh lanjut utk dipromosikan.</a:t>
            </a:r>
          </a:p>
          <a:p>
            <a:r>
              <a:rPr lang="id-ID" dirty="0" smtClean="0"/>
              <a:t>Jika dilaksanakan dg baik, akan mjd sarana yg utama dlm meningkatkan kinerja perusahaan.</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a:ln>
            <a:solidFill>
              <a:schemeClr val="accent2">
                <a:lumMod val="75000"/>
              </a:schemeClr>
            </a:solidFill>
          </a:ln>
        </p:spPr>
        <p:txBody>
          <a:bodyPr>
            <a:normAutofit/>
          </a:bodyPr>
          <a:lstStyle/>
          <a:p>
            <a:pPr>
              <a:buNone/>
            </a:pPr>
            <a:r>
              <a:rPr lang="id-ID" sz="2400" dirty="0" smtClean="0"/>
              <a:t>	</a:t>
            </a:r>
            <a:r>
              <a:rPr lang="id-ID" sz="2800" dirty="0" smtClean="0"/>
              <a:t>Bayangkan seandainya Anda adalah Manager sebuah perusahaan besar dan Anda diberikan tugas untuk menentukan seberapa baik anak buah Anda menyelesaikan tugas-tugasnya. </a:t>
            </a:r>
          </a:p>
          <a:p>
            <a:pPr>
              <a:buNone/>
            </a:pPr>
            <a:r>
              <a:rPr lang="id-ID" sz="2800" dirty="0" smtClean="0"/>
              <a:t>	Pertanyaan :</a:t>
            </a:r>
          </a:p>
          <a:p>
            <a:pPr marL="966978" lvl="1" indent="-457200">
              <a:spcAft>
                <a:spcPts val="1200"/>
              </a:spcAft>
              <a:buFont typeface="+mj-lt"/>
              <a:buAutoNum type="arabicPeriod"/>
            </a:pPr>
            <a:r>
              <a:rPr lang="id-ID" sz="2600" dirty="0" smtClean="0"/>
              <a:t>Bagaimana Anda akan melakukan penilaian job performance, dan menentukan manakah karyawan yang baik pekerjaannya  dan manakah yg buruk?</a:t>
            </a:r>
          </a:p>
          <a:p>
            <a:pPr marL="966978" lvl="1" indent="-457200">
              <a:buFont typeface="+mj-lt"/>
              <a:buAutoNum type="arabicPeriod"/>
            </a:pPr>
            <a:r>
              <a:rPr lang="id-ID" sz="2600" dirty="0" smtClean="0"/>
              <a:t>Dalam melakukan penilaian kinerja ( performance appraisal) apa saja yang Anda ingin ketahui (cari</a:t>
            </a:r>
            <a:r>
              <a:rPr lang="id-ID" sz="2400" dirty="0" smtClean="0"/>
              <a:t>) </a:t>
            </a:r>
            <a:endParaRPr lang="en-US" sz="2400" dirty="0"/>
          </a:p>
        </p:txBody>
      </p:sp>
      <p:sp>
        <p:nvSpPr>
          <p:cNvPr id="3" name="Title 2"/>
          <p:cNvSpPr>
            <a:spLocks noGrp="1"/>
          </p:cNvSpPr>
          <p:nvPr>
            <p:ph type="title"/>
          </p:nvPr>
        </p:nvSpPr>
        <p:spPr>
          <a:xfrm>
            <a:off x="457200" y="274638"/>
            <a:ext cx="8229600" cy="796908"/>
          </a:xfrm>
          <a:ln>
            <a:solidFill>
              <a:schemeClr val="accent2">
                <a:lumMod val="75000"/>
              </a:schemeClr>
            </a:solidFill>
          </a:ln>
        </p:spPr>
        <p:txBody>
          <a:bodyPr>
            <a:normAutofit/>
          </a:bodyPr>
          <a:lstStyle/>
          <a:p>
            <a:pPr algn="ctr"/>
            <a:r>
              <a:rPr lang="id-ID" b="1" dirty="0" smtClean="0"/>
              <a:t>DISKUSI</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ln>
            <a:solidFill>
              <a:schemeClr val="accent2">
                <a:lumMod val="75000"/>
              </a:schemeClr>
            </a:solidFill>
          </a:ln>
        </p:spPr>
        <p:txBody>
          <a:bodyPr>
            <a:normAutofit/>
          </a:bodyPr>
          <a:lstStyle/>
          <a:p>
            <a:r>
              <a:rPr lang="id-ID" sz="3600" b="1" dirty="0" smtClean="0"/>
              <a:t>KEGUNAAN</a:t>
            </a:r>
            <a:r>
              <a:rPr lang="id-ID" sz="3600" dirty="0" smtClean="0"/>
              <a:t> </a:t>
            </a:r>
            <a:r>
              <a:rPr lang="id-ID" sz="3600" b="1" dirty="0" smtClean="0"/>
              <a:t>PERFORMANCE APPRAISAL</a:t>
            </a:r>
            <a:r>
              <a:rPr lang="id-ID" sz="3600" dirty="0" smtClean="0"/>
              <a:t> </a:t>
            </a:r>
            <a:endParaRPr lang="id-ID" sz="3600" dirty="0"/>
          </a:p>
        </p:txBody>
      </p:sp>
      <p:sp>
        <p:nvSpPr>
          <p:cNvPr id="3" name="Content Placeholder 2"/>
          <p:cNvSpPr>
            <a:spLocks noGrp="1"/>
          </p:cNvSpPr>
          <p:nvPr>
            <p:ph idx="1"/>
          </p:nvPr>
        </p:nvSpPr>
        <p:spPr>
          <a:xfrm>
            <a:off x="457200" y="1340768"/>
            <a:ext cx="8229600" cy="5112568"/>
          </a:xfrm>
          <a:ln>
            <a:solidFill>
              <a:schemeClr val="accent2">
                <a:lumMod val="75000"/>
              </a:schemeClr>
            </a:solidFill>
          </a:ln>
        </p:spPr>
        <p:txBody>
          <a:bodyPr>
            <a:normAutofit fontScale="92500" lnSpcReduction="20000"/>
          </a:bodyPr>
          <a:lstStyle/>
          <a:p>
            <a:r>
              <a:rPr lang="id-ID" i="1" dirty="0" smtClean="0"/>
              <a:t>Performance Improvement</a:t>
            </a:r>
          </a:p>
          <a:p>
            <a:r>
              <a:rPr lang="id-ID" i="1" dirty="0" smtClean="0"/>
              <a:t>Compensation Adjustment</a:t>
            </a:r>
          </a:p>
          <a:p>
            <a:r>
              <a:rPr lang="id-ID" i="1" dirty="0" smtClean="0"/>
              <a:t>Placement Decisions</a:t>
            </a:r>
          </a:p>
          <a:p>
            <a:r>
              <a:rPr lang="id-ID" i="1" dirty="0" smtClean="0"/>
              <a:t>Training &amp; Development Needs</a:t>
            </a:r>
          </a:p>
          <a:p>
            <a:r>
              <a:rPr lang="id-ID" i="1" dirty="0" smtClean="0"/>
              <a:t>Career Planning &amp; Development</a:t>
            </a:r>
          </a:p>
          <a:p>
            <a:r>
              <a:rPr lang="id-ID" i="1" dirty="0" smtClean="0"/>
              <a:t>Staffing Process Deficiencies</a:t>
            </a:r>
          </a:p>
          <a:p>
            <a:r>
              <a:rPr lang="id-ID" i="1" dirty="0" smtClean="0"/>
              <a:t>Informational Inaccuracies</a:t>
            </a:r>
          </a:p>
          <a:p>
            <a:r>
              <a:rPr lang="id-ID" i="1" dirty="0" smtClean="0"/>
              <a:t>Job Design Errors</a:t>
            </a:r>
          </a:p>
          <a:p>
            <a:r>
              <a:rPr lang="id-ID" i="1" dirty="0" smtClean="0"/>
              <a:t>Equal Employment Opportunity</a:t>
            </a:r>
          </a:p>
          <a:p>
            <a:r>
              <a:rPr lang="id-ID" i="1" dirty="0" smtClean="0"/>
              <a:t>External Chalenges</a:t>
            </a:r>
          </a:p>
          <a:p>
            <a:r>
              <a:rPr lang="id-ID" i="1" dirty="0" smtClean="0"/>
              <a:t>Feedback to Human Resources</a:t>
            </a:r>
            <a:endParaRPr lang="id-ID"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75617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780310">
                <a:tc>
                  <a:txBody>
                    <a:bodyPr/>
                    <a:lstStyle/>
                    <a:p>
                      <a:pPr algn="ctr"/>
                      <a:r>
                        <a:rPr lang="en-US" dirty="0" err="1" smtClean="0"/>
                        <a:t>Atasan</a:t>
                      </a:r>
                      <a:r>
                        <a:rPr lang="en-US" dirty="0" smtClean="0"/>
                        <a:t> </a:t>
                      </a:r>
                      <a:r>
                        <a:rPr lang="en-US" dirty="0" err="1" smtClean="0"/>
                        <a:t>Langsung</a:t>
                      </a:r>
                      <a:endParaRPr lang="en-US" dirty="0"/>
                    </a:p>
                  </a:txBody>
                  <a:tcPr/>
                </a:tc>
                <a:tc>
                  <a:txBody>
                    <a:bodyPr/>
                    <a:lstStyle/>
                    <a:p>
                      <a:pPr algn="ctr"/>
                      <a:r>
                        <a:rPr lang="en-US" dirty="0" err="1" smtClean="0"/>
                        <a:t>Rekan</a:t>
                      </a:r>
                      <a:r>
                        <a:rPr lang="en-US" dirty="0" smtClean="0"/>
                        <a:t> </a:t>
                      </a:r>
                      <a:r>
                        <a:rPr lang="en-US" dirty="0" err="1" smtClean="0"/>
                        <a:t>Kerja</a:t>
                      </a:r>
                      <a:endParaRPr lang="en-US" dirty="0"/>
                    </a:p>
                  </a:txBody>
                  <a:tcPr/>
                </a:tc>
                <a:tc>
                  <a:txBody>
                    <a:bodyPr/>
                    <a:lstStyle/>
                    <a:p>
                      <a:pPr algn="ctr"/>
                      <a:r>
                        <a:rPr lang="en-US" dirty="0" err="1" smtClean="0"/>
                        <a:t>Bawahan</a:t>
                      </a:r>
                      <a:endParaRPr lang="en-US" dirty="0"/>
                    </a:p>
                  </a:txBody>
                  <a:tcPr/>
                </a:tc>
                <a:tc>
                  <a:txBody>
                    <a:bodyPr/>
                    <a:lstStyle/>
                    <a:p>
                      <a:pPr algn="ctr"/>
                      <a:r>
                        <a:rPr lang="en-US" dirty="0" err="1" smtClean="0"/>
                        <a:t>Diri</a:t>
                      </a:r>
                      <a:r>
                        <a:rPr lang="en-US" dirty="0" smtClean="0"/>
                        <a:t> </a:t>
                      </a:r>
                      <a:r>
                        <a:rPr lang="en-US" dirty="0" err="1" smtClean="0"/>
                        <a:t>Sendiri</a:t>
                      </a:r>
                      <a:endParaRPr lang="en-US" dirty="0"/>
                    </a:p>
                  </a:txBody>
                  <a:tcPr/>
                </a:tc>
                <a:tc>
                  <a:txBody>
                    <a:bodyPr/>
                    <a:lstStyle/>
                    <a:p>
                      <a:pPr algn="ctr"/>
                      <a:r>
                        <a:rPr lang="en-US" dirty="0" err="1" smtClean="0"/>
                        <a:t>Pelanggan</a:t>
                      </a:r>
                      <a:endParaRPr lang="en-US" dirty="0"/>
                    </a:p>
                  </a:txBody>
                  <a:tcPr/>
                </a:tc>
              </a:tr>
              <a:tr h="1411989">
                <a:tc>
                  <a:txBody>
                    <a:bodyPr/>
                    <a:lstStyle/>
                    <a:p>
                      <a:r>
                        <a:rPr lang="en-US" sz="1400" dirty="0" smtClean="0"/>
                        <a:t>Paling</a:t>
                      </a:r>
                      <a:r>
                        <a:rPr lang="en-US" sz="1400" baseline="0" dirty="0" smtClean="0"/>
                        <a:t> </a:t>
                      </a:r>
                      <a:r>
                        <a:rPr lang="en-US" sz="1400" baseline="0" dirty="0" err="1" smtClean="0"/>
                        <a:t>kenal</a:t>
                      </a:r>
                      <a:r>
                        <a:rPr lang="en-US" sz="1400" baseline="0" dirty="0" smtClean="0"/>
                        <a:t> dg </a:t>
                      </a:r>
                      <a:r>
                        <a:rPr lang="en-US" sz="1400" baseline="0" dirty="0" err="1" smtClean="0"/>
                        <a:t>kinerja</a:t>
                      </a:r>
                      <a:r>
                        <a:rPr lang="en-US" sz="1400" baseline="0" dirty="0" smtClean="0"/>
                        <a:t> </a:t>
                      </a:r>
                      <a:r>
                        <a:rPr lang="en-US" sz="1400" baseline="0" dirty="0" err="1" smtClean="0"/>
                        <a:t>bawahannya</a:t>
                      </a:r>
                      <a:endParaRPr lang="en-US" sz="1400" dirty="0"/>
                    </a:p>
                  </a:txBody>
                  <a:tcPr/>
                </a:tc>
                <a:tc>
                  <a:txBody>
                    <a:bodyPr/>
                    <a:lstStyle/>
                    <a:p>
                      <a:r>
                        <a:rPr lang="en-US" sz="1400" dirty="0" err="1" smtClean="0"/>
                        <a:t>Memberi</a:t>
                      </a:r>
                      <a:r>
                        <a:rPr lang="en-US" sz="1400" baseline="0" dirty="0" smtClean="0"/>
                        <a:t> </a:t>
                      </a:r>
                      <a:r>
                        <a:rPr lang="en-US" sz="1400" baseline="0" dirty="0" err="1" smtClean="0"/>
                        <a:t>perspektif</a:t>
                      </a:r>
                      <a:r>
                        <a:rPr lang="en-US" sz="1400" baseline="0" dirty="0" smtClean="0"/>
                        <a:t> </a:t>
                      </a:r>
                      <a:r>
                        <a:rPr lang="en-US" sz="1400" baseline="0" dirty="0" err="1" smtClean="0"/>
                        <a:t>yg</a:t>
                      </a:r>
                      <a:r>
                        <a:rPr lang="en-US" sz="1400" baseline="0" dirty="0" smtClean="0"/>
                        <a:t> </a:t>
                      </a:r>
                      <a:r>
                        <a:rPr lang="en-US" sz="1400" baseline="0" dirty="0" err="1" smtClean="0"/>
                        <a:t>berbeda</a:t>
                      </a:r>
                      <a:r>
                        <a:rPr lang="en-US" sz="1400" baseline="0" dirty="0" smtClean="0"/>
                        <a:t> </a:t>
                      </a:r>
                      <a:r>
                        <a:rPr lang="en-US" sz="1400" baseline="0" dirty="0" err="1" smtClean="0"/>
                        <a:t>ttg</a:t>
                      </a:r>
                      <a:r>
                        <a:rPr lang="en-US" sz="1400" baseline="0" dirty="0" smtClean="0"/>
                        <a:t> </a:t>
                      </a:r>
                      <a:r>
                        <a:rPr lang="en-US" sz="1400" baseline="0" dirty="0" err="1" smtClean="0"/>
                        <a:t>kinerja</a:t>
                      </a:r>
                      <a:r>
                        <a:rPr lang="en-US" sz="1400" baseline="0" dirty="0" smtClean="0"/>
                        <a:t> </a:t>
                      </a:r>
                      <a:r>
                        <a:rPr lang="en-US" sz="1400" baseline="0" dirty="0" err="1" smtClean="0"/>
                        <a:t>rekannya</a:t>
                      </a:r>
                      <a:endParaRPr lang="en-US" sz="1400" dirty="0"/>
                    </a:p>
                  </a:txBody>
                  <a:tcPr/>
                </a:tc>
                <a:tc>
                  <a:txBody>
                    <a:bodyPr/>
                    <a:lstStyle/>
                    <a:p>
                      <a:r>
                        <a:rPr lang="en-US" sz="1400" dirty="0" err="1" smtClean="0"/>
                        <a:t>Dpt</a:t>
                      </a:r>
                      <a:r>
                        <a:rPr lang="en-US" sz="1400" baseline="0" dirty="0" smtClean="0"/>
                        <a:t> </a:t>
                      </a:r>
                      <a:r>
                        <a:rPr lang="en-US" sz="1400" baseline="0" dirty="0" err="1" smtClean="0"/>
                        <a:t>menjadi</a:t>
                      </a:r>
                      <a:r>
                        <a:rPr lang="en-US" sz="1400" baseline="0" dirty="0" smtClean="0"/>
                        <a:t> </a:t>
                      </a:r>
                      <a:r>
                        <a:rPr lang="en-US" sz="1400" baseline="0" dirty="0" err="1" smtClean="0"/>
                        <a:t>masukan</a:t>
                      </a:r>
                      <a:r>
                        <a:rPr lang="en-US" sz="1400" baseline="0" dirty="0" smtClean="0"/>
                        <a:t> </a:t>
                      </a:r>
                      <a:r>
                        <a:rPr lang="en-US" sz="1400" baseline="0" dirty="0" err="1" smtClean="0"/>
                        <a:t>utk</a:t>
                      </a:r>
                      <a:r>
                        <a:rPr lang="en-US" sz="1400" baseline="0" dirty="0" smtClean="0"/>
                        <a:t> </a:t>
                      </a:r>
                      <a:r>
                        <a:rPr lang="en-US" sz="1400" baseline="0" dirty="0" err="1" smtClean="0"/>
                        <a:t>pengemb</a:t>
                      </a:r>
                      <a:r>
                        <a:rPr lang="en-US" sz="1400" baseline="0" dirty="0" smtClean="0"/>
                        <a:t> </a:t>
                      </a:r>
                      <a:r>
                        <a:rPr lang="en-US" sz="1400" baseline="0" dirty="0" err="1" smtClean="0"/>
                        <a:t>atasan</a:t>
                      </a:r>
                      <a:endParaRPr lang="en-US" sz="1400" dirty="0"/>
                    </a:p>
                  </a:txBody>
                  <a:tcPr/>
                </a:tc>
                <a:tc>
                  <a:txBody>
                    <a:bodyPr/>
                    <a:lstStyle/>
                    <a:p>
                      <a:r>
                        <a:rPr lang="en-US" sz="1400" dirty="0" err="1" smtClean="0"/>
                        <a:t>Peluang</a:t>
                      </a:r>
                      <a:r>
                        <a:rPr lang="en-US" sz="1400" dirty="0" smtClean="0"/>
                        <a:t> </a:t>
                      </a:r>
                      <a:r>
                        <a:rPr lang="en-US" sz="1400" dirty="0" err="1" smtClean="0"/>
                        <a:t>utk</a:t>
                      </a:r>
                      <a:r>
                        <a:rPr lang="en-US" sz="1400" dirty="0" smtClean="0"/>
                        <a:t> </a:t>
                      </a:r>
                      <a:r>
                        <a:rPr lang="en-US" sz="1400" dirty="0" err="1" smtClean="0"/>
                        <a:t>ber</a:t>
                      </a:r>
                      <a:r>
                        <a:rPr lang="id-ID" sz="1400" dirty="0" smtClean="0"/>
                        <a:t>-</a:t>
                      </a:r>
                      <a:r>
                        <a:rPr lang="en-US" sz="1400" dirty="0" err="1" smtClean="0"/>
                        <a:t>peran</a:t>
                      </a:r>
                      <a:r>
                        <a:rPr lang="en-US" sz="1400" dirty="0" smtClean="0"/>
                        <a:t> </a:t>
                      </a:r>
                      <a:r>
                        <a:rPr lang="en-US" sz="1400" dirty="0" err="1" smtClean="0"/>
                        <a:t>dlm</a:t>
                      </a:r>
                      <a:r>
                        <a:rPr lang="en-US" sz="1400" dirty="0" smtClean="0"/>
                        <a:t> </a:t>
                      </a:r>
                      <a:r>
                        <a:rPr lang="en-US" sz="1400" dirty="0" err="1" smtClean="0"/>
                        <a:t>pene</a:t>
                      </a:r>
                      <a:r>
                        <a:rPr lang="id-ID" sz="1400" dirty="0" smtClean="0"/>
                        <a:t>-</a:t>
                      </a:r>
                      <a:r>
                        <a:rPr lang="en-US" sz="1400" dirty="0" err="1" smtClean="0"/>
                        <a:t>tapan</a:t>
                      </a:r>
                      <a:r>
                        <a:rPr lang="en-US" sz="1400" dirty="0" smtClean="0"/>
                        <a:t> </a:t>
                      </a:r>
                      <a:r>
                        <a:rPr lang="en-US" sz="1400" dirty="0" err="1" smtClean="0"/>
                        <a:t>sasaran</a:t>
                      </a:r>
                      <a:r>
                        <a:rPr lang="id-ID" sz="1400" dirty="0" smtClean="0"/>
                        <a:t>,</a:t>
                      </a:r>
                      <a:r>
                        <a:rPr lang="id-ID" sz="1400" baseline="0" dirty="0" smtClean="0"/>
                        <a:t> shg meningkatkan motivasi</a:t>
                      </a:r>
                      <a:endParaRPr lang="en-US" sz="1400" dirty="0"/>
                    </a:p>
                  </a:txBody>
                  <a:tcPr/>
                </a:tc>
                <a:tc>
                  <a:txBody>
                    <a:bodyPr/>
                    <a:lstStyle/>
                    <a:p>
                      <a:r>
                        <a:rPr lang="id-ID" sz="1400" dirty="0" smtClean="0"/>
                        <a:t>Penilai, misal dari nasabah, tamu hotel</a:t>
                      </a:r>
                      <a:endParaRPr lang="en-US" sz="1400" dirty="0"/>
                    </a:p>
                  </a:txBody>
                  <a:tcPr/>
                </a:tc>
              </a:tr>
              <a:tr h="1672093">
                <a:tc>
                  <a:txBody>
                    <a:bodyPr/>
                    <a:lstStyle/>
                    <a:p>
                      <a:r>
                        <a:rPr lang="en-US" sz="1400" dirty="0" smtClean="0"/>
                        <a:t>Paling </a:t>
                      </a:r>
                      <a:r>
                        <a:rPr lang="en-US" sz="1400" dirty="0" err="1" smtClean="0"/>
                        <a:t>sering</a:t>
                      </a:r>
                      <a:r>
                        <a:rPr lang="en-US" sz="1400" dirty="0" smtClean="0"/>
                        <a:t> </a:t>
                      </a:r>
                      <a:r>
                        <a:rPr lang="en-US" sz="1400" dirty="0" err="1" smtClean="0"/>
                        <a:t>berinteraksi</a:t>
                      </a:r>
                      <a:endParaRPr lang="en-US" sz="1400" dirty="0"/>
                    </a:p>
                  </a:txBody>
                  <a:tcPr/>
                </a:tc>
                <a:tc>
                  <a:txBody>
                    <a:bodyPr/>
                    <a:lstStyle/>
                    <a:p>
                      <a:r>
                        <a:rPr lang="en-US" sz="1400" dirty="0" err="1" smtClean="0"/>
                        <a:t>Mengurangi</a:t>
                      </a:r>
                      <a:r>
                        <a:rPr lang="en-US" sz="1400" dirty="0" smtClean="0"/>
                        <a:t> bias</a:t>
                      </a:r>
                      <a:r>
                        <a:rPr lang="en-US" sz="1400" baseline="0" dirty="0" smtClean="0"/>
                        <a:t> dg </a:t>
                      </a:r>
                      <a:r>
                        <a:rPr lang="en-US" sz="1400" baseline="0" dirty="0" err="1" smtClean="0"/>
                        <a:t>merinci</a:t>
                      </a:r>
                      <a:r>
                        <a:rPr lang="en-US" sz="1400" baseline="0" dirty="0" smtClean="0"/>
                        <a:t> </a:t>
                      </a:r>
                      <a:r>
                        <a:rPr lang="en-US" sz="1400" baseline="0" dirty="0" err="1" smtClean="0"/>
                        <a:t>apa</a:t>
                      </a:r>
                      <a:r>
                        <a:rPr lang="en-US" sz="1400" baseline="0" dirty="0" smtClean="0"/>
                        <a:t> </a:t>
                      </a:r>
                      <a:r>
                        <a:rPr lang="en-US" sz="1400" baseline="0" dirty="0" err="1" smtClean="0"/>
                        <a:t>yg</a:t>
                      </a:r>
                      <a:r>
                        <a:rPr lang="en-US" sz="1400" baseline="0" dirty="0" smtClean="0"/>
                        <a:t> </a:t>
                      </a:r>
                      <a:r>
                        <a:rPr lang="en-US" sz="1400" baseline="0" dirty="0" err="1" smtClean="0"/>
                        <a:t>boleh</a:t>
                      </a:r>
                      <a:r>
                        <a:rPr lang="en-US" sz="1400" baseline="0" dirty="0" smtClean="0"/>
                        <a:t> </a:t>
                      </a:r>
                      <a:r>
                        <a:rPr lang="en-US" sz="1400" baseline="0" dirty="0" err="1" smtClean="0"/>
                        <a:t>dinilai</a:t>
                      </a:r>
                      <a:r>
                        <a:rPr lang="en-US" sz="1400" baseline="0" dirty="0" smtClean="0"/>
                        <a:t> </a:t>
                      </a:r>
                      <a:r>
                        <a:rPr lang="en-US" sz="1400" baseline="0" dirty="0" err="1" smtClean="0"/>
                        <a:t>rekan</a:t>
                      </a:r>
                      <a:r>
                        <a:rPr lang="en-US" sz="1400" baseline="0" dirty="0" smtClean="0"/>
                        <a:t> </a:t>
                      </a:r>
                      <a:r>
                        <a:rPr lang="en-US" sz="1400" baseline="0" dirty="0" err="1" smtClean="0"/>
                        <a:t>kerja</a:t>
                      </a:r>
                      <a:endParaRPr lang="en-US" sz="1400" dirty="0"/>
                    </a:p>
                  </a:txBody>
                  <a:tcPr/>
                </a:tc>
                <a:tc>
                  <a:txBody>
                    <a:bodyPr/>
                    <a:lstStyle/>
                    <a:p>
                      <a:r>
                        <a:rPr lang="en-US" sz="1400" dirty="0" err="1" smtClean="0"/>
                        <a:t>Bisa</a:t>
                      </a:r>
                      <a:r>
                        <a:rPr lang="en-US" sz="1400" dirty="0" smtClean="0"/>
                        <a:t> </a:t>
                      </a:r>
                      <a:r>
                        <a:rPr lang="en-US" sz="1400" dirty="0" err="1" smtClean="0"/>
                        <a:t>bermanfaat</a:t>
                      </a:r>
                      <a:r>
                        <a:rPr lang="en-US" sz="1400" dirty="0" smtClean="0"/>
                        <a:t>  </a:t>
                      </a:r>
                      <a:r>
                        <a:rPr lang="en-US" sz="1400" dirty="0" err="1" smtClean="0"/>
                        <a:t>bila</a:t>
                      </a:r>
                      <a:r>
                        <a:rPr lang="en-US" sz="1400" dirty="0" smtClean="0"/>
                        <a:t> </a:t>
                      </a:r>
                      <a:r>
                        <a:rPr lang="en-US" sz="1400" dirty="0" err="1" smtClean="0"/>
                        <a:t>ada</a:t>
                      </a:r>
                      <a:r>
                        <a:rPr lang="en-US" sz="1400" dirty="0" smtClean="0"/>
                        <a:t> </a:t>
                      </a:r>
                      <a:r>
                        <a:rPr lang="en-US" sz="1400" dirty="0" err="1" smtClean="0"/>
                        <a:t>keper-cayaan</a:t>
                      </a:r>
                      <a:r>
                        <a:rPr lang="en-US" sz="1400" dirty="0" smtClean="0"/>
                        <a:t> &amp; </a:t>
                      </a:r>
                      <a:r>
                        <a:rPr lang="en-US" sz="1400" dirty="0" err="1" smtClean="0"/>
                        <a:t>keter-bukaan</a:t>
                      </a:r>
                      <a:r>
                        <a:rPr lang="en-US" sz="1400" baseline="0" dirty="0" smtClean="0"/>
                        <a:t> </a:t>
                      </a:r>
                      <a:r>
                        <a:rPr lang="en-US" sz="1400" baseline="0" dirty="0" err="1" smtClean="0"/>
                        <a:t>atasan</a:t>
                      </a:r>
                      <a:r>
                        <a:rPr lang="en-US" sz="1400" baseline="0" dirty="0" smtClean="0"/>
                        <a:t> -</a:t>
                      </a:r>
                      <a:r>
                        <a:rPr lang="en-US" sz="1400" baseline="0" dirty="0" err="1" smtClean="0"/>
                        <a:t>bawahan</a:t>
                      </a:r>
                      <a:endParaRPr lang="en-US" sz="1400" dirty="0"/>
                    </a:p>
                  </a:txBody>
                  <a:tcPr/>
                </a:tc>
                <a:tc>
                  <a:txBody>
                    <a:bodyPr/>
                    <a:lstStyle/>
                    <a:p>
                      <a:r>
                        <a:rPr lang="id-ID" sz="1400" dirty="0" smtClean="0"/>
                        <a:t>Terkadang menilai diri</a:t>
                      </a:r>
                      <a:r>
                        <a:rPr lang="id-ID" sz="1400" baseline="0" dirty="0" smtClean="0"/>
                        <a:t> terlalu tinggi atau bahkan terlalu rendah</a:t>
                      </a:r>
                      <a:endParaRPr lang="en-US" sz="1400" dirty="0"/>
                    </a:p>
                  </a:txBody>
                  <a:tcPr/>
                </a:tc>
                <a:tc>
                  <a:txBody>
                    <a:bodyPr/>
                    <a:lstStyle/>
                    <a:p>
                      <a:r>
                        <a:rPr lang="id-ID" sz="1400" dirty="0" smtClean="0"/>
                        <a:t>Informasi dari pelanggan dpt digunakan utk mengambil keputusan ketenaga kerjaan</a:t>
                      </a:r>
                      <a:endParaRPr lang="en-US" sz="1400" dirty="0"/>
                    </a:p>
                  </a:txBody>
                  <a:tcPr/>
                </a:tc>
              </a:tr>
              <a:tr h="891782">
                <a:tc>
                  <a:txBody>
                    <a:bodyPr/>
                    <a:lstStyle/>
                    <a:p>
                      <a:r>
                        <a:rPr lang="en-US" sz="1400" dirty="0" smtClean="0"/>
                        <a:t>Paling </a:t>
                      </a:r>
                      <a:r>
                        <a:rPr lang="en-US" sz="1400" dirty="0" err="1" smtClean="0"/>
                        <a:t>mampu</a:t>
                      </a:r>
                      <a:r>
                        <a:rPr lang="en-US" sz="1400" dirty="0" smtClean="0"/>
                        <a:t> </a:t>
                      </a:r>
                      <a:r>
                        <a:rPr lang="en-US" sz="1400" dirty="0" err="1" smtClean="0"/>
                        <a:t>mengaitkan</a:t>
                      </a:r>
                      <a:r>
                        <a:rPr lang="en-US" sz="1400" baseline="0" dirty="0" smtClean="0"/>
                        <a:t> </a:t>
                      </a:r>
                      <a:r>
                        <a:rPr lang="en-US" sz="1400" baseline="0" dirty="0" err="1" smtClean="0"/>
                        <a:t>kinerja</a:t>
                      </a:r>
                      <a:r>
                        <a:rPr lang="en-US" sz="1400" baseline="0" dirty="0" smtClean="0"/>
                        <a:t> individual &amp; </a:t>
                      </a:r>
                      <a:r>
                        <a:rPr lang="en-US" sz="1400" baseline="0" dirty="0" err="1" smtClean="0"/>
                        <a:t>sasaran</a:t>
                      </a:r>
                      <a:endParaRPr lang="en-US" sz="1400" dirty="0"/>
                    </a:p>
                  </a:txBody>
                  <a:tcPr/>
                </a:tc>
                <a:tc>
                  <a:txBody>
                    <a:bodyPr/>
                    <a:lstStyle/>
                    <a:p>
                      <a:r>
                        <a:rPr lang="en-US" sz="1400" dirty="0" err="1" smtClean="0"/>
                        <a:t>Sebagai</a:t>
                      </a:r>
                      <a:r>
                        <a:rPr lang="en-US" sz="1400" dirty="0" smtClean="0"/>
                        <a:t> </a:t>
                      </a:r>
                      <a:r>
                        <a:rPr lang="en-US" sz="1400" dirty="0" err="1" smtClean="0"/>
                        <a:t>bahan</a:t>
                      </a:r>
                      <a:r>
                        <a:rPr lang="en-US" sz="1400" dirty="0" smtClean="0"/>
                        <a:t> </a:t>
                      </a:r>
                      <a:r>
                        <a:rPr lang="en-US" sz="1400" dirty="0" err="1" smtClean="0"/>
                        <a:t>pertimbangan</a:t>
                      </a:r>
                      <a:r>
                        <a:rPr lang="en-US" sz="1400" dirty="0" smtClean="0"/>
                        <a:t> </a:t>
                      </a:r>
                      <a:r>
                        <a:rPr lang="en-US" sz="1400" dirty="0" err="1" smtClean="0"/>
                        <a:t>saja</a:t>
                      </a:r>
                      <a:endParaRPr lang="en-US" sz="1400" dirty="0"/>
                    </a:p>
                  </a:txBody>
                  <a:tcPr/>
                </a:tc>
                <a:tc>
                  <a:txBody>
                    <a:bodyPr/>
                    <a:lstStyle/>
                    <a:p>
                      <a:r>
                        <a:rPr lang="en-US" sz="1400" dirty="0" err="1" smtClean="0"/>
                        <a:t>Sbg</a:t>
                      </a:r>
                      <a:r>
                        <a:rPr lang="en-US" sz="1400" baseline="0" dirty="0" smtClean="0"/>
                        <a:t> </a:t>
                      </a:r>
                      <a:r>
                        <a:rPr lang="en-US" sz="1400" baseline="0" dirty="0" err="1" smtClean="0"/>
                        <a:t>bagian</a:t>
                      </a:r>
                      <a:r>
                        <a:rPr lang="en-US" sz="1400" baseline="0" dirty="0" smtClean="0"/>
                        <a:t> </a:t>
                      </a:r>
                      <a:r>
                        <a:rPr lang="en-US" sz="1400" baseline="0" dirty="0" err="1" smtClean="0"/>
                        <a:t>dari</a:t>
                      </a:r>
                      <a:r>
                        <a:rPr lang="en-US" sz="1400" baseline="0" dirty="0" smtClean="0"/>
                        <a:t> PA </a:t>
                      </a:r>
                      <a:r>
                        <a:rPr lang="en-US" sz="1400" baseline="0" dirty="0" err="1" smtClean="0"/>
                        <a:t>secara</a:t>
                      </a:r>
                      <a:r>
                        <a:rPr lang="en-US" sz="1400" baseline="0" dirty="0" smtClean="0"/>
                        <a:t> </a:t>
                      </a:r>
                      <a:r>
                        <a:rPr lang="en-US" sz="1400" baseline="0" dirty="0" err="1" smtClean="0"/>
                        <a:t>keseluruhan</a:t>
                      </a:r>
                      <a:endParaRPr lang="en-US" sz="1400" dirty="0"/>
                    </a:p>
                  </a:txBody>
                  <a:tcPr/>
                </a:tc>
                <a:tc>
                  <a:txBody>
                    <a:bodyPr/>
                    <a:lstStyle/>
                    <a:p>
                      <a:r>
                        <a:rPr lang="id-ID" sz="1400" dirty="0" smtClean="0"/>
                        <a:t>Perlu dikombi-nasikan dengan penilaian lainnya</a:t>
                      </a:r>
                      <a:endParaRPr lang="en-US" sz="1400" dirty="0"/>
                    </a:p>
                  </a:txBody>
                  <a:tcPr/>
                </a:tc>
                <a:tc>
                  <a:txBody>
                    <a:bodyPr/>
                    <a:lstStyle/>
                    <a:p>
                      <a:endParaRPr lang="en-US" sz="1400" dirty="0"/>
                    </a:p>
                  </a:txBody>
                  <a:tcPr/>
                </a:tc>
              </a:tr>
            </a:tbl>
          </a:graphicData>
        </a:graphic>
      </p:graphicFrame>
      <p:sp>
        <p:nvSpPr>
          <p:cNvPr id="3" name="Title 2"/>
          <p:cNvSpPr>
            <a:spLocks noGrp="1"/>
          </p:cNvSpPr>
          <p:nvPr>
            <p:ph type="title"/>
          </p:nvPr>
        </p:nvSpPr>
        <p:spPr>
          <a:xfrm>
            <a:off x="457200" y="274638"/>
            <a:ext cx="8229600" cy="868362"/>
          </a:xfrm>
          <a:ln>
            <a:solidFill>
              <a:schemeClr val="accent2"/>
            </a:solidFill>
          </a:ln>
        </p:spPr>
        <p:txBody>
          <a:bodyPr>
            <a:normAutofit/>
          </a:bodyPr>
          <a:lstStyle/>
          <a:p>
            <a:pPr algn="ctr"/>
            <a:r>
              <a:rPr lang="en-US" sz="2800" dirty="0" smtClean="0"/>
              <a:t>SIAPA YANG MELAKUKAN P.A ?</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896544"/>
          </a:xfrm>
          <a:ln>
            <a:solidFill>
              <a:schemeClr val="accent2">
                <a:lumMod val="75000"/>
              </a:schemeClr>
            </a:solidFill>
          </a:ln>
        </p:spPr>
        <p:txBody>
          <a:bodyPr>
            <a:normAutofit/>
          </a:bodyPr>
          <a:lstStyle/>
          <a:p>
            <a:pPr>
              <a:spcBef>
                <a:spcPts val="1200"/>
              </a:spcBef>
              <a:buFont typeface="Wingdings" pitchFamily="2" charset="2"/>
              <a:buChar char="q"/>
            </a:pPr>
            <a:r>
              <a:rPr lang="id-ID" sz="2800" dirty="0" smtClean="0"/>
              <a:t>Liniency Error</a:t>
            </a:r>
          </a:p>
          <a:p>
            <a:pPr>
              <a:buFont typeface="Wingdings" pitchFamily="2" charset="2"/>
              <a:buChar char="q"/>
            </a:pPr>
            <a:r>
              <a:rPr lang="id-ID" sz="2800" dirty="0" smtClean="0"/>
              <a:t>Strictness Error</a:t>
            </a:r>
          </a:p>
          <a:p>
            <a:pPr>
              <a:buFont typeface="Wingdings" pitchFamily="2" charset="2"/>
              <a:buChar char="q"/>
            </a:pPr>
            <a:r>
              <a:rPr lang="id-ID" sz="2800" dirty="0" smtClean="0"/>
              <a:t>Central Tendency</a:t>
            </a:r>
          </a:p>
          <a:p>
            <a:pPr>
              <a:buFont typeface="Wingdings" pitchFamily="2" charset="2"/>
              <a:buChar char="q"/>
            </a:pPr>
            <a:r>
              <a:rPr lang="id-ID" sz="2800" dirty="0" smtClean="0"/>
              <a:t>Hallo Effect</a:t>
            </a:r>
          </a:p>
          <a:p>
            <a:pPr>
              <a:buFont typeface="Wingdings" pitchFamily="2" charset="2"/>
              <a:buChar char="q"/>
            </a:pPr>
            <a:r>
              <a:rPr lang="id-ID" sz="2800" dirty="0" smtClean="0"/>
              <a:t>Dampak dari Impresi</a:t>
            </a:r>
          </a:p>
          <a:p>
            <a:pPr>
              <a:buFont typeface="Wingdings" pitchFamily="2" charset="2"/>
              <a:buChar char="q"/>
            </a:pPr>
            <a:r>
              <a:rPr lang="id-ID" sz="2800" dirty="0" smtClean="0"/>
              <a:t>Dampak dari hasil penilaian Masa lalu</a:t>
            </a:r>
          </a:p>
          <a:p>
            <a:pPr>
              <a:buFont typeface="Wingdings" pitchFamily="2" charset="2"/>
              <a:buChar char="q"/>
            </a:pPr>
            <a:r>
              <a:rPr lang="id-ID" sz="2800" dirty="0" smtClean="0"/>
              <a:t>Dampak dari perilaku terakhir</a:t>
            </a:r>
          </a:p>
          <a:p>
            <a:pPr>
              <a:buFont typeface="Wingdings" pitchFamily="2" charset="2"/>
              <a:buChar char="q"/>
            </a:pPr>
            <a:r>
              <a:rPr lang="id-ID" sz="2800" dirty="0" smtClean="0"/>
              <a:t>Kesalahan Rangking/ Urutan</a:t>
            </a:r>
          </a:p>
          <a:p>
            <a:pPr>
              <a:buFont typeface="Wingdings" pitchFamily="2" charset="2"/>
              <a:buChar char="q"/>
            </a:pPr>
            <a:r>
              <a:rPr lang="id-ID" sz="2800" dirty="0" smtClean="0"/>
              <a:t>Kesalahan Kesamaan</a:t>
            </a:r>
          </a:p>
          <a:p>
            <a:pPr>
              <a:buNone/>
            </a:pPr>
            <a:endParaRPr lang="en-US" sz="2000" dirty="0"/>
          </a:p>
        </p:txBody>
      </p:sp>
      <p:sp>
        <p:nvSpPr>
          <p:cNvPr id="3" name="Title 2"/>
          <p:cNvSpPr>
            <a:spLocks noGrp="1"/>
          </p:cNvSpPr>
          <p:nvPr>
            <p:ph type="title"/>
          </p:nvPr>
        </p:nvSpPr>
        <p:spPr>
          <a:xfrm>
            <a:off x="457200" y="274638"/>
            <a:ext cx="8229600" cy="792162"/>
          </a:xfrm>
          <a:ln>
            <a:solidFill>
              <a:schemeClr val="accent2"/>
            </a:solidFill>
          </a:ln>
        </p:spPr>
        <p:txBody>
          <a:bodyPr>
            <a:normAutofit/>
          </a:bodyPr>
          <a:lstStyle/>
          <a:p>
            <a:pPr algn="ctr"/>
            <a:r>
              <a:rPr lang="id-ID" sz="3200" dirty="0" smtClean="0"/>
              <a:t>KESALAHAN PENILAIAN DARI PENILAI</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953000"/>
          </a:xfrm>
          <a:ln>
            <a:solidFill>
              <a:schemeClr val="accent2">
                <a:lumMod val="75000"/>
              </a:schemeClr>
            </a:solidFill>
          </a:ln>
        </p:spPr>
        <p:txBody>
          <a:bodyPr>
            <a:normAutofit/>
          </a:bodyPr>
          <a:lstStyle/>
          <a:p>
            <a:pPr>
              <a:buNone/>
            </a:pPr>
            <a:r>
              <a:rPr lang="id-ID" sz="2400" dirty="0" smtClean="0">
                <a:solidFill>
                  <a:srgbClr val="FF0000"/>
                </a:solidFill>
              </a:rPr>
              <a:t>Sebelum PA berlangsung :</a:t>
            </a:r>
          </a:p>
          <a:p>
            <a:pPr>
              <a:buFont typeface="Wingdings" pitchFamily="2" charset="2"/>
              <a:buChar char="q"/>
            </a:pPr>
            <a:r>
              <a:rPr lang="id-ID" sz="2400" dirty="0" smtClean="0"/>
              <a:t>Sering berkomunikasi dg Bawahan ttg Kinerjanya</a:t>
            </a:r>
          </a:p>
          <a:p>
            <a:pPr>
              <a:buFont typeface="Wingdings" pitchFamily="2" charset="2"/>
              <a:buChar char="q"/>
            </a:pPr>
            <a:r>
              <a:rPr lang="id-ID" sz="2400" dirty="0" smtClean="0"/>
              <a:t>Memperoleh Pelatihan wawancara PA</a:t>
            </a:r>
          </a:p>
          <a:p>
            <a:pPr>
              <a:buFont typeface="Wingdings" pitchFamily="2" charset="2"/>
              <a:buChar char="q"/>
            </a:pPr>
            <a:r>
              <a:rPr lang="id-ID" sz="2400" dirty="0" smtClean="0"/>
              <a:t>Merencanakan utk memberi penjelasan kpd bawahan</a:t>
            </a:r>
          </a:p>
          <a:p>
            <a:endParaRPr lang="id-ID" sz="2400" dirty="0" smtClean="0"/>
          </a:p>
          <a:p>
            <a:pPr>
              <a:buNone/>
            </a:pPr>
            <a:r>
              <a:rPr lang="id-ID" sz="2400" dirty="0" smtClean="0">
                <a:solidFill>
                  <a:srgbClr val="FF0000"/>
                </a:solidFill>
              </a:rPr>
              <a:t>Selama Wawancara PA :</a:t>
            </a:r>
          </a:p>
          <a:p>
            <a:pPr>
              <a:buFont typeface="Wingdings" pitchFamily="2" charset="2"/>
              <a:buChar char="q"/>
            </a:pPr>
            <a:r>
              <a:rPr lang="id-ID" sz="2400" dirty="0" smtClean="0"/>
              <a:t>Mendorong peran serta bawahan</a:t>
            </a:r>
          </a:p>
          <a:p>
            <a:pPr>
              <a:buFont typeface="Wingdings" pitchFamily="2" charset="2"/>
              <a:buChar char="q"/>
            </a:pPr>
            <a:r>
              <a:rPr lang="id-ID" sz="2400" dirty="0" smtClean="0"/>
              <a:t>Menilai Kinerja, bukan Kepribadiannya</a:t>
            </a:r>
          </a:p>
          <a:p>
            <a:pPr>
              <a:buFont typeface="Wingdings" pitchFamily="2" charset="2"/>
              <a:buChar char="q"/>
            </a:pPr>
            <a:r>
              <a:rPr lang="id-ID" sz="2400" dirty="0" smtClean="0"/>
              <a:t>Memberi feedback berdasarkan data</a:t>
            </a:r>
          </a:p>
          <a:p>
            <a:pPr>
              <a:buFont typeface="Wingdings" pitchFamily="2" charset="2"/>
              <a:buChar char="q"/>
            </a:pPr>
            <a:r>
              <a:rPr lang="id-ID" sz="2400" dirty="0" smtClean="0"/>
              <a:t>Menjadi Pendengar yang aktif</a:t>
            </a:r>
          </a:p>
          <a:p>
            <a:pPr>
              <a:buFont typeface="Wingdings" pitchFamily="2" charset="2"/>
              <a:buChar char="q"/>
            </a:pPr>
            <a:r>
              <a:rPr lang="id-ID" sz="2400" dirty="0" smtClean="0"/>
              <a:t>Menetapkan Tujuan Bersama untuk Perbaikan y.a.d</a:t>
            </a:r>
          </a:p>
          <a:p>
            <a:endParaRPr lang="id-ID" sz="2000" dirty="0" smtClean="0"/>
          </a:p>
          <a:p>
            <a:pPr>
              <a:buNone/>
            </a:pPr>
            <a:endParaRPr lang="id-ID" sz="2000" dirty="0" smtClean="0"/>
          </a:p>
          <a:p>
            <a:endParaRPr lang="id-ID" sz="2000" dirty="0" smtClean="0"/>
          </a:p>
          <a:p>
            <a:pPr>
              <a:buNone/>
            </a:pPr>
            <a:endParaRPr lang="en-US" sz="2400" dirty="0"/>
          </a:p>
        </p:txBody>
      </p:sp>
      <p:sp>
        <p:nvSpPr>
          <p:cNvPr id="3" name="Title 2"/>
          <p:cNvSpPr>
            <a:spLocks noGrp="1"/>
          </p:cNvSpPr>
          <p:nvPr>
            <p:ph type="title"/>
          </p:nvPr>
        </p:nvSpPr>
        <p:spPr>
          <a:xfrm>
            <a:off x="457200" y="274638"/>
            <a:ext cx="8229600" cy="868362"/>
          </a:xfrm>
          <a:ln>
            <a:solidFill>
              <a:schemeClr val="accent2"/>
            </a:solidFill>
          </a:ln>
        </p:spPr>
        <p:txBody>
          <a:bodyPr>
            <a:normAutofit/>
          </a:bodyPr>
          <a:lstStyle/>
          <a:p>
            <a:pPr algn="ctr"/>
            <a:r>
              <a:rPr lang="id-ID" sz="2800" dirty="0" smtClean="0"/>
              <a:t>PENINGKATAN EFEKTIVITAS PENILAI</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2">
                <a:lumMod val="75000"/>
              </a:schemeClr>
            </a:solidFill>
          </a:ln>
        </p:spPr>
        <p:txBody>
          <a:bodyPr>
            <a:normAutofit/>
          </a:bodyPr>
          <a:lstStyle/>
          <a:p>
            <a:pPr>
              <a:buNone/>
            </a:pPr>
            <a:r>
              <a:rPr lang="id-ID" dirty="0" smtClean="0">
                <a:solidFill>
                  <a:srgbClr val="FF0000"/>
                </a:solidFill>
              </a:rPr>
              <a:t>Setelah Penilaian :</a:t>
            </a:r>
          </a:p>
          <a:p>
            <a:pPr>
              <a:buFont typeface="Wingdings" pitchFamily="2" charset="2"/>
              <a:buChar char="q"/>
            </a:pPr>
            <a:r>
              <a:rPr lang="id-ID" dirty="0" smtClean="0"/>
              <a:t>Sering berkomunikasi dg bawahan ttg Kinerjanya</a:t>
            </a:r>
          </a:p>
          <a:p>
            <a:pPr>
              <a:buFont typeface="Wingdings" pitchFamily="2" charset="2"/>
              <a:buChar char="q"/>
            </a:pPr>
            <a:r>
              <a:rPr lang="id-ID" dirty="0" smtClean="0"/>
              <a:t>Menilai Secara Periodik Kemajuan bawahan</a:t>
            </a:r>
          </a:p>
          <a:p>
            <a:pPr>
              <a:buFont typeface="Wingdings" pitchFamily="2" charset="2"/>
              <a:buChar char="q"/>
            </a:pPr>
            <a:r>
              <a:rPr lang="id-ID" dirty="0" smtClean="0"/>
              <a:t>Memberikan Reward sesuai Kinerjanya</a:t>
            </a:r>
            <a:endParaRPr lang="en-US" dirty="0"/>
          </a:p>
        </p:txBody>
      </p:sp>
      <p:sp>
        <p:nvSpPr>
          <p:cNvPr id="3" name="Title 2"/>
          <p:cNvSpPr>
            <a:spLocks noGrp="1"/>
          </p:cNvSpPr>
          <p:nvPr>
            <p:ph type="title"/>
          </p:nvPr>
        </p:nvSpPr>
        <p:spPr>
          <a:xfrm>
            <a:off x="457200" y="274638"/>
            <a:ext cx="8229600" cy="868362"/>
          </a:xfrm>
          <a:ln>
            <a:noFill/>
          </a:ln>
        </p:spPr>
        <p:txBody>
          <a:bodyPr>
            <a:normAutofit/>
          </a:bodyPr>
          <a:lstStyle/>
          <a:p>
            <a:pPr algn="l"/>
            <a:r>
              <a:rPr lang="id-ID" sz="2800" dirty="0" smtClean="0"/>
              <a:t>Lanjutan...........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25144"/>
          </a:xfrm>
          <a:ln>
            <a:solidFill>
              <a:schemeClr val="accent2"/>
            </a:solidFill>
          </a:ln>
        </p:spPr>
        <p:txBody>
          <a:bodyPr>
            <a:normAutofit fontScale="85000" lnSpcReduction="20000"/>
          </a:bodyPr>
          <a:lstStyle/>
          <a:p>
            <a:pPr>
              <a:spcBef>
                <a:spcPts val="1200"/>
              </a:spcBef>
            </a:pPr>
            <a:r>
              <a:rPr lang="id-ID" sz="3600" dirty="0" smtClean="0"/>
              <a:t>Performance Appraisal = Penilaian Prestasi = Penilaian Karya = Penilaian Kinerja = Penimbangan Unjuk Kerja</a:t>
            </a:r>
          </a:p>
          <a:p>
            <a:pPr>
              <a:spcBef>
                <a:spcPts val="1200"/>
              </a:spcBef>
            </a:pPr>
            <a:r>
              <a:rPr lang="id-ID" sz="3600" dirty="0" smtClean="0"/>
              <a:t>Performance Appraisal adalah proses penilaian dari ciri-ciri kepribadian, perilaku kerja dan hasil kerja</a:t>
            </a:r>
          </a:p>
          <a:p>
            <a:pPr>
              <a:spcBef>
                <a:spcPts val="1200"/>
              </a:spcBef>
            </a:pPr>
            <a:r>
              <a:rPr lang="id-ID" sz="3600" dirty="0" smtClean="0"/>
              <a:t>Performance Appraisal mrpk analisis dan interpretasi keberhasilan atau kegagalan pencapaian kinerja, shg dpt diketahui  faktor2 penyebab  terjadinya kegagalan/keberhasilan pencapaian kinerja.</a:t>
            </a:r>
            <a:endParaRPr lang="en-US" sz="3600" dirty="0"/>
          </a:p>
        </p:txBody>
      </p:sp>
      <p:sp>
        <p:nvSpPr>
          <p:cNvPr id="3" name="Title 2"/>
          <p:cNvSpPr>
            <a:spLocks noGrp="1"/>
          </p:cNvSpPr>
          <p:nvPr>
            <p:ph type="title"/>
          </p:nvPr>
        </p:nvSpPr>
        <p:spPr>
          <a:xfrm>
            <a:off x="457200" y="274638"/>
            <a:ext cx="8229600" cy="868346"/>
          </a:xfrm>
          <a:ln>
            <a:solidFill>
              <a:schemeClr val="accent2">
                <a:lumMod val="75000"/>
              </a:schemeClr>
            </a:solidFill>
          </a:ln>
        </p:spPr>
        <p:txBody>
          <a:bodyPr>
            <a:normAutofit/>
          </a:bodyPr>
          <a:lstStyle/>
          <a:p>
            <a:pPr algn="ctr"/>
            <a:r>
              <a:rPr lang="id-ID" sz="4900" dirty="0" smtClean="0"/>
              <a:t>PERFORMANCE APPRAISAL </a:t>
            </a:r>
            <a:endParaRPr lang="en-US" sz="4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id-ID" sz="2400" dirty="0" smtClean="0"/>
              <a:t>Lanjutan performance appraisal.....</a:t>
            </a:r>
            <a:endParaRPr lang="id-ID" sz="2400" dirty="0"/>
          </a:p>
        </p:txBody>
      </p:sp>
      <p:sp>
        <p:nvSpPr>
          <p:cNvPr id="3" name="Content Placeholder 2"/>
          <p:cNvSpPr>
            <a:spLocks noGrp="1"/>
          </p:cNvSpPr>
          <p:nvPr>
            <p:ph idx="1"/>
          </p:nvPr>
        </p:nvSpPr>
        <p:spPr>
          <a:xfrm>
            <a:off x="457200" y="980728"/>
            <a:ext cx="8229600" cy="5400600"/>
          </a:xfrm>
          <a:ln>
            <a:solidFill>
              <a:schemeClr val="accent2">
                <a:lumMod val="75000"/>
              </a:schemeClr>
            </a:solidFill>
          </a:ln>
        </p:spPr>
        <p:txBody>
          <a:bodyPr>
            <a:normAutofit/>
          </a:bodyPr>
          <a:lstStyle/>
          <a:p>
            <a:pPr>
              <a:spcBef>
                <a:spcPts val="0"/>
              </a:spcBef>
              <a:buNone/>
            </a:pPr>
            <a:endParaRPr lang="id-ID" sz="1400" dirty="0" smtClean="0"/>
          </a:p>
          <a:p>
            <a:pPr>
              <a:buNone/>
            </a:pPr>
            <a:r>
              <a:rPr lang="id-ID" dirty="0" smtClean="0"/>
              <a:t>Performance Appraisal mrpk:</a:t>
            </a:r>
          </a:p>
          <a:p>
            <a:pPr marL="971550" lvl="1" indent="-514350">
              <a:buFont typeface="+mj-lt"/>
              <a:buAutoNum type="arabicPeriod"/>
            </a:pPr>
            <a:r>
              <a:rPr lang="id-ID" dirty="0" smtClean="0"/>
              <a:t>Alat yg plg baik utk menentukan apkh karyawan telah mberikan hsl kerja yg memadai dan melaksanakan aktivitas kinerja ssi dg standar kinerja.</a:t>
            </a:r>
          </a:p>
          <a:p>
            <a:pPr marL="971550" lvl="1" indent="-514350">
              <a:buFont typeface="+mj-lt"/>
              <a:buAutoNum type="arabicPeriod"/>
            </a:pPr>
            <a:r>
              <a:rPr lang="id-ID" dirty="0" smtClean="0"/>
              <a:t>Satu cara utk penilaian kinerja dg melakukan penilaian mgn kekuatan dan kelemahan karyawan</a:t>
            </a:r>
          </a:p>
          <a:p>
            <a:pPr marL="971550" lvl="1" indent="-514350">
              <a:buFont typeface="+mj-lt"/>
              <a:buAutoNum type="arabicPeriod"/>
            </a:pPr>
            <a:r>
              <a:rPr lang="id-ID" dirty="0" smtClean="0"/>
              <a:t>Alat yg baik utk menganalisis kinerja karyawan dan membuat rekomendasi perbaikan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288632"/>
          </a:xfrm>
        </p:spPr>
        <p:txBody>
          <a:bodyPr>
            <a:normAutofit fontScale="92500" lnSpcReduction="20000"/>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pPr algn="ctr">
              <a:buNone/>
            </a:pPr>
            <a:r>
              <a:rPr lang="id-ID" sz="2000" dirty="0" smtClean="0">
                <a:solidFill>
                  <a:srgbClr val="FF0000"/>
                </a:solidFill>
              </a:rPr>
              <a:t>		</a:t>
            </a:r>
            <a:r>
              <a:rPr lang="id-ID" sz="2600" dirty="0" smtClean="0"/>
              <a:t>Model Interaksi Karyawan Dengan Lingkungan Kerja</a:t>
            </a:r>
            <a:endParaRPr lang="en-US" sz="2600" dirty="0"/>
          </a:p>
        </p:txBody>
      </p:sp>
      <p:sp>
        <p:nvSpPr>
          <p:cNvPr id="3" name="Title 2"/>
          <p:cNvSpPr>
            <a:spLocks noGrp="1"/>
          </p:cNvSpPr>
          <p:nvPr>
            <p:ph type="title"/>
          </p:nvPr>
        </p:nvSpPr>
        <p:spPr>
          <a:xfrm>
            <a:off x="457200" y="274638"/>
            <a:ext cx="8229600" cy="850106"/>
          </a:xfrm>
          <a:ln>
            <a:noFill/>
          </a:ln>
        </p:spPr>
        <p:txBody>
          <a:bodyPr>
            <a:normAutofit/>
          </a:bodyPr>
          <a:lstStyle/>
          <a:p>
            <a:pPr algn="l"/>
            <a:r>
              <a:rPr lang="en-US" sz="2400" dirty="0" smtClean="0"/>
              <a:t>LANJUTAN…….</a:t>
            </a:r>
            <a:endParaRPr lang="en-US" sz="2400" dirty="0"/>
          </a:p>
        </p:txBody>
      </p:sp>
      <p:sp>
        <p:nvSpPr>
          <p:cNvPr id="4" name="Rectangle 3"/>
          <p:cNvSpPr/>
          <p:nvPr/>
        </p:nvSpPr>
        <p:spPr>
          <a:xfrm>
            <a:off x="922193" y="1619662"/>
            <a:ext cx="5161975"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LINGKUNGAN KERJA FISIK &amp; SOSIAL</a:t>
            </a:r>
          </a:p>
          <a:p>
            <a:pPr algn="ctr"/>
            <a:endParaRPr lang="en-US"/>
          </a:p>
        </p:txBody>
      </p:sp>
      <p:sp>
        <p:nvSpPr>
          <p:cNvPr id="5" name="Rectangle 4"/>
          <p:cNvSpPr/>
          <p:nvPr/>
        </p:nvSpPr>
        <p:spPr>
          <a:xfrm flipH="1">
            <a:off x="683568" y="3717032"/>
            <a:ext cx="187220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KEPRIBADIAN</a:t>
            </a:r>
          </a:p>
          <a:p>
            <a:pPr algn="ctr"/>
            <a:r>
              <a:rPr lang="en-US" dirty="0" err="1" smtClean="0"/>
              <a:t>Nilai-nilai</a:t>
            </a:r>
            <a:endParaRPr lang="en-US" dirty="0" smtClean="0"/>
          </a:p>
          <a:p>
            <a:pPr algn="ctr"/>
            <a:r>
              <a:rPr lang="en-US" dirty="0" err="1" smtClean="0"/>
              <a:t>Kemampuan</a:t>
            </a:r>
            <a:endParaRPr lang="en-US" dirty="0" smtClean="0"/>
          </a:p>
          <a:p>
            <a:pPr algn="ctr"/>
            <a:r>
              <a:rPr lang="en-US" dirty="0" err="1" smtClean="0"/>
              <a:t>Motivasi</a:t>
            </a:r>
            <a:endParaRPr lang="en-US" dirty="0" smtClean="0"/>
          </a:p>
          <a:p>
            <a:pPr algn="ctr"/>
            <a:r>
              <a:rPr lang="en-US" dirty="0" err="1" smtClean="0"/>
              <a:t>Sikap</a:t>
            </a:r>
            <a:endParaRPr lang="en-US" dirty="0" smtClean="0"/>
          </a:p>
          <a:p>
            <a:pPr algn="ctr"/>
            <a:r>
              <a:rPr lang="en-US" dirty="0" err="1" smtClean="0"/>
              <a:t>Ciri-ciri</a:t>
            </a:r>
            <a:r>
              <a:rPr lang="en-US" dirty="0" smtClean="0"/>
              <a:t> lain</a:t>
            </a:r>
            <a:endParaRPr lang="en-US" dirty="0"/>
          </a:p>
        </p:txBody>
      </p:sp>
      <p:sp>
        <p:nvSpPr>
          <p:cNvPr id="6" name="Rectangle 5"/>
          <p:cNvSpPr/>
          <p:nvPr/>
        </p:nvSpPr>
        <p:spPr>
          <a:xfrm>
            <a:off x="3203848" y="3717032"/>
            <a:ext cx="216024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PRILAKU PEKERJAAN</a:t>
            </a:r>
            <a:endParaRPr lang="en-US"/>
          </a:p>
        </p:txBody>
      </p:sp>
      <p:sp>
        <p:nvSpPr>
          <p:cNvPr id="7" name="Rectangle 6"/>
          <p:cNvSpPr/>
          <p:nvPr/>
        </p:nvSpPr>
        <p:spPr>
          <a:xfrm>
            <a:off x="6084168" y="3717032"/>
            <a:ext cx="230425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HASIL PEKERJAAN</a:t>
            </a:r>
            <a:endParaRPr lang="en-US"/>
          </a:p>
        </p:txBody>
      </p:sp>
      <p:cxnSp>
        <p:nvCxnSpPr>
          <p:cNvPr id="11" name="Straight Arrow Connector 10"/>
          <p:cNvCxnSpPr/>
          <p:nvPr/>
        </p:nvCxnSpPr>
        <p:spPr>
          <a:xfrm>
            <a:off x="4283968" y="2994331"/>
            <a:ext cx="0" cy="6506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75656" y="2994331"/>
            <a:ext cx="0" cy="72270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555776" y="425709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364088" y="4257092"/>
            <a:ext cx="69747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236296" y="2564904"/>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6084168" y="256490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555776" y="5517232"/>
            <a:ext cx="46805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236296" y="4797152"/>
            <a:ext cx="0" cy="7200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21069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a:ln>
            <a:solidFill>
              <a:schemeClr val="accent2">
                <a:lumMod val="75000"/>
              </a:schemeClr>
            </a:solidFill>
          </a:ln>
        </p:spPr>
        <p:txBody>
          <a:bodyPr>
            <a:noAutofit/>
          </a:bodyPr>
          <a:lstStyle/>
          <a:p>
            <a:pPr>
              <a:buNone/>
            </a:pPr>
            <a:r>
              <a:rPr lang="id-ID" sz="2000" dirty="0" smtClean="0"/>
              <a:t>1</a:t>
            </a:r>
            <a:r>
              <a:rPr lang="id-ID" sz="2000" dirty="0" smtClean="0">
                <a:solidFill>
                  <a:srgbClr val="FF0000"/>
                </a:solidFill>
              </a:rPr>
              <a:t>. </a:t>
            </a:r>
            <a:r>
              <a:rPr lang="en-US" sz="2200" dirty="0" err="1" smtClean="0">
                <a:solidFill>
                  <a:srgbClr val="FF0000"/>
                </a:solidFill>
              </a:rPr>
              <a:t>Hasil</a:t>
            </a:r>
            <a:r>
              <a:rPr lang="en-US" sz="2200" dirty="0" smtClean="0">
                <a:solidFill>
                  <a:srgbClr val="FF0000"/>
                </a:solidFill>
              </a:rPr>
              <a:t> / </a:t>
            </a:r>
            <a:r>
              <a:rPr lang="en-US" sz="2200" dirty="0" err="1" smtClean="0">
                <a:solidFill>
                  <a:srgbClr val="FF0000"/>
                </a:solidFill>
              </a:rPr>
              <a:t>Produk</a:t>
            </a:r>
            <a:r>
              <a:rPr lang="en-US" sz="2200" dirty="0" smtClean="0">
                <a:solidFill>
                  <a:srgbClr val="FF0000"/>
                </a:solidFill>
              </a:rPr>
              <a:t> </a:t>
            </a:r>
            <a:r>
              <a:rPr lang="en-US" sz="2200" dirty="0" err="1" smtClean="0">
                <a:solidFill>
                  <a:srgbClr val="FF0000"/>
                </a:solidFill>
              </a:rPr>
              <a:t>Kerja</a:t>
            </a:r>
            <a:r>
              <a:rPr lang="en-US" sz="2200" dirty="0" smtClean="0">
                <a:solidFill>
                  <a:srgbClr val="FF0000"/>
                </a:solidFill>
              </a:rPr>
              <a:t>, </a:t>
            </a:r>
            <a:r>
              <a:rPr lang="en-US" sz="2200" dirty="0" err="1" smtClean="0"/>
              <a:t>dianggap</a:t>
            </a:r>
            <a:r>
              <a:rPr lang="en-US" sz="2200" dirty="0" smtClean="0"/>
              <a:t> </a:t>
            </a:r>
            <a:r>
              <a:rPr lang="en-US" sz="2200" dirty="0" err="1" smtClean="0"/>
              <a:t>ukuran</a:t>
            </a:r>
            <a:r>
              <a:rPr lang="en-US" sz="2200" dirty="0" smtClean="0"/>
              <a:t> </a:t>
            </a:r>
            <a:r>
              <a:rPr lang="en-US" sz="2200" dirty="0" err="1" smtClean="0"/>
              <a:t>yg</a:t>
            </a:r>
            <a:r>
              <a:rPr lang="en-US" sz="2200" dirty="0" smtClean="0"/>
              <a:t> paling </a:t>
            </a:r>
            <a:r>
              <a:rPr lang="en-US" sz="2200" dirty="0" err="1" smtClean="0"/>
              <a:t>objektif</a:t>
            </a:r>
            <a:endParaRPr lang="en-US" sz="2200" dirty="0" smtClean="0"/>
          </a:p>
          <a:p>
            <a:pPr>
              <a:buNone/>
            </a:pPr>
            <a:r>
              <a:rPr lang="id-ID" sz="2200" dirty="0" smtClean="0"/>
              <a:t>	</a:t>
            </a:r>
            <a:r>
              <a:rPr lang="en-US" sz="2200" dirty="0" err="1" smtClean="0"/>
              <a:t>Misal</a:t>
            </a:r>
            <a:r>
              <a:rPr lang="en-US" sz="2200" dirty="0" smtClean="0"/>
              <a:t> : </a:t>
            </a:r>
            <a:r>
              <a:rPr lang="en-US" sz="2200" dirty="0" err="1" smtClean="0"/>
              <a:t>juml</a:t>
            </a:r>
            <a:r>
              <a:rPr lang="en-US" sz="2200" dirty="0" smtClean="0"/>
              <a:t> </a:t>
            </a:r>
            <a:r>
              <a:rPr lang="en-US" sz="2200" dirty="0" err="1" smtClean="0"/>
              <a:t>pasang</a:t>
            </a:r>
            <a:r>
              <a:rPr lang="en-US" sz="2200" dirty="0" smtClean="0"/>
              <a:t> </a:t>
            </a:r>
            <a:r>
              <a:rPr lang="en-US" sz="2200" dirty="0" err="1" smtClean="0"/>
              <a:t>sepatu</a:t>
            </a:r>
            <a:r>
              <a:rPr lang="en-US" sz="2200" dirty="0" smtClean="0"/>
              <a:t> </a:t>
            </a:r>
            <a:r>
              <a:rPr lang="en-US" sz="2200" dirty="0" err="1" smtClean="0"/>
              <a:t>yg</a:t>
            </a:r>
            <a:r>
              <a:rPr lang="en-US" sz="2200" dirty="0" smtClean="0"/>
              <a:t> </a:t>
            </a:r>
            <a:r>
              <a:rPr lang="en-US" sz="2200" dirty="0" err="1" smtClean="0"/>
              <a:t>dijahit</a:t>
            </a:r>
            <a:r>
              <a:rPr lang="en-US" sz="2200" dirty="0" smtClean="0"/>
              <a:t>, </a:t>
            </a:r>
            <a:r>
              <a:rPr lang="en-US" sz="2200" dirty="0" err="1" smtClean="0"/>
              <a:t>juml</a:t>
            </a:r>
            <a:r>
              <a:rPr lang="en-US" sz="2200" dirty="0" smtClean="0"/>
              <a:t> </a:t>
            </a:r>
            <a:r>
              <a:rPr lang="en-US" sz="2200" dirty="0" err="1" smtClean="0"/>
              <a:t>rokok</a:t>
            </a:r>
            <a:r>
              <a:rPr lang="en-US" sz="2200" dirty="0" smtClean="0"/>
              <a:t> </a:t>
            </a:r>
            <a:r>
              <a:rPr lang="en-US" sz="2200" dirty="0" err="1" smtClean="0"/>
              <a:t>yg</a:t>
            </a:r>
            <a:r>
              <a:rPr lang="en-US" sz="2200" dirty="0" smtClean="0"/>
              <a:t> </a:t>
            </a:r>
            <a:r>
              <a:rPr lang="en-US" sz="2200" dirty="0" err="1" smtClean="0"/>
              <a:t>digiling</a:t>
            </a:r>
            <a:endParaRPr lang="id-ID" sz="2200" dirty="0" smtClean="0"/>
          </a:p>
          <a:p>
            <a:pPr lvl="1">
              <a:buFont typeface="Wingdings" pitchFamily="2" charset="2"/>
              <a:buChar char="q"/>
            </a:pPr>
            <a:r>
              <a:rPr lang="en-US" sz="2200" dirty="0" err="1" smtClean="0"/>
              <a:t>Bordman</a:t>
            </a:r>
            <a:r>
              <a:rPr lang="en-US" sz="2200" dirty="0" smtClean="0"/>
              <a:t> </a:t>
            </a:r>
            <a:r>
              <a:rPr lang="en-US" sz="2200" dirty="0" smtClean="0"/>
              <a:t>&amp; </a:t>
            </a:r>
            <a:r>
              <a:rPr lang="en-US" sz="2200" dirty="0" err="1" smtClean="0"/>
              <a:t>Melnick</a:t>
            </a:r>
            <a:r>
              <a:rPr lang="en-US" sz="2200" dirty="0" smtClean="0"/>
              <a:t> (1990) </a:t>
            </a:r>
            <a:r>
              <a:rPr lang="en-US" sz="2200" dirty="0" err="1" smtClean="0"/>
              <a:t>pendekatan</a:t>
            </a:r>
            <a:r>
              <a:rPr lang="en-US" sz="2200" dirty="0" smtClean="0"/>
              <a:t> </a:t>
            </a:r>
            <a:r>
              <a:rPr lang="en-US" sz="2200" dirty="0" err="1" smtClean="0"/>
              <a:t>kuantitas</a:t>
            </a:r>
            <a:r>
              <a:rPr lang="en-US" sz="2200" dirty="0" smtClean="0"/>
              <a:t>, </a:t>
            </a:r>
            <a:r>
              <a:rPr lang="en-US" sz="2200" dirty="0" err="1" smtClean="0"/>
              <a:t>menyatakan</a:t>
            </a:r>
            <a:r>
              <a:rPr lang="en-US" sz="2200" dirty="0" smtClean="0"/>
              <a:t> </a:t>
            </a:r>
            <a:r>
              <a:rPr lang="en-US" sz="2200" dirty="0" err="1" smtClean="0"/>
              <a:t>bhw</a:t>
            </a:r>
            <a:r>
              <a:rPr lang="en-US" sz="2200" dirty="0" smtClean="0"/>
              <a:t> </a:t>
            </a:r>
            <a:r>
              <a:rPr lang="en-US" sz="2200" dirty="0" err="1" smtClean="0"/>
              <a:t>Rumus</a:t>
            </a:r>
            <a:r>
              <a:rPr lang="en-US" sz="2200" dirty="0" smtClean="0"/>
              <a:t> PRI = TBI X QI</a:t>
            </a:r>
          </a:p>
          <a:p>
            <a:pPr>
              <a:buNone/>
            </a:pPr>
            <a:r>
              <a:rPr lang="id-ID" sz="2200" dirty="0" smtClean="0"/>
              <a:t>	</a:t>
            </a:r>
            <a:r>
              <a:rPr lang="id-ID" sz="2200" dirty="0" smtClean="0"/>
              <a:t>	</a:t>
            </a:r>
            <a:r>
              <a:rPr lang="en-US" sz="2200" dirty="0" smtClean="0"/>
              <a:t>PRI </a:t>
            </a:r>
            <a:r>
              <a:rPr lang="en-US" sz="2200" dirty="0" smtClean="0"/>
              <a:t>= Productivity Rating Index </a:t>
            </a:r>
          </a:p>
          <a:p>
            <a:pPr>
              <a:buNone/>
            </a:pPr>
            <a:r>
              <a:rPr lang="id-ID" sz="2200" dirty="0" smtClean="0"/>
              <a:t>	</a:t>
            </a:r>
            <a:r>
              <a:rPr lang="id-ID" sz="2200" dirty="0" smtClean="0"/>
              <a:t>	</a:t>
            </a:r>
            <a:r>
              <a:rPr lang="en-US" sz="2200" dirty="0" smtClean="0"/>
              <a:t>TBI </a:t>
            </a:r>
            <a:r>
              <a:rPr lang="en-US" sz="2200" dirty="0" smtClean="0"/>
              <a:t>=Time Base Index </a:t>
            </a:r>
          </a:p>
          <a:p>
            <a:pPr>
              <a:buNone/>
            </a:pPr>
            <a:r>
              <a:rPr lang="id-ID" sz="2200" dirty="0" smtClean="0"/>
              <a:t>	</a:t>
            </a:r>
            <a:r>
              <a:rPr lang="id-ID" sz="2200" dirty="0" smtClean="0"/>
              <a:t>	</a:t>
            </a:r>
            <a:r>
              <a:rPr lang="en-US" sz="2200" dirty="0" smtClean="0"/>
              <a:t>QI  </a:t>
            </a:r>
            <a:r>
              <a:rPr lang="en-US" sz="2200" dirty="0" smtClean="0"/>
              <a:t>= Quality Index</a:t>
            </a:r>
          </a:p>
          <a:p>
            <a:pPr>
              <a:buNone/>
            </a:pPr>
            <a:r>
              <a:rPr lang="id-ID" sz="2200" dirty="0" smtClean="0"/>
              <a:t>	</a:t>
            </a:r>
            <a:r>
              <a:rPr lang="id-ID" sz="2200" dirty="0" smtClean="0"/>
              <a:t>	</a:t>
            </a:r>
            <a:r>
              <a:rPr lang="en-US" sz="2200" dirty="0" smtClean="0"/>
              <a:t>TBI </a:t>
            </a:r>
            <a:r>
              <a:rPr lang="en-US" sz="2200" dirty="0" smtClean="0"/>
              <a:t>= ET : AT</a:t>
            </a:r>
          </a:p>
          <a:p>
            <a:pPr>
              <a:buNone/>
            </a:pPr>
            <a:r>
              <a:rPr lang="id-ID" sz="2200" dirty="0" smtClean="0"/>
              <a:t>	</a:t>
            </a:r>
            <a:r>
              <a:rPr lang="id-ID" sz="2200" dirty="0" smtClean="0"/>
              <a:t>	</a:t>
            </a:r>
            <a:r>
              <a:rPr lang="en-US" sz="2200" dirty="0" smtClean="0"/>
              <a:t>ET </a:t>
            </a:r>
            <a:r>
              <a:rPr lang="en-US" sz="2200" dirty="0" smtClean="0"/>
              <a:t>= </a:t>
            </a:r>
            <a:r>
              <a:rPr lang="en-US" sz="2200" dirty="0" err="1" smtClean="0"/>
              <a:t>Waktu</a:t>
            </a:r>
            <a:r>
              <a:rPr lang="en-US" sz="2200" dirty="0" smtClean="0"/>
              <a:t> </a:t>
            </a:r>
            <a:r>
              <a:rPr lang="en-US" sz="2200" dirty="0" err="1" smtClean="0"/>
              <a:t>yg</a:t>
            </a:r>
            <a:r>
              <a:rPr lang="en-US" sz="2200" dirty="0" smtClean="0"/>
              <a:t> </a:t>
            </a:r>
            <a:r>
              <a:rPr lang="en-US" sz="2200" dirty="0" err="1" smtClean="0"/>
              <a:t>diperkirakan</a:t>
            </a:r>
            <a:r>
              <a:rPr lang="en-US" sz="2200" dirty="0" smtClean="0"/>
              <a:t> </a:t>
            </a:r>
            <a:r>
              <a:rPr lang="en-US" sz="2200" dirty="0" err="1" smtClean="0"/>
              <a:t>utk</a:t>
            </a:r>
            <a:r>
              <a:rPr lang="en-US" sz="2200" dirty="0" smtClean="0"/>
              <a:t> </a:t>
            </a:r>
            <a:r>
              <a:rPr lang="en-US" sz="2200" dirty="0" err="1" smtClean="0"/>
              <a:t>penyelesaian</a:t>
            </a:r>
            <a:r>
              <a:rPr lang="en-US" sz="2200" dirty="0" smtClean="0"/>
              <a:t> </a:t>
            </a:r>
            <a:r>
              <a:rPr lang="en-US" sz="2200" dirty="0" err="1" smtClean="0"/>
              <a:t>tugas</a:t>
            </a:r>
            <a:endParaRPr lang="en-US" sz="2200" dirty="0" smtClean="0"/>
          </a:p>
          <a:p>
            <a:pPr>
              <a:buNone/>
            </a:pPr>
            <a:r>
              <a:rPr lang="id-ID" sz="2200" dirty="0" smtClean="0"/>
              <a:t>	</a:t>
            </a:r>
            <a:r>
              <a:rPr lang="id-ID" sz="2200" dirty="0" smtClean="0"/>
              <a:t>	</a:t>
            </a:r>
            <a:r>
              <a:rPr lang="en-US" sz="2200" dirty="0" smtClean="0"/>
              <a:t>AT </a:t>
            </a:r>
            <a:r>
              <a:rPr lang="en-US" sz="2200" dirty="0" smtClean="0"/>
              <a:t>= </a:t>
            </a:r>
            <a:r>
              <a:rPr lang="en-US" sz="2200" dirty="0" err="1" smtClean="0"/>
              <a:t>Waktu</a:t>
            </a:r>
            <a:r>
              <a:rPr lang="en-US" sz="2200" dirty="0" smtClean="0"/>
              <a:t> </a:t>
            </a:r>
            <a:r>
              <a:rPr lang="en-US" sz="2200" dirty="0" err="1" smtClean="0"/>
              <a:t>aktual</a:t>
            </a:r>
            <a:r>
              <a:rPr lang="en-US" sz="2200" dirty="0" smtClean="0"/>
              <a:t> </a:t>
            </a:r>
            <a:r>
              <a:rPr lang="en-US" sz="2200" dirty="0" err="1" smtClean="0"/>
              <a:t>utk</a:t>
            </a:r>
            <a:r>
              <a:rPr lang="en-US" sz="2200" dirty="0" smtClean="0"/>
              <a:t> </a:t>
            </a:r>
            <a:r>
              <a:rPr lang="en-US" sz="2200" dirty="0" err="1" smtClean="0"/>
              <a:t>menyelesaikan</a:t>
            </a:r>
            <a:r>
              <a:rPr lang="en-US" sz="2200" dirty="0" smtClean="0"/>
              <a:t> </a:t>
            </a:r>
            <a:r>
              <a:rPr lang="en-US" sz="2200" dirty="0" err="1" smtClean="0"/>
              <a:t>tugas</a:t>
            </a:r>
            <a:endParaRPr lang="en-US" sz="2200" dirty="0" smtClean="0"/>
          </a:p>
          <a:p>
            <a:pPr lvl="1">
              <a:buFont typeface="Wingdings" pitchFamily="2" charset="2"/>
              <a:buChar char="q"/>
            </a:pPr>
            <a:r>
              <a:rPr lang="en-US" sz="2200" dirty="0" err="1" smtClean="0"/>
              <a:t>Sementara</a:t>
            </a:r>
            <a:r>
              <a:rPr lang="en-US" sz="2200" dirty="0" smtClean="0"/>
              <a:t> </a:t>
            </a:r>
            <a:r>
              <a:rPr lang="en-US" sz="2200" dirty="0" err="1" smtClean="0"/>
              <a:t>itu</a:t>
            </a:r>
            <a:r>
              <a:rPr lang="en-US" sz="2200" dirty="0" smtClean="0"/>
              <a:t>, </a:t>
            </a:r>
            <a:r>
              <a:rPr lang="en-US" sz="2200" dirty="0" err="1" smtClean="0"/>
              <a:t>mengukur</a:t>
            </a:r>
            <a:r>
              <a:rPr lang="en-US" sz="2200" dirty="0" smtClean="0"/>
              <a:t> </a:t>
            </a:r>
            <a:r>
              <a:rPr lang="en-US" sz="2200" dirty="0" err="1" smtClean="0"/>
              <a:t>kualitas</a:t>
            </a:r>
            <a:r>
              <a:rPr lang="en-US" sz="2200" dirty="0" smtClean="0"/>
              <a:t> </a:t>
            </a:r>
            <a:r>
              <a:rPr lang="en-US" sz="2200" dirty="0" err="1" smtClean="0"/>
              <a:t>adalah</a:t>
            </a:r>
            <a:r>
              <a:rPr lang="en-US" sz="2200" dirty="0" smtClean="0"/>
              <a:t> </a:t>
            </a:r>
            <a:r>
              <a:rPr lang="en-US" sz="2200" dirty="0" err="1" smtClean="0"/>
              <a:t>berdasarkan</a:t>
            </a:r>
            <a:r>
              <a:rPr lang="en-US" sz="2200" dirty="0" smtClean="0"/>
              <a:t> </a:t>
            </a:r>
            <a:r>
              <a:rPr lang="en-US" sz="2200" dirty="0" err="1" smtClean="0"/>
              <a:t>sasaran</a:t>
            </a:r>
            <a:r>
              <a:rPr lang="en-US" sz="2200" dirty="0" smtClean="0"/>
              <a:t>, </a:t>
            </a:r>
            <a:r>
              <a:rPr lang="en-US" sz="2200" dirty="0" err="1" smtClean="0"/>
              <a:t>biaya</a:t>
            </a:r>
            <a:r>
              <a:rPr lang="en-US" sz="2200" dirty="0" smtClean="0"/>
              <a:t> per </a:t>
            </a:r>
            <a:r>
              <a:rPr lang="en-US" sz="2200" dirty="0" err="1" smtClean="0"/>
              <a:t>pekerjaan</a:t>
            </a:r>
            <a:r>
              <a:rPr lang="en-US" sz="2200" dirty="0" smtClean="0"/>
              <a:t>, </a:t>
            </a:r>
            <a:r>
              <a:rPr lang="en-US" sz="2200" dirty="0" err="1" smtClean="0"/>
              <a:t>dan</a:t>
            </a:r>
            <a:r>
              <a:rPr lang="en-US" sz="2200" dirty="0" smtClean="0"/>
              <a:t> </a:t>
            </a:r>
            <a:r>
              <a:rPr lang="en-US" sz="2200" dirty="0" err="1" smtClean="0"/>
              <a:t>perbandingan</a:t>
            </a:r>
            <a:r>
              <a:rPr lang="en-US" sz="2200" dirty="0" smtClean="0"/>
              <a:t> </a:t>
            </a:r>
            <a:r>
              <a:rPr lang="en-US" sz="2200" dirty="0" err="1" smtClean="0"/>
              <a:t>antara</a:t>
            </a:r>
            <a:r>
              <a:rPr lang="en-US" sz="2200" dirty="0" smtClean="0"/>
              <a:t> </a:t>
            </a:r>
            <a:r>
              <a:rPr lang="en-US" sz="2200" dirty="0" err="1" smtClean="0"/>
              <a:t>biaya</a:t>
            </a:r>
            <a:r>
              <a:rPr lang="en-US" sz="2200" dirty="0" smtClean="0"/>
              <a:t> </a:t>
            </a:r>
            <a:r>
              <a:rPr lang="en-US" sz="2200" dirty="0" err="1" smtClean="0"/>
              <a:t>dan</a:t>
            </a:r>
            <a:r>
              <a:rPr lang="en-US" sz="2200" dirty="0" smtClean="0"/>
              <a:t> </a:t>
            </a:r>
            <a:r>
              <a:rPr lang="en-US" sz="2200" dirty="0" err="1" smtClean="0"/>
              <a:t>keuntungan</a:t>
            </a:r>
            <a:r>
              <a:rPr lang="en-US" sz="2200" dirty="0" smtClean="0"/>
              <a:t> </a:t>
            </a:r>
            <a:endParaRPr lang="en-US" sz="2200" dirty="0"/>
          </a:p>
        </p:txBody>
      </p:sp>
      <p:sp>
        <p:nvSpPr>
          <p:cNvPr id="3" name="Title 2"/>
          <p:cNvSpPr>
            <a:spLocks noGrp="1"/>
          </p:cNvSpPr>
          <p:nvPr>
            <p:ph type="title"/>
          </p:nvPr>
        </p:nvSpPr>
        <p:spPr>
          <a:xfrm>
            <a:off x="457200" y="274638"/>
            <a:ext cx="8229600" cy="868362"/>
          </a:xfrm>
          <a:ln>
            <a:solidFill>
              <a:schemeClr val="accent2"/>
            </a:solidFill>
          </a:ln>
        </p:spPr>
        <p:txBody>
          <a:bodyPr/>
          <a:lstStyle/>
          <a:p>
            <a:pPr algn="ctr"/>
            <a:r>
              <a:rPr lang="en-US" dirty="0" smtClean="0"/>
              <a:t> </a:t>
            </a:r>
            <a:r>
              <a:rPr lang="id-ID" sz="4000" dirty="0" smtClean="0"/>
              <a:t>Mengukur Performance/ Kinerja</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001419"/>
          </a:xfrm>
          <a:ln>
            <a:solidFill>
              <a:schemeClr val="accent2">
                <a:lumMod val="75000"/>
              </a:schemeClr>
            </a:solidFill>
          </a:ln>
        </p:spPr>
        <p:txBody>
          <a:bodyPr>
            <a:noAutofit/>
          </a:bodyPr>
          <a:lstStyle/>
          <a:p>
            <a:pPr>
              <a:buNone/>
            </a:pPr>
            <a:r>
              <a:rPr lang="id-ID" sz="2400" dirty="0" smtClean="0">
                <a:solidFill>
                  <a:srgbClr val="FF0000"/>
                </a:solidFill>
              </a:rPr>
              <a:t>2. Perilaku Kerja</a:t>
            </a:r>
          </a:p>
          <a:p>
            <a:pPr>
              <a:buNone/>
            </a:pPr>
            <a:r>
              <a:rPr lang="id-ID" sz="2400" dirty="0" smtClean="0"/>
              <a:t>	</a:t>
            </a:r>
            <a:r>
              <a:rPr lang="en-US" sz="2400" dirty="0" err="1" smtClean="0"/>
              <a:t>Perilaku</a:t>
            </a:r>
            <a:r>
              <a:rPr lang="en-US" sz="2400" dirty="0" smtClean="0"/>
              <a:t> </a:t>
            </a:r>
            <a:r>
              <a:rPr lang="en-US" sz="2400" dirty="0" err="1" smtClean="0"/>
              <a:t>Kerja</a:t>
            </a:r>
            <a:r>
              <a:rPr lang="en-US" sz="2400" dirty="0" smtClean="0"/>
              <a:t> = </a:t>
            </a:r>
            <a:r>
              <a:rPr lang="en-US" sz="2400" dirty="0" err="1" smtClean="0"/>
              <a:t>Perilaku</a:t>
            </a:r>
            <a:r>
              <a:rPr lang="en-US" sz="2400" dirty="0" smtClean="0"/>
              <a:t> </a:t>
            </a:r>
            <a:r>
              <a:rPr lang="en-US" sz="2400" dirty="0" err="1" smtClean="0"/>
              <a:t>kerja</a:t>
            </a:r>
            <a:r>
              <a:rPr lang="en-US" sz="2400" dirty="0" smtClean="0"/>
              <a:t> </a:t>
            </a:r>
            <a:r>
              <a:rPr lang="en-US" sz="2400" dirty="0" err="1" smtClean="0"/>
              <a:t>yg</a:t>
            </a:r>
            <a:r>
              <a:rPr lang="en-US" sz="2400" dirty="0" smtClean="0"/>
              <a:t> </a:t>
            </a:r>
            <a:r>
              <a:rPr lang="en-US" sz="2400" dirty="0" err="1" smtClean="0"/>
              <a:t>efektif</a:t>
            </a:r>
            <a:endParaRPr lang="en-US" sz="2400" dirty="0" smtClean="0"/>
          </a:p>
          <a:p>
            <a:pPr>
              <a:buNone/>
            </a:pPr>
            <a:r>
              <a:rPr lang="id-ID" sz="2400" dirty="0" smtClean="0"/>
              <a:t>	</a:t>
            </a:r>
            <a:r>
              <a:rPr lang="en-US" sz="2400" dirty="0" err="1" smtClean="0"/>
              <a:t>Efektif</a:t>
            </a:r>
            <a:r>
              <a:rPr lang="en-US" sz="2400" dirty="0" smtClean="0"/>
              <a:t> = </a:t>
            </a:r>
            <a:r>
              <a:rPr lang="en-US" sz="2400" dirty="0" err="1" smtClean="0"/>
              <a:t>mengarah</a:t>
            </a:r>
            <a:r>
              <a:rPr lang="en-US" sz="2400" dirty="0" smtClean="0"/>
              <a:t> pd </a:t>
            </a:r>
            <a:r>
              <a:rPr lang="en-US" sz="2400" dirty="0" err="1" smtClean="0"/>
              <a:t>pencapaian</a:t>
            </a:r>
            <a:r>
              <a:rPr lang="en-US" sz="2400" dirty="0" smtClean="0"/>
              <a:t> </a:t>
            </a:r>
            <a:r>
              <a:rPr lang="en-US" sz="2400" dirty="0" err="1" smtClean="0"/>
              <a:t>hasil</a:t>
            </a:r>
            <a:endParaRPr lang="en-US" sz="2400" dirty="0" smtClean="0"/>
          </a:p>
          <a:p>
            <a:pPr>
              <a:spcAft>
                <a:spcPts val="1200"/>
              </a:spcAft>
              <a:buNone/>
            </a:pPr>
            <a:r>
              <a:rPr lang="id-ID" sz="2400" dirty="0" smtClean="0"/>
              <a:t>	</a:t>
            </a:r>
            <a:r>
              <a:rPr lang="en-US" sz="2400" dirty="0" err="1" smtClean="0"/>
              <a:t>Tdk</a:t>
            </a:r>
            <a:r>
              <a:rPr lang="en-US" sz="2400" dirty="0" smtClean="0"/>
              <a:t> </a:t>
            </a:r>
            <a:r>
              <a:rPr lang="en-US" sz="2400" dirty="0" err="1" smtClean="0"/>
              <a:t>Efektif</a:t>
            </a:r>
            <a:r>
              <a:rPr lang="en-US" sz="2400" dirty="0" smtClean="0"/>
              <a:t> = </a:t>
            </a:r>
            <a:r>
              <a:rPr lang="en-US" sz="2400" dirty="0" err="1" smtClean="0"/>
              <a:t>tdk</a:t>
            </a:r>
            <a:r>
              <a:rPr lang="en-US" sz="2400" dirty="0" smtClean="0"/>
              <a:t> </a:t>
            </a:r>
            <a:r>
              <a:rPr lang="en-US" sz="2400" dirty="0" err="1" smtClean="0"/>
              <a:t>mencapai</a:t>
            </a:r>
            <a:r>
              <a:rPr lang="en-US" sz="2400" dirty="0" smtClean="0"/>
              <a:t> </a:t>
            </a:r>
            <a:r>
              <a:rPr lang="en-US" sz="2400" dirty="0" err="1" smtClean="0"/>
              <a:t>sasaran</a:t>
            </a:r>
            <a:r>
              <a:rPr lang="en-US" sz="2400" dirty="0" smtClean="0"/>
              <a:t>/ </a:t>
            </a:r>
            <a:r>
              <a:rPr lang="en-US" sz="2400" dirty="0" err="1" smtClean="0"/>
              <a:t>menimbulkan</a:t>
            </a:r>
            <a:r>
              <a:rPr lang="en-US" sz="2400" dirty="0" smtClean="0"/>
              <a:t> </a:t>
            </a:r>
            <a:r>
              <a:rPr lang="en-US" sz="2400" dirty="0" err="1" smtClean="0"/>
              <a:t>kerugian</a:t>
            </a:r>
            <a:endParaRPr lang="en-US" sz="2400" dirty="0" smtClean="0"/>
          </a:p>
          <a:p>
            <a:pPr>
              <a:spcAft>
                <a:spcPts val="1200"/>
              </a:spcAft>
              <a:buNone/>
            </a:pPr>
            <a:r>
              <a:rPr lang="id-ID" sz="2400" dirty="0" smtClean="0">
                <a:solidFill>
                  <a:srgbClr val="FF0000"/>
                </a:solidFill>
              </a:rPr>
              <a:t>3.</a:t>
            </a:r>
            <a:r>
              <a:rPr lang="en-US" sz="2400" dirty="0" err="1" smtClean="0">
                <a:solidFill>
                  <a:srgbClr val="FF0000"/>
                </a:solidFill>
              </a:rPr>
              <a:t>Ciri-ciri</a:t>
            </a:r>
            <a:r>
              <a:rPr lang="en-US" sz="2400" dirty="0" smtClean="0">
                <a:solidFill>
                  <a:srgbClr val="FF0000"/>
                </a:solidFill>
              </a:rPr>
              <a:t> </a:t>
            </a:r>
            <a:r>
              <a:rPr lang="en-US" sz="2400" dirty="0" err="1" smtClean="0">
                <a:solidFill>
                  <a:srgbClr val="FF0000"/>
                </a:solidFill>
              </a:rPr>
              <a:t>Kepribadian</a:t>
            </a:r>
            <a:r>
              <a:rPr lang="en-US" sz="2400" dirty="0" smtClean="0"/>
              <a:t> </a:t>
            </a:r>
            <a:r>
              <a:rPr lang="en-US" sz="2400" dirty="0" err="1" smtClean="0"/>
              <a:t>adalah</a:t>
            </a:r>
            <a:r>
              <a:rPr lang="en-US" sz="2400" dirty="0" smtClean="0"/>
              <a:t> </a:t>
            </a:r>
            <a:r>
              <a:rPr lang="en-US" sz="2400" dirty="0" err="1" smtClean="0"/>
              <a:t>ciri-ciri</a:t>
            </a:r>
            <a:r>
              <a:rPr lang="en-US" sz="2400" dirty="0" smtClean="0"/>
              <a:t> </a:t>
            </a:r>
            <a:r>
              <a:rPr lang="en-US" sz="2400" dirty="0" err="1" smtClean="0"/>
              <a:t>yg</a:t>
            </a:r>
            <a:r>
              <a:rPr lang="en-US" sz="2400" dirty="0" smtClean="0"/>
              <a:t> </a:t>
            </a:r>
            <a:r>
              <a:rPr lang="en-US" sz="2400" dirty="0" err="1" smtClean="0"/>
              <a:t>perlu</a:t>
            </a:r>
            <a:r>
              <a:rPr lang="en-US" sz="2400" dirty="0" smtClean="0"/>
              <a:t> </a:t>
            </a:r>
            <a:r>
              <a:rPr lang="en-US" sz="2400" dirty="0" err="1" smtClean="0"/>
              <a:t>dimiliki</a:t>
            </a:r>
            <a:r>
              <a:rPr lang="en-US" sz="2400" dirty="0" smtClean="0"/>
              <a:t> </a:t>
            </a:r>
            <a:r>
              <a:rPr lang="en-US" sz="2400" dirty="0" err="1" smtClean="0"/>
              <a:t>oleh</a:t>
            </a:r>
            <a:r>
              <a:rPr lang="en-US" sz="2400" dirty="0" smtClean="0"/>
              <a:t> </a:t>
            </a:r>
            <a:r>
              <a:rPr lang="en-US" sz="2400" dirty="0" err="1" smtClean="0"/>
              <a:t>karyawan</a:t>
            </a:r>
            <a:r>
              <a:rPr lang="en-US" sz="2400" dirty="0" smtClean="0"/>
              <a:t> </a:t>
            </a:r>
            <a:r>
              <a:rPr lang="en-US" sz="2400" dirty="0" err="1" smtClean="0"/>
              <a:t>yg</a:t>
            </a:r>
            <a:r>
              <a:rPr lang="en-US" sz="2400" dirty="0" smtClean="0"/>
              <a:t> </a:t>
            </a:r>
            <a:r>
              <a:rPr lang="en-US" sz="2400" dirty="0" err="1" smtClean="0"/>
              <a:t>melakukan</a:t>
            </a:r>
            <a:r>
              <a:rPr lang="en-US" sz="2400" dirty="0" smtClean="0"/>
              <a:t> </a:t>
            </a:r>
            <a:r>
              <a:rPr lang="en-US" sz="2400" dirty="0" err="1" smtClean="0"/>
              <a:t>pekerjaan</a:t>
            </a:r>
            <a:r>
              <a:rPr lang="en-US" sz="2400" dirty="0" smtClean="0"/>
              <a:t> agar </a:t>
            </a:r>
            <a:r>
              <a:rPr lang="en-US" sz="2400" dirty="0" err="1" smtClean="0"/>
              <a:t>berhasil</a:t>
            </a:r>
            <a:r>
              <a:rPr lang="en-US" sz="2400" dirty="0" smtClean="0"/>
              <a:t>. </a:t>
            </a:r>
            <a:r>
              <a:rPr lang="en-US" sz="2400" dirty="0" err="1" smtClean="0"/>
              <a:t>Misal</a:t>
            </a:r>
            <a:r>
              <a:rPr lang="en-US" sz="2400" dirty="0" smtClean="0"/>
              <a:t> : </a:t>
            </a:r>
            <a:r>
              <a:rPr lang="en-US" sz="2400" dirty="0" err="1" smtClean="0"/>
              <a:t>inisiatif</a:t>
            </a:r>
            <a:r>
              <a:rPr lang="en-US" sz="2400" dirty="0" smtClean="0"/>
              <a:t>, </a:t>
            </a:r>
            <a:r>
              <a:rPr lang="en-US" sz="2400" dirty="0" err="1" smtClean="0"/>
              <a:t>ketelitian</a:t>
            </a:r>
            <a:r>
              <a:rPr lang="en-US" sz="2400" dirty="0" smtClean="0"/>
              <a:t>, </a:t>
            </a:r>
            <a:r>
              <a:rPr lang="en-US" sz="2400" dirty="0" err="1" smtClean="0"/>
              <a:t>stabilitas</a:t>
            </a:r>
            <a:r>
              <a:rPr lang="en-US" sz="2400" dirty="0" smtClean="0"/>
              <a:t> </a:t>
            </a:r>
            <a:r>
              <a:rPr lang="en-US" sz="2400" dirty="0" err="1" smtClean="0"/>
              <a:t>emosi</a:t>
            </a:r>
            <a:r>
              <a:rPr lang="en-US" sz="2400" dirty="0" smtClean="0"/>
              <a:t>, team work, </a:t>
            </a:r>
            <a:r>
              <a:rPr lang="en-US" sz="2400" dirty="0" err="1" smtClean="0"/>
              <a:t>dll</a:t>
            </a:r>
            <a:endParaRPr lang="en-US" sz="2400" dirty="0" smtClean="0"/>
          </a:p>
          <a:p>
            <a:pPr>
              <a:buNone/>
            </a:pPr>
            <a:r>
              <a:rPr lang="id-ID" sz="2400" dirty="0" smtClean="0">
                <a:solidFill>
                  <a:srgbClr val="FF0000"/>
                </a:solidFill>
              </a:rPr>
              <a:t>4.Gabungan </a:t>
            </a:r>
            <a:r>
              <a:rPr lang="id-ID" sz="2400" dirty="0" smtClean="0">
                <a:solidFill>
                  <a:srgbClr val="FF0000"/>
                </a:solidFill>
              </a:rPr>
              <a:t>dari ketiga kategori</a:t>
            </a:r>
          </a:p>
          <a:p>
            <a:pPr>
              <a:buNone/>
            </a:pPr>
            <a:r>
              <a:rPr lang="id-ID" sz="2400" dirty="0" smtClean="0"/>
              <a:t>	</a:t>
            </a:r>
            <a:r>
              <a:rPr lang="en-US" sz="2400" dirty="0" err="1" smtClean="0"/>
              <a:t>Kegiatan</a:t>
            </a:r>
            <a:r>
              <a:rPr lang="en-US" sz="2400" dirty="0" smtClean="0"/>
              <a:t> Performance Appraisal : 1 </a:t>
            </a:r>
            <a:r>
              <a:rPr lang="en-US" sz="2400" dirty="0" err="1" smtClean="0"/>
              <a:t>tahun</a:t>
            </a:r>
            <a:r>
              <a:rPr lang="en-US" sz="2400" dirty="0" smtClean="0"/>
              <a:t> </a:t>
            </a:r>
            <a:r>
              <a:rPr lang="en-US" sz="2400" dirty="0" err="1" smtClean="0"/>
              <a:t>sekali</a:t>
            </a:r>
            <a:r>
              <a:rPr lang="en-US" sz="2400" dirty="0" smtClean="0"/>
              <a:t> </a:t>
            </a:r>
            <a:r>
              <a:rPr lang="en-US" sz="2400" dirty="0" err="1" smtClean="0"/>
              <a:t>atau</a:t>
            </a:r>
            <a:r>
              <a:rPr lang="en-US" sz="2400" dirty="0" smtClean="0"/>
              <a:t> 6 </a:t>
            </a:r>
            <a:r>
              <a:rPr lang="en-US" sz="2400" dirty="0" err="1" smtClean="0"/>
              <a:t>bulan</a:t>
            </a:r>
            <a:r>
              <a:rPr lang="en-US" sz="2400" dirty="0" smtClean="0"/>
              <a:t> </a:t>
            </a:r>
            <a:r>
              <a:rPr lang="en-US" sz="2400" dirty="0" err="1" smtClean="0"/>
              <a:t>sekali</a:t>
            </a:r>
            <a:endParaRPr lang="en-US" sz="2400" dirty="0"/>
          </a:p>
        </p:txBody>
      </p:sp>
      <p:sp>
        <p:nvSpPr>
          <p:cNvPr id="3" name="Title 2"/>
          <p:cNvSpPr>
            <a:spLocks noGrp="1"/>
          </p:cNvSpPr>
          <p:nvPr>
            <p:ph type="title"/>
          </p:nvPr>
        </p:nvSpPr>
        <p:spPr>
          <a:xfrm>
            <a:off x="457200" y="274638"/>
            <a:ext cx="8229600" cy="562074"/>
          </a:xfrm>
          <a:ln>
            <a:noFill/>
          </a:ln>
        </p:spPr>
        <p:txBody>
          <a:bodyPr>
            <a:normAutofit/>
          </a:bodyPr>
          <a:lstStyle/>
          <a:p>
            <a:pPr algn="l"/>
            <a:r>
              <a:rPr lang="id-ID" sz="2800" dirty="0" smtClean="0"/>
              <a:t>Lanjutan................</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2"/>
            </a:solidFill>
          </a:ln>
        </p:spPr>
        <p:txBody>
          <a:bodyPr>
            <a:normAutofit/>
          </a:bodyPr>
          <a:lstStyle/>
          <a:p>
            <a:pPr>
              <a:buNone/>
            </a:pPr>
            <a:r>
              <a:rPr lang="id-ID" sz="2400" dirty="0" smtClean="0"/>
              <a:t>	</a:t>
            </a:r>
            <a:r>
              <a:rPr lang="id-ID" dirty="0" smtClean="0"/>
              <a:t>Data dari penilaian Job performance memberikan keuntungan bagi karyawan maupun perusahaan. Data itu dapat digunakan antara lain untuk :</a:t>
            </a:r>
          </a:p>
          <a:p>
            <a:pPr marL="966978" lvl="1" indent="-457200">
              <a:buFont typeface="+mj-lt"/>
              <a:buAutoNum type="arabicPeriod"/>
            </a:pPr>
            <a:r>
              <a:rPr lang="id-ID" dirty="0" smtClean="0"/>
              <a:t>Administrative Decisions</a:t>
            </a:r>
          </a:p>
          <a:p>
            <a:pPr marL="966978" lvl="1" indent="-457200">
              <a:buFont typeface="+mj-lt"/>
              <a:buAutoNum type="arabicPeriod"/>
            </a:pPr>
            <a:r>
              <a:rPr lang="id-ID" dirty="0" smtClean="0"/>
              <a:t>Employee Development &amp; Feedback</a:t>
            </a:r>
          </a:p>
          <a:p>
            <a:pPr marL="966978" lvl="1" indent="-457200">
              <a:buFont typeface="+mj-lt"/>
              <a:buAutoNum type="arabicPeriod"/>
            </a:pPr>
            <a:r>
              <a:rPr lang="id-ID" dirty="0" smtClean="0"/>
              <a:t>Criteria For Research  </a:t>
            </a:r>
            <a:endParaRPr lang="en-US" dirty="0"/>
          </a:p>
        </p:txBody>
      </p:sp>
      <p:sp>
        <p:nvSpPr>
          <p:cNvPr id="3" name="Title 2"/>
          <p:cNvSpPr>
            <a:spLocks noGrp="1"/>
          </p:cNvSpPr>
          <p:nvPr>
            <p:ph type="title"/>
          </p:nvPr>
        </p:nvSpPr>
        <p:spPr>
          <a:xfrm>
            <a:off x="457200" y="274638"/>
            <a:ext cx="8229600" cy="939784"/>
          </a:xfrm>
          <a:ln>
            <a:solidFill>
              <a:schemeClr val="accent2"/>
            </a:solidFill>
          </a:ln>
        </p:spPr>
        <p:txBody>
          <a:bodyPr>
            <a:normAutofit/>
          </a:bodyPr>
          <a:lstStyle/>
          <a:p>
            <a:pPr algn="ctr"/>
            <a:r>
              <a:rPr lang="id-ID" sz="3600" b="1" dirty="0" smtClean="0"/>
              <a:t>WHY DO WE APPRAISE EMPLOYEE ?</a:t>
            </a:r>
            <a:endParaRPr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1659</Words>
  <Application>Microsoft Office PowerPoint</Application>
  <PresentationFormat>On-screen Show (4:3)</PresentationFormat>
  <Paragraphs>305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PERFORMANCE APPRAISAL PERTEMUAN 5</vt:lpstr>
      <vt:lpstr>TUJUAN</vt:lpstr>
      <vt:lpstr>DISKUSI</vt:lpstr>
      <vt:lpstr>PERFORMANCE APPRAISAL </vt:lpstr>
      <vt:lpstr>Lanjutan performance appraisal.....</vt:lpstr>
      <vt:lpstr>LANJUTAN…….</vt:lpstr>
      <vt:lpstr> Mengukur Performance/ Kinerja</vt:lpstr>
      <vt:lpstr>Lanjutan................</vt:lpstr>
      <vt:lpstr>WHY DO WE APPRAISE EMPLOYEE ?</vt:lpstr>
      <vt:lpstr>1. ADMINISTRATIVE DECISIONS</vt:lpstr>
      <vt:lpstr>2. EMPLOYEE DEVELOPMENT &amp; FEEDBACK</vt:lpstr>
      <vt:lpstr>3. CRITERIA FOR RESEARCH</vt:lpstr>
      <vt:lpstr>PERFOMANCE KRITERIA</vt:lpstr>
      <vt:lpstr>Lanjutan........</vt:lpstr>
      <vt:lpstr>Lanjutan...............</vt:lpstr>
      <vt:lpstr>SYARAT2 BERKUALITASNYA PERF. APPRAISAL </vt:lpstr>
      <vt:lpstr>INPUT</vt:lpstr>
      <vt:lpstr>INPUT</vt:lpstr>
      <vt:lpstr>METHODS FOR ASSESSING JOB PERFORMANCE</vt:lpstr>
      <vt:lpstr>Lanjutan...........</vt:lpstr>
      <vt:lpstr>ALASAN DILAKUKAN PERFORMANCE APPRAISAL </vt:lpstr>
      <vt:lpstr>MANFAAT PERFORMANCE APPRAISAL BAGI KARYAWAN</vt:lpstr>
      <vt:lpstr>Lanjutan.....</vt:lpstr>
      <vt:lpstr>MANFAAT PERFORMANCE APPRAISAL BAGI ATASAN</vt:lpstr>
      <vt:lpstr>Lanjutan.....</vt:lpstr>
      <vt:lpstr>Lanjutan.....</vt:lpstr>
      <vt:lpstr>MANFAAT PERFORMANCE APPRAISAL BAGI PERUSAHAAN</vt:lpstr>
      <vt:lpstr>Lanjutan.....</vt:lpstr>
      <vt:lpstr>Lanjutan.....</vt:lpstr>
      <vt:lpstr>KEGUNAAN PERFORMANCE APPRAISAL </vt:lpstr>
      <vt:lpstr>SIAPA YANG MELAKUKAN P.A ?</vt:lpstr>
      <vt:lpstr>KESALAHAN PENILAIAN DARI PENILAI</vt:lpstr>
      <vt:lpstr>PENINGKATAN EFEKTIVITAS PENILAI</vt:lpstr>
      <vt:lpstr>Lanjutan...........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APPRAISAL PERTEMUAN 5</dc:title>
  <dc:creator>Toshiba</dc:creator>
  <cp:lastModifiedBy>Toshiba</cp:lastModifiedBy>
  <cp:revision>32</cp:revision>
  <dcterms:created xsi:type="dcterms:W3CDTF">2013-09-22T05:40:54Z</dcterms:created>
  <dcterms:modified xsi:type="dcterms:W3CDTF">2013-10-29T12:16:28Z</dcterms:modified>
</cp:coreProperties>
</file>