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0" r:id="rId6"/>
    <p:sldId id="269" r:id="rId7"/>
    <p:sldId id="271" r:id="rId8"/>
    <p:sldId id="272" r:id="rId9"/>
    <p:sldId id="261" r:id="rId10"/>
    <p:sldId id="262" r:id="rId11"/>
    <p:sldId id="263" r:id="rId12"/>
    <p:sldId id="274" r:id="rId13"/>
    <p:sldId id="264" r:id="rId14"/>
    <p:sldId id="277" r:id="rId15"/>
    <p:sldId id="265" r:id="rId16"/>
    <p:sldId id="266" r:id="rId17"/>
    <p:sldId id="267" r:id="rId18"/>
    <p:sldId id="268" r:id="rId19"/>
    <p:sldId id="273" r:id="rId20"/>
    <p:sldId id="279" r:id="rId21"/>
    <p:sldId id="281" r:id="rId22"/>
    <p:sldId id="280" r:id="rId23"/>
    <p:sldId id="275" r:id="rId24"/>
    <p:sldId id="276" r:id="rId25"/>
    <p:sldId id="278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B40A-0616-4B1B-AAF8-A21C75B417B0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95A0-2EE0-49C3-A6A4-052996A0A64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B40A-0616-4B1B-AAF8-A21C75B417B0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95A0-2EE0-49C3-A6A4-052996A0A64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B40A-0616-4B1B-AAF8-A21C75B417B0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95A0-2EE0-49C3-A6A4-052996A0A64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B40A-0616-4B1B-AAF8-A21C75B417B0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95A0-2EE0-49C3-A6A4-052996A0A64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B40A-0616-4B1B-AAF8-A21C75B417B0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95A0-2EE0-49C3-A6A4-052996A0A64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B40A-0616-4B1B-AAF8-A21C75B417B0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95A0-2EE0-49C3-A6A4-052996A0A64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B40A-0616-4B1B-AAF8-A21C75B417B0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95A0-2EE0-49C3-A6A4-052996A0A64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B40A-0616-4B1B-AAF8-A21C75B417B0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95A0-2EE0-49C3-A6A4-052996A0A64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B40A-0616-4B1B-AAF8-A21C75B417B0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95A0-2EE0-49C3-A6A4-052996A0A64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B40A-0616-4B1B-AAF8-A21C75B417B0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95A0-2EE0-49C3-A6A4-052996A0A64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B40A-0616-4B1B-AAF8-A21C75B417B0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95A0-2EE0-49C3-A6A4-052996A0A64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D6B19C">
                <a:alpha val="66000"/>
              </a:srgb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3B40A-0616-4B1B-AAF8-A21C75B417B0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C95A0-2EE0-49C3-A6A4-052996A0A64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33056"/>
            <a:ext cx="7772400" cy="792088"/>
          </a:xfrm>
          <a:ln>
            <a:noFill/>
          </a:ln>
        </p:spPr>
        <p:txBody>
          <a:bodyPr>
            <a:normAutofit/>
          </a:bodyPr>
          <a:lstStyle/>
          <a:p>
            <a:r>
              <a:rPr lang="id-ID" sz="3200" b="1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id-ID" sz="3200" b="1" dirty="0" smtClean="0">
                <a:solidFill>
                  <a:schemeClr val="accent2">
                    <a:lumMod val="75000"/>
                  </a:schemeClr>
                </a:solidFill>
              </a:rPr>
              <a:t>ERTEMUAN 6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836712"/>
            <a:ext cx="7056784" cy="302433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>
                <a:gd name="adj1" fmla="val 6250"/>
                <a:gd name="adj2" fmla="val 603"/>
              </a:avLst>
            </a:prstTxWarp>
            <a:spAutoFit/>
          </a:bodyPr>
          <a:lstStyle/>
          <a:p>
            <a:pPr algn="ctr"/>
            <a:r>
              <a:rPr lang="id-ID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TRAINING</a:t>
            </a:r>
          </a:p>
          <a:p>
            <a:pPr algn="ctr"/>
            <a:r>
              <a:rPr lang="id-ID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&amp;</a:t>
            </a:r>
          </a:p>
          <a:p>
            <a:pPr algn="ctr"/>
            <a:r>
              <a:rPr lang="id-ID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DEVELOPMENT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5229200"/>
            <a:ext cx="7772400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SRI HASTUTI HANDAYANI, M.SI, Psi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400" dirty="0" smtClean="0"/>
              <a:t>Dilakukan utk menentukan kebutuhan training kary &amp; content (isi) training yang sesuai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Jgn terjadi training the wrong people &amp; teaching the wrong content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Menurut Goldstein (1993), need assesment sebaiknya memfokuskan pada 3 level yaitu organisasi, job &amp; person</a:t>
            </a:r>
          </a:p>
          <a:p>
            <a:pPr marL="822960" lvl="1" indent="-457200">
              <a:buFont typeface="+mj-lt"/>
              <a:buAutoNum type="arabicParenR"/>
            </a:pPr>
            <a:r>
              <a:rPr lang="id-ID" sz="2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Organization level</a:t>
            </a:r>
            <a:r>
              <a:rPr lang="id-ID" sz="2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: </a:t>
            </a:r>
            <a:r>
              <a:rPr lang="id-ID" sz="2200" dirty="0" smtClean="0"/>
              <a:t>melalui analisis tujuan organisasi dapat memberikan pedoman tentang training yg dibutuhkan </a:t>
            </a:r>
          </a:p>
          <a:p>
            <a:pPr marL="822960" lvl="1" indent="-457200">
              <a:buFont typeface="+mj-lt"/>
              <a:buAutoNum type="arabicParenR"/>
            </a:pPr>
            <a:r>
              <a:rPr lang="id-ID" sz="2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Job level : </a:t>
            </a:r>
            <a:r>
              <a:rPr lang="id-ID" sz="2200" dirty="0" smtClean="0"/>
              <a:t>melalui job analisis dan KSAO yg dipersyaratkan dapat memberikan informasi training khusus yg dibutuhkan </a:t>
            </a:r>
          </a:p>
          <a:p>
            <a:pPr marL="822960" lvl="1" indent="-457200">
              <a:buFont typeface="+mj-lt"/>
              <a:buAutoNum type="arabicParenR"/>
            </a:pPr>
            <a:r>
              <a:rPr lang="id-ID" sz="2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Person Level : </a:t>
            </a:r>
            <a:r>
              <a:rPr lang="id-ID" sz="2200" dirty="0" smtClean="0"/>
              <a:t>dg membandingkan KSAO job dan KSAO people (calon kary atau kary) dpt memberikan info ttg potential training need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NEED ASSESMENT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6504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32000" indent="-432000">
              <a:spcBef>
                <a:spcPts val="1200"/>
              </a:spcBef>
              <a:buFont typeface="Wingdings" pitchFamily="2" charset="2"/>
              <a:buChar char="q"/>
            </a:pPr>
            <a:r>
              <a:rPr lang="id-ID" sz="3600" dirty="0" smtClean="0"/>
              <a:t>Langkah menentukan Content Training </a:t>
            </a:r>
          </a:p>
          <a:p>
            <a:pPr marL="432000" indent="-432000">
              <a:spcBef>
                <a:spcPts val="1200"/>
              </a:spcBef>
              <a:buFont typeface="Wingdings" pitchFamily="2" charset="2"/>
              <a:buChar char="q"/>
            </a:pPr>
            <a:r>
              <a:rPr lang="id-ID" sz="3600" dirty="0" smtClean="0"/>
              <a:t>Mereview isi /content program training </a:t>
            </a:r>
          </a:p>
          <a:p>
            <a:pPr marL="432000" indent="-432000">
              <a:spcBef>
                <a:spcPts val="1200"/>
              </a:spcBef>
              <a:buFont typeface="Wingdings" pitchFamily="2" charset="2"/>
              <a:buChar char="q"/>
            </a:pPr>
            <a:r>
              <a:rPr lang="id-ID" sz="3600" dirty="0" smtClean="0"/>
              <a:t>Menganalisis KSAO dan merangking bagian penting manakah yang ingin dikembangkan dari job tsb</a:t>
            </a:r>
          </a:p>
          <a:p>
            <a:pPr marL="432000" indent="-432000">
              <a:spcBef>
                <a:spcPts val="1200"/>
              </a:spcBef>
              <a:buFont typeface="Wingdings" pitchFamily="2" charset="2"/>
              <a:buChar char="q"/>
            </a:pPr>
            <a:r>
              <a:rPr lang="id-ID" sz="3600" dirty="0" smtClean="0"/>
              <a:t>Memilih content training yg sesuai untuk job tsb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id-ID" sz="2800" dirty="0" smtClean="0"/>
              <a:t>Lanjutan...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txBody>
          <a:bodyPr/>
          <a:lstStyle/>
          <a:p>
            <a:r>
              <a:rPr lang="id-ID" dirty="0" smtClean="0"/>
              <a:t>4 Macam Ketrampilan yg Dilatihkan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b="1" i="1" dirty="0" smtClean="0"/>
              <a:t>Knowledge Based Skills </a:t>
            </a:r>
            <a:r>
              <a:rPr lang="id-ID" dirty="0" smtClean="0"/>
              <a:t>: ketrampilan yg didasarkan pd pengetahuan yg dikuasai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i="1" dirty="0" smtClean="0"/>
              <a:t>Singular Behavior Skills </a:t>
            </a:r>
            <a:r>
              <a:rPr lang="id-ID" dirty="0" smtClean="0"/>
              <a:t>: ketrampilan perilaku sederhana (observable, dpt dibentuk),              mis: menjalankan mesin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i="1" dirty="0" smtClean="0"/>
              <a:t>Limited Interpersonal Skills </a:t>
            </a:r>
            <a:r>
              <a:rPr lang="id-ID" dirty="0" smtClean="0"/>
              <a:t>: ketrampilan hub antar pribadi terbatas atau searah, mis memberi umpan balik pd bawahan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i="1" dirty="0" smtClean="0"/>
              <a:t>Social Interactive Skills </a:t>
            </a:r>
            <a:r>
              <a:rPr lang="id-ID" dirty="0" smtClean="0"/>
              <a:t>: ketrampilan interaksi sosial (lbh luas, manajerial)</a:t>
            </a:r>
            <a:endParaRPr lang="id-ID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id-ID" dirty="0" smtClean="0"/>
              <a:t>Menetapkan kriteria pencapaian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3200" dirty="0" smtClean="0"/>
              <a:t>Kriteria merup acuan untuk mendisain training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3200" dirty="0" smtClean="0"/>
              <a:t>Kriteria merup standard evaluasi utk program training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3200" dirty="0" smtClean="0"/>
              <a:t>Kriteria dinyatakan dlm bentuk apa yg dapat dilakukan (DO )atau diketahui (KNOW) setelah training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id-ID" dirty="0" smtClean="0"/>
              <a:t>Tujuan / Pencapaian Training sebaiknya didasarkan pada hasil </a:t>
            </a:r>
            <a:r>
              <a:rPr lang="id-ID" i="1" dirty="0" smtClean="0"/>
              <a:t>need assesment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id-ID" dirty="0" smtClean="0"/>
              <a:t>Sasaran digambarkan dlm bentuk perilaku yg dapat diamati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SET OBJECTIVES</a:t>
            </a:r>
            <a:endParaRPr lang="en-US" sz="4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Penetapan Sasaran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id-ID" dirty="0" smtClean="0"/>
              <a:t>Sasaran Kognitif</a:t>
            </a:r>
          </a:p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id-ID" dirty="0" smtClean="0"/>
              <a:t>	Mis : mampu mengidentifikasi sesuatu</a:t>
            </a:r>
          </a:p>
          <a:p>
            <a:pPr>
              <a:spcBef>
                <a:spcPts val="0"/>
              </a:spcBef>
            </a:pPr>
            <a:r>
              <a:rPr lang="id-ID" dirty="0" smtClean="0"/>
              <a:t>Sasaran Afektif</a:t>
            </a:r>
          </a:p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id-ID" dirty="0" smtClean="0"/>
              <a:t>	Mis: perasaan, sikap, kecenderungan, kesediaan, dll.</a:t>
            </a:r>
          </a:p>
          <a:p>
            <a:pPr>
              <a:spcBef>
                <a:spcPts val="0"/>
              </a:spcBef>
            </a:pPr>
            <a:r>
              <a:rPr lang="id-ID" dirty="0" smtClean="0"/>
              <a:t>Sasaran Psikomotor (perilaku gerak)</a:t>
            </a:r>
          </a:p>
          <a:p>
            <a:pPr>
              <a:spcBef>
                <a:spcPts val="0"/>
              </a:spcBef>
              <a:buNone/>
            </a:pPr>
            <a:r>
              <a:rPr lang="id-ID" dirty="0" smtClean="0"/>
              <a:t>	Mis; Mengetik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DISAIN TRAINING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785786" y="1714488"/>
            <a:ext cx="207170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Trainee Characteristic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714348" y="2780928"/>
            <a:ext cx="250033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000" dirty="0" smtClean="0"/>
          </a:p>
          <a:p>
            <a:pPr algn="ctr"/>
            <a:r>
              <a:rPr lang="id-ID" sz="2000" dirty="0" smtClean="0"/>
              <a:t>Training Design : </a:t>
            </a:r>
          </a:p>
          <a:p>
            <a:pPr algn="ctr"/>
            <a:r>
              <a:rPr lang="id-ID" sz="2000" dirty="0" smtClean="0"/>
              <a:t>Feedback</a:t>
            </a:r>
          </a:p>
          <a:p>
            <a:pPr algn="ctr"/>
            <a:r>
              <a:rPr lang="id-ID" sz="2000" dirty="0" smtClean="0"/>
              <a:t>General Principle</a:t>
            </a:r>
          </a:p>
          <a:p>
            <a:pPr algn="ctr"/>
            <a:r>
              <a:rPr lang="id-ID" sz="2000" dirty="0" smtClean="0"/>
              <a:t>Identical Element</a:t>
            </a:r>
          </a:p>
          <a:p>
            <a:pPr algn="ctr"/>
            <a:r>
              <a:rPr lang="id-ID" sz="2000" dirty="0" smtClean="0"/>
              <a:t>Overlearning</a:t>
            </a:r>
          </a:p>
          <a:p>
            <a:pPr algn="ctr"/>
            <a:r>
              <a:rPr lang="id-ID" sz="2000" dirty="0" smtClean="0"/>
              <a:t>Sequencing</a:t>
            </a:r>
          </a:p>
          <a:p>
            <a:pPr algn="ctr"/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857224" y="5214950"/>
            <a:ext cx="221457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Work Environment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071934" y="3071810"/>
            <a:ext cx="164307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Learning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786578" y="2714620"/>
            <a:ext cx="1643074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Transfer of training to the job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357554" y="364331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2821769" y="4107661"/>
            <a:ext cx="142876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57488" y="2357430"/>
            <a:ext cx="107157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86446" y="364331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928926" y="1785926"/>
            <a:ext cx="3714776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143240" y="3929066"/>
            <a:ext cx="3500462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>
                <a:solidFill>
                  <a:srgbClr val="FF0000"/>
                </a:solidFill>
              </a:rPr>
              <a:t>1.</a:t>
            </a:r>
            <a:r>
              <a:rPr lang="id-ID" sz="2400" dirty="0" smtClean="0">
                <a:solidFill>
                  <a:srgbClr val="FF0000"/>
                </a:solidFill>
              </a:rPr>
              <a:t> </a:t>
            </a:r>
            <a:r>
              <a:rPr lang="id-ID" b="1" dirty="0" smtClean="0">
                <a:solidFill>
                  <a:srgbClr val="FF0000"/>
                </a:solidFill>
              </a:rPr>
              <a:t>Trainee Characteristic </a:t>
            </a:r>
          </a:p>
          <a:p>
            <a:pPr marL="828000" lvl="1" indent="-468000">
              <a:buFont typeface="Wingdings" pitchFamily="2" charset="2"/>
              <a:buChar char="q"/>
            </a:pPr>
            <a:r>
              <a:rPr lang="id-ID" sz="2600" dirty="0" smtClean="0"/>
              <a:t>Harus dipertimbangkan</a:t>
            </a:r>
          </a:p>
          <a:p>
            <a:pPr marL="828000" lvl="1" indent="-468000">
              <a:buFont typeface="Wingdings" pitchFamily="2" charset="2"/>
              <a:buChar char="q"/>
            </a:pPr>
            <a:r>
              <a:rPr lang="id-ID" sz="2600" dirty="0" smtClean="0"/>
              <a:t>Berbeda karakteristik = berbeda kebutuhan</a:t>
            </a:r>
          </a:p>
          <a:p>
            <a:pPr marL="828000" lvl="1" indent="-468000">
              <a:buFont typeface="Wingdings" pitchFamily="2" charset="2"/>
              <a:buChar char="q"/>
            </a:pPr>
            <a:r>
              <a:rPr lang="id-ID" sz="2600" dirty="0" smtClean="0"/>
              <a:t>Berbeda Capability = berbeda dlm mempelajari tugas (Ada yg lbh baik baik dlm cognitive task, skilled task : misal akademisi Vs atlet)</a:t>
            </a:r>
          </a:p>
          <a:p>
            <a:pPr marL="828000" lvl="1" indent="-468000">
              <a:buFont typeface="Wingdings" pitchFamily="2" charset="2"/>
              <a:buChar char="q"/>
            </a:pPr>
            <a:r>
              <a:rPr lang="id-ID" sz="2600" dirty="0" smtClean="0"/>
              <a:t>Ability, Sikap dan Motivasi juga mempengaruhi outcome training (Noe, 1986)</a:t>
            </a:r>
          </a:p>
          <a:p>
            <a:pPr marL="828000" lvl="1" indent="-468000">
              <a:buFont typeface="Wingdings" pitchFamily="2" charset="2"/>
              <a:buChar char="q"/>
            </a:pPr>
            <a:r>
              <a:rPr lang="id-ID" sz="2600" dirty="0" smtClean="0"/>
              <a:t>Perbedaan cara mempelajari materi baru ( mis, ada yg lbh baik belajar dari presentasi, ada yg tulis) menentukan hasil training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id-ID" sz="2800" dirty="0" smtClean="0"/>
              <a:t>Lanjutan..........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7666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>
                <a:solidFill>
                  <a:srgbClr val="FF0000"/>
                </a:solidFill>
              </a:rPr>
              <a:t>2. Training Design</a:t>
            </a:r>
          </a:p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	</a:t>
            </a:r>
            <a:r>
              <a:rPr lang="id-ID" sz="2800" b="1" i="1" dirty="0" smtClean="0"/>
              <a:t>Feed Back</a:t>
            </a:r>
          </a:p>
          <a:p>
            <a:pPr lvl="1">
              <a:buFont typeface="Wingdings" pitchFamily="2" charset="2"/>
              <a:buChar char="q"/>
            </a:pPr>
            <a:r>
              <a:rPr lang="id-ID" sz="2400" dirty="0" smtClean="0"/>
              <a:t>Penting dlm learning, krn dg adanya feedback dpt mengetahui apakah trainee telah mempelajari material dg benar/sesuai</a:t>
            </a:r>
          </a:p>
          <a:p>
            <a:pPr lvl="1">
              <a:buFont typeface="Wingdings" pitchFamily="2" charset="2"/>
              <a:buChar char="q"/>
            </a:pPr>
            <a:r>
              <a:rPr lang="id-ID" sz="2400" dirty="0" smtClean="0"/>
              <a:t>Feedback : melalui test kepada trainee atau trainee dapat mengajukan pertanyaan ke trainer</a:t>
            </a:r>
          </a:p>
          <a:p>
            <a:pPr lvl="1">
              <a:buNone/>
            </a:pPr>
            <a:endParaRPr lang="id-ID" sz="11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800" b="1" i="1" dirty="0" smtClean="0"/>
              <a:t>General Principles</a:t>
            </a:r>
          </a:p>
          <a:p>
            <a:pPr lvl="1">
              <a:buFont typeface="Wingdings" pitchFamily="2" charset="2"/>
              <a:buChar char="q"/>
            </a:pPr>
            <a:r>
              <a:rPr lang="id-ID" sz="2400" dirty="0" smtClean="0"/>
              <a:t>Dlm training sebaiknya mengajarkan “mengapa hal itu dilakukan” dan “bagaimana hal itu dilakukan”.</a:t>
            </a:r>
          </a:p>
          <a:p>
            <a:pPr lvl="1">
              <a:buFont typeface="Wingdings" pitchFamily="2" charset="2"/>
              <a:buChar char="q"/>
            </a:pPr>
            <a:r>
              <a:rPr lang="id-ID" sz="2400" dirty="0" smtClean="0"/>
              <a:t>Tujuannya adalah memberikan framework of learning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id-ID" sz="2400" dirty="0" smtClean="0"/>
              <a:t>Lanjutan.....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	</a:t>
            </a:r>
            <a:r>
              <a:rPr lang="id-ID" sz="2800" b="1" i="1" dirty="0" smtClean="0"/>
              <a:t>Identical Element</a:t>
            </a:r>
          </a:p>
          <a:p>
            <a:pPr marL="828000" lvl="1" indent="-468000">
              <a:buFont typeface="Wingdings" pitchFamily="2" charset="2"/>
              <a:buChar char="q"/>
            </a:pPr>
            <a:r>
              <a:rPr lang="id-ID" sz="2400" dirty="0" smtClean="0"/>
              <a:t>Artinya respon dlm situasi training = job situation</a:t>
            </a:r>
          </a:p>
          <a:p>
            <a:pPr marL="828000" lvl="1" indent="-468000">
              <a:buFont typeface="Wingdings" pitchFamily="2" charset="2"/>
              <a:buChar char="q"/>
            </a:pPr>
            <a:r>
              <a:rPr lang="id-ID" sz="2400" dirty="0" smtClean="0"/>
              <a:t>Artinya stimulus yg dipersepsi di setting training = job situation</a:t>
            </a:r>
          </a:p>
          <a:p>
            <a:pPr marL="828000" lvl="1" indent="-468000">
              <a:buFont typeface="Wingdings" pitchFamily="2" charset="2"/>
              <a:buChar char="q"/>
            </a:pPr>
            <a:r>
              <a:rPr lang="id-ID" sz="2400" dirty="0" smtClean="0"/>
              <a:t>Kesesuaian antara stimuli &amp; respon dlm setting training memudahkan trainee menerapkannya dalam job setting</a:t>
            </a:r>
          </a:p>
          <a:p>
            <a:pPr>
              <a:buNone/>
            </a:pPr>
            <a:endParaRPr lang="id-ID" sz="1400" i="1" dirty="0" smtClean="0"/>
          </a:p>
          <a:p>
            <a:pPr>
              <a:buNone/>
            </a:pPr>
            <a:r>
              <a:rPr lang="id-ID" sz="2400" i="1" dirty="0" smtClean="0"/>
              <a:t>	</a:t>
            </a:r>
            <a:r>
              <a:rPr lang="id-ID" sz="2800" b="1" i="1" dirty="0" smtClean="0"/>
              <a:t>Overlearning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600" dirty="0" smtClean="0"/>
              <a:t>Para trainee memperoleh latihan praktis, skill dan pengetahuan baru  yg mencukupi dan dapat melanjutkannya hingga lancar dan menjadi automatic saat menjalan tugasnya.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id-ID" sz="2800" dirty="0" smtClean="0"/>
              <a:t>Lanjutan..........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7666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>
                <a:solidFill>
                  <a:srgbClr val="FF0000"/>
                </a:solidFill>
              </a:rPr>
              <a:t>2</a:t>
            </a:r>
            <a:r>
              <a:rPr lang="id-ID" b="1" dirty="0" smtClean="0">
                <a:solidFill>
                  <a:srgbClr val="FF0000"/>
                </a:solidFill>
              </a:rPr>
              <a:t>. Work </a:t>
            </a:r>
            <a:r>
              <a:rPr lang="id-ID" b="1" dirty="0" smtClean="0">
                <a:solidFill>
                  <a:srgbClr val="FF0000"/>
                </a:solidFill>
              </a:rPr>
              <a:t>Environment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Iklim untuk transfer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Dukungan manajemen dan rekan kerja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Kesempatan utk mengaplikasikan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Dukungan teknologi</a:t>
            </a:r>
            <a:endParaRPr lang="id-ID" dirty="0" smtClean="0"/>
          </a:p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	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id-ID" sz="2400" dirty="0" smtClean="0"/>
              <a:t>Lanjutan.....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sz="2800" dirty="0" smtClean="0"/>
              <a:t>Setelah mengikuti pertemuan ini, mahasiswa diharapkan :</a:t>
            </a:r>
          </a:p>
          <a:p>
            <a:r>
              <a:rPr lang="id-ID" sz="2800" dirty="0" smtClean="0"/>
              <a:t>Mampu menyebutkan  pengertian dan manfaat program pelatihan &amp; pengembangan.</a:t>
            </a:r>
          </a:p>
          <a:p>
            <a:r>
              <a:rPr lang="id-ID" sz="2800" dirty="0" smtClean="0"/>
              <a:t>Mampu menyebutkan langkah-langkah pengembangan &amp; implementasi program training dalam suatu organisasi</a:t>
            </a:r>
          </a:p>
          <a:p>
            <a:r>
              <a:rPr lang="id-ID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Menjelaskan bagaimana need assesment dilakukan</a:t>
            </a:r>
          </a:p>
          <a:p>
            <a:r>
              <a:rPr lang="id-ID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Menjelaskan faktor-faktor yg mempengaruhi learning &amp; transfer of training</a:t>
            </a:r>
          </a:p>
          <a:p>
            <a:r>
              <a:rPr lang="id-ID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Mendiskusikan bagaimana mengevaluasi training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TUJUAN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d-ID" dirty="0" smtClean="0"/>
              <a:t>LEARNING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d-ID" sz="3800" b="1" dirty="0" smtClean="0"/>
              <a:t> Prakondisi Proses Pembelajaran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Diperlukan adanya kesiapan kondisi psikologis/ mental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Diperlukan kemampuan dan kesiapan trainee utk dilatih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Situasi terbaik adalah bila sso dpt belajar krn adanya kemauan utk belajar (motivasi)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Keingintahuan, kebutuhan utk berprestasi dan peningkatan harga diri sso akan meningkatkan motivasi internal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Perlu mempertimbangkan harapan trainee, krn akan mempengaruhi reaksi secara keseluruhan suatu program pelatihan.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id-ID" sz="2800" dirty="0" smtClean="0"/>
              <a:t>Lanjutan Learning.....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b="1" dirty="0" smtClean="0"/>
              <a:t> Konsep Dasar Pembelajaran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Pemberitahuan tujuan pelatihan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Relevansi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Partisipasi aktif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Penguatan (Reinforcement)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Pengetahuan ttg hasil (feedback)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Distribusi pembelajaran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Praktek/latihan dan pengulangan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Transfer of training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TRANSFER OF TRAINING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Suatu aplikasi yg efektif dan kontinyu dari trainee mengenai pengetahuan dan ketrampilan yg telah dipelajarinya dlm suatu program pelatihan baik di dlm maupun diluar pekerjaan.</a:t>
            </a:r>
          </a:p>
          <a:p>
            <a:pPr lvl="1"/>
            <a:r>
              <a:rPr lang="id-ID" dirty="0" smtClean="0"/>
              <a:t>Apakah trainee mengaplikasikan ketrampilan dlm melakukan tugasnya?</a:t>
            </a:r>
          </a:p>
          <a:p>
            <a:pPr lvl="1"/>
            <a:r>
              <a:rPr lang="id-ID" dirty="0" smtClean="0"/>
              <a:t>Seberapa sering mrk mengaplikasikan ketrampilan tsb?</a:t>
            </a:r>
          </a:p>
          <a:p>
            <a:pPr lvl="1"/>
            <a:r>
              <a:rPr lang="id-ID" dirty="0" smtClean="0"/>
              <a:t>Sampai seberapa jauh derajat kesulitan dr tgs2 yg diembannya pd wkt ia mengaplikasikan ketrampilannya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txBody>
          <a:bodyPr/>
          <a:lstStyle/>
          <a:p>
            <a:r>
              <a:rPr lang="id-ID" b="1" dirty="0" smtClean="0"/>
              <a:t>DELIVER TRAINING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ln>
            <a:solidFill>
              <a:schemeClr val="accent6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sz="4000" dirty="0" smtClean="0"/>
              <a:t>Meliputi penetapan:</a:t>
            </a:r>
          </a:p>
          <a:p>
            <a:pPr marL="468000" lvl="1" indent="-468000">
              <a:buFont typeface="Wingdings" pitchFamily="2" charset="2"/>
              <a:buChar char="Ø"/>
            </a:pPr>
            <a:r>
              <a:rPr lang="id-ID" sz="4000" dirty="0" smtClean="0"/>
              <a:t>Subjek dan materi pembahasan</a:t>
            </a:r>
          </a:p>
          <a:p>
            <a:pPr marL="468000" lvl="1" indent="-468000">
              <a:buFont typeface="Wingdings" pitchFamily="2" charset="2"/>
              <a:buChar char="Ø"/>
            </a:pPr>
            <a:r>
              <a:rPr lang="id-ID" sz="4000" dirty="0" smtClean="0"/>
              <a:t>Metode/teknik penyajian materi</a:t>
            </a:r>
          </a:p>
          <a:p>
            <a:pPr marL="900000" lvl="2" indent="-360000">
              <a:buFont typeface="Wingdings" pitchFamily="2" charset="2"/>
              <a:buChar char="§"/>
            </a:pPr>
            <a:r>
              <a:rPr lang="id-ID" sz="3500" i="1" dirty="0" smtClean="0"/>
              <a:t>On the job training</a:t>
            </a:r>
            <a:r>
              <a:rPr lang="id-ID" sz="3500" dirty="0" smtClean="0"/>
              <a:t>, mis dlm bentuk </a:t>
            </a:r>
            <a:r>
              <a:rPr lang="id-ID" sz="3500" i="1" dirty="0" smtClean="0"/>
              <a:t>mentoring, understudy assignment, job relation, coaching</a:t>
            </a:r>
          </a:p>
          <a:p>
            <a:pPr marL="900000" lvl="2" indent="-360000">
              <a:buFont typeface="Wingdings" pitchFamily="2" charset="2"/>
              <a:buChar char="§"/>
            </a:pPr>
            <a:r>
              <a:rPr lang="id-ID" sz="3500" i="1" dirty="0" smtClean="0"/>
              <a:t>Off the job training, </a:t>
            </a:r>
            <a:r>
              <a:rPr lang="id-ID" sz="3500" dirty="0" smtClean="0"/>
              <a:t>mis </a:t>
            </a:r>
            <a:r>
              <a:rPr lang="id-ID" sz="3500" i="1" dirty="0" smtClean="0"/>
              <a:t>case study, role play, simulasi, progammed instruction</a:t>
            </a:r>
            <a:r>
              <a:rPr lang="id-ID" sz="3500" dirty="0" smtClean="0"/>
              <a:t>, kuliah</a:t>
            </a:r>
            <a:endParaRPr lang="id-ID" sz="3500" i="1" dirty="0" smtClean="0"/>
          </a:p>
          <a:p>
            <a:pPr marL="468000" lvl="1" indent="-468000">
              <a:buFont typeface="Wingdings" pitchFamily="2" charset="2"/>
              <a:buChar char="Ø"/>
            </a:pPr>
            <a:r>
              <a:rPr lang="id-ID" sz="4000" dirty="0" smtClean="0"/>
              <a:t>Alat bantu training (</a:t>
            </a:r>
            <a:r>
              <a:rPr lang="id-ID" sz="4000" i="1" dirty="0" smtClean="0"/>
              <a:t>teaching aids)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EVALUATE TRAINING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Evaluasi program pelatihan: suatu sistem yg mengukur apkh trainee mencapai sasaran pembelajaran ?</a:t>
            </a:r>
          </a:p>
          <a:p>
            <a:r>
              <a:rPr lang="id-ID" dirty="0" smtClean="0"/>
              <a:t>Efektivitas program pelatihan: tercapaikah sasaran yg direncanakan, yg mencakup pembelajaran dan pengalihan pelatihan (transfer of training) ke dalam bidang pekerjaan nyata ?</a:t>
            </a:r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4 Tingkat Evaluasi Program Pelatihan menurut Kirkpatrick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Reaksi Trainee thd isi dan peoses pelatihan, sejauh mana trainee menyukai pengalaman pelatihan ini ?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Pembelajaran: seberapa banyak trainee belajar dr pengalaman pelatihan ini ? (pre &amp; post test)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Perilaku Trainee : seberapa banyak perilaku trainee berubah dalam pekerjaan, sebagai hasil pelatihan ?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Hasil untuk organisasi : sejauh mana pelatihan membawa manfaat bagi organisasi ?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Menurut Anda, mengapa training itu diperlukan ?</a:t>
            </a:r>
          </a:p>
          <a:p>
            <a:r>
              <a:rPr lang="id-ID" dirty="0" smtClean="0"/>
              <a:t>Menurut Anda, mengapa setiap karyawan yang ada di restaurant Mc.Donald atau KFC harus mendapatkan training ?</a:t>
            </a:r>
          </a:p>
          <a:p>
            <a:r>
              <a:rPr lang="id-ID" dirty="0" smtClean="0"/>
              <a:t>Menurut Anda, mengapa para manager ingin meningkatkan management skill ?</a:t>
            </a:r>
          </a:p>
          <a:p>
            <a:endParaRPr lang="id-ID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DISKUSI</a:t>
            </a:r>
            <a:endParaRPr lang="en-US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06866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800" dirty="0" smtClean="0"/>
              <a:t>Training merup aktivitas utama pada sebagian besar perusahaan besar baik swasta &amp; publik untuk kary baru maupun yg berpengalaman.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dirty="0" smtClean="0"/>
              <a:t>Kary baru : harus mempelajari bgm melaksanakan tugasnya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dirty="0" smtClean="0"/>
              <a:t>Experienced employee : harus belajar untuk tetap berkembang menghadapi tuntutan pekerjaannya kian bertambah &amp; rumit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/>
              <a:t>Terkadang untuk promosi dipersyaratkan utk mengikuti training ttt hingga benar-benar menguasai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PENGANTAR</a:t>
            </a:r>
            <a:endParaRPr lang="en-US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d-ID" sz="4000" b="1" dirty="0" smtClean="0"/>
              <a:t>PENGERTIAN TRAINING </a:t>
            </a:r>
            <a:br>
              <a:rPr lang="id-ID" sz="4000" b="1" dirty="0" smtClean="0"/>
            </a:br>
            <a:r>
              <a:rPr lang="id-ID" sz="4000" b="1" dirty="0" smtClean="0"/>
              <a:t>(PELATIHAN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1"/>
            <a:ext cx="8229600" cy="47274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id-ID" sz="2800" b="1" dirty="0" smtClean="0"/>
              <a:t>Usaha </a:t>
            </a:r>
            <a:r>
              <a:rPr lang="id-ID" sz="2800" b="1" dirty="0"/>
              <a:t>terencana yg dilakukan oleh suatu organisasi utk </a:t>
            </a:r>
            <a:r>
              <a:rPr lang="id-ID" sz="2800" b="1" dirty="0" smtClean="0"/>
              <a:t> memfasilitasi </a:t>
            </a:r>
            <a:r>
              <a:rPr lang="id-ID" sz="2800" b="1" dirty="0"/>
              <a:t>karyawan dlm mpelajari kompetensi yg dperlukan </a:t>
            </a:r>
            <a:r>
              <a:rPr lang="id-ID" sz="2800" b="1" dirty="0" smtClean="0"/>
              <a:t>dlm </a:t>
            </a:r>
            <a:r>
              <a:rPr lang="id-ID" sz="2800" b="1" dirty="0"/>
              <a:t>pekerjaan, yang meliputi pengetahuan, keterampilan, dan </a:t>
            </a:r>
            <a:r>
              <a:rPr lang="id-ID" sz="2800" b="1" dirty="0" smtClean="0"/>
              <a:t>sikap </a:t>
            </a:r>
            <a:r>
              <a:rPr lang="id-ID" sz="2800" b="1" dirty="0"/>
              <a:t>yg penting bg dihasilkannya kinerja sukses/unggul</a:t>
            </a:r>
            <a:r>
              <a:rPr lang="id-ID" sz="2800" b="1" dirty="0" smtClean="0"/>
              <a:t>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800" b="1" dirty="0" smtClean="0"/>
              <a:t>Suatu proses pendidikan jangka pendek yang menggunakan  prosedur sistematis dan terorganisir, dg tujuan mempelajari pengetahuan dan ketrampilan teknis untuk tujuan ttt.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800" b="1" dirty="0" smtClean="0"/>
              <a:t>Untuk tenaga kerja non manajerial.</a:t>
            </a:r>
            <a:endParaRPr lang="id-ID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d-ID" sz="3600" b="1" dirty="0" smtClean="0"/>
              <a:t>PENGERTIAN PENGEMBANGAN (DEVELOPMENT)</a:t>
            </a:r>
            <a:endParaRPr lang="id-ID" sz="3600" b="1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700808"/>
            <a:ext cx="8229600" cy="47274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id-ID" sz="2800" b="1" dirty="0" smtClean="0"/>
              <a:t>Proses </a:t>
            </a:r>
            <a:r>
              <a:rPr lang="id-ID" sz="2800" b="1" dirty="0"/>
              <a:t>pendidikan jangka panjang yg menggunakan prosedur </a:t>
            </a:r>
            <a:r>
              <a:rPr lang="id-ID" sz="2800" b="1" dirty="0" smtClean="0"/>
              <a:t>sistematis </a:t>
            </a:r>
            <a:r>
              <a:rPr lang="id-ID" sz="2800" b="1" dirty="0"/>
              <a:t>dan terorganisir </a:t>
            </a:r>
            <a:r>
              <a:rPr lang="id-ID" sz="2800" b="1" dirty="0" smtClean="0"/>
              <a:t>yg tujuannya mempelajari pengetahuan konseptual dan teoritis untuk tujuan2 umum.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800" b="1" dirty="0" smtClean="0"/>
              <a:t>Pengembangan pd umumnya berhubungan dg peningkatan kemampuan pegawai dlm rangka  meningkatkan kinerja di masa yg akan datang, dg menekankan pd ketrampilan interpersonal dan pengambilan keputusan.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800" b="1" dirty="0" smtClean="0"/>
              <a:t>Untuk tenaga kerja manajerial.</a:t>
            </a:r>
            <a:endParaRPr lang="id-ID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PELATIHAN vs PENGEMBANGAN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sz="3600" dirty="0" smtClean="0"/>
              <a:t>Jangka waktu (pendek vs panjang)</a:t>
            </a:r>
          </a:p>
          <a:p>
            <a:r>
              <a:rPr lang="id-ID" sz="3600" dirty="0" smtClean="0"/>
              <a:t>Level atau golongan peserta (non manajerial vs manajerial)</a:t>
            </a:r>
          </a:p>
          <a:p>
            <a:r>
              <a:rPr lang="id-ID" sz="3600" dirty="0" smtClean="0"/>
              <a:t>Materi (pengetahuan dan ketrampilan teknis vs pengetahuan teori dan konseptual)</a:t>
            </a:r>
          </a:p>
          <a:p>
            <a:r>
              <a:rPr lang="id-ID" sz="3600" dirty="0" smtClean="0"/>
              <a:t>Tujuan (tertentu/khusus vs umum)</a:t>
            </a:r>
            <a:endParaRPr lang="id-ID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95288" y="185514"/>
            <a:ext cx="7696200" cy="1011238"/>
          </a:xfrm>
        </p:spPr>
        <p:txBody>
          <a:bodyPr>
            <a:noAutofit/>
          </a:bodyPr>
          <a:lstStyle/>
          <a:p>
            <a:r>
              <a:rPr lang="en-US" sz="3600" dirty="0" smtClean="0"/>
              <a:t>T</a:t>
            </a:r>
            <a:r>
              <a:rPr lang="id-ID" sz="3600" dirty="0" smtClean="0"/>
              <a:t>ujuan &amp; Manfaat </a:t>
            </a:r>
            <a:br>
              <a:rPr lang="id-ID" sz="3600" dirty="0" smtClean="0"/>
            </a:br>
            <a:r>
              <a:rPr lang="id-ID" sz="3600" dirty="0" smtClean="0"/>
              <a:t>Pelatihan &amp; Pengembangan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80400" cy="489585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800" dirty="0" smtClean="0"/>
              <a:t>M</a:t>
            </a:r>
            <a:r>
              <a:rPr lang="id-ID" sz="2800" dirty="0" smtClean="0"/>
              <a:t>eningkatkan produktivitas</a:t>
            </a:r>
            <a:endParaRPr lang="en-US" sz="2800" dirty="0" smtClean="0"/>
          </a:p>
          <a:p>
            <a:pPr>
              <a:spcBef>
                <a:spcPts val="600"/>
              </a:spcBef>
            </a:pPr>
            <a:r>
              <a:rPr lang="id-ID" sz="2800" dirty="0" smtClean="0"/>
              <a:t>Meningkatkan mutu atau kualitas</a:t>
            </a:r>
            <a:endParaRPr lang="en-US" sz="2800" i="1" dirty="0" smtClean="0"/>
          </a:p>
          <a:p>
            <a:pPr>
              <a:spcBef>
                <a:spcPts val="600"/>
              </a:spcBef>
            </a:pPr>
            <a:r>
              <a:rPr lang="id-ID" sz="2800" dirty="0" smtClean="0"/>
              <a:t>Meningkatkan semangat kerja</a:t>
            </a:r>
            <a:endParaRPr lang="en-US" sz="2800" dirty="0" smtClean="0"/>
          </a:p>
          <a:p>
            <a:pPr>
              <a:spcBef>
                <a:spcPts val="600"/>
              </a:spcBef>
            </a:pPr>
            <a:r>
              <a:rPr lang="id-ID" sz="2800" dirty="0" smtClean="0"/>
              <a:t>Menarik &amp; menahan tenaga kerja yg baik (retensi)</a:t>
            </a:r>
            <a:endParaRPr lang="en-US" sz="2800" dirty="0" smtClean="0"/>
          </a:p>
          <a:p>
            <a:pPr>
              <a:spcBef>
                <a:spcPts val="600"/>
              </a:spcBef>
            </a:pPr>
            <a:r>
              <a:rPr lang="en-US" sz="2800" dirty="0" smtClean="0"/>
              <a:t>M</a:t>
            </a:r>
            <a:r>
              <a:rPr lang="id-ID" sz="2800" dirty="0" smtClean="0"/>
              <a:t>enjaga kesehatan &amp; keselamatan kerja</a:t>
            </a:r>
          </a:p>
          <a:p>
            <a:pPr>
              <a:spcBef>
                <a:spcPts val="600"/>
              </a:spcBef>
            </a:pPr>
            <a:r>
              <a:rPr lang="id-ID" sz="2800" dirty="0" smtClean="0"/>
              <a:t>Menunjang pertumbuhan &amp; perkembangan pribadi </a:t>
            </a:r>
          </a:p>
          <a:p>
            <a:pPr>
              <a:spcBef>
                <a:spcPts val="600"/>
              </a:spcBef>
            </a:pPr>
            <a:r>
              <a:rPr lang="id-ID" sz="2800" dirty="0" smtClean="0"/>
              <a:t>Meningkatkan ketepatan dlm perencanaan SDM</a:t>
            </a:r>
          </a:p>
          <a:p>
            <a:pPr>
              <a:spcBef>
                <a:spcPts val="600"/>
              </a:spcBef>
            </a:pPr>
            <a:r>
              <a:rPr lang="id-ID" sz="2800" dirty="0" smtClean="0"/>
              <a:t>Menghindari keusangan/</a:t>
            </a:r>
            <a:r>
              <a:rPr lang="id-ID" sz="2800" i="1" dirty="0" smtClean="0"/>
              <a:t>obsolescence</a:t>
            </a:r>
            <a:endParaRPr lang="id-ID" sz="2800" dirty="0" smtClean="0"/>
          </a:p>
          <a:p>
            <a:pPr>
              <a:spcBef>
                <a:spcPts val="600"/>
              </a:spcBef>
            </a:pPr>
            <a:r>
              <a:rPr lang="id-ID" sz="2800" dirty="0" smtClean="0"/>
              <a:t>Membantu kesinambungan organisasi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  <a:ln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 marL="566928" indent="-457200">
              <a:buFont typeface="+mj-lt"/>
              <a:buAutoNum type="arabicPeriod"/>
            </a:pPr>
            <a:r>
              <a:rPr lang="id-ID" sz="2400" b="1" dirty="0" smtClean="0"/>
              <a:t>Menentukan siapa yg membutuhkan training &amp; jenis training yg dibutuhkan</a:t>
            </a:r>
          </a:p>
          <a:p>
            <a:pPr marL="566928" indent="-457200">
              <a:buFont typeface="+mj-lt"/>
              <a:buAutoNum type="arabicPeriod"/>
            </a:pPr>
            <a:r>
              <a:rPr lang="id-ID" sz="2400" b="1" dirty="0" smtClean="0"/>
              <a:t>Menentukan tujuan yg jelas yg akan dicapai dlm training</a:t>
            </a:r>
          </a:p>
          <a:p>
            <a:pPr marL="566928" indent="-457200">
              <a:buFont typeface="+mj-lt"/>
              <a:buAutoNum type="arabicPeriod"/>
            </a:pPr>
            <a:r>
              <a:rPr lang="id-ID" sz="2400" b="1" dirty="0" smtClean="0"/>
              <a:t>Mendisain program training</a:t>
            </a:r>
          </a:p>
          <a:p>
            <a:pPr marL="566928" indent="-457200">
              <a:buFont typeface="+mj-lt"/>
              <a:buAutoNum type="arabicPeriod"/>
            </a:pPr>
            <a:r>
              <a:rPr lang="id-ID" sz="2400" b="1" dirty="0" smtClean="0"/>
              <a:t>Mengadakan training sesuai dg hasil need assesment</a:t>
            </a:r>
          </a:p>
          <a:p>
            <a:pPr marL="566928" indent="-457200">
              <a:buFont typeface="+mj-lt"/>
              <a:buAutoNum type="arabicPeriod"/>
            </a:pPr>
            <a:r>
              <a:rPr lang="id-ID" sz="2400" b="1" dirty="0" smtClean="0"/>
              <a:t>Mengevaluasi training utk menentukan bhw apakah  tujuan training tercapai</a:t>
            </a:r>
          </a:p>
          <a:p>
            <a:endParaRPr lang="id-ID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b="1" dirty="0" smtClean="0"/>
              <a:t>5 LANGKAH MENGEMBANGKAN PROGRAM TRAINING YG EFEKTIF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517322" y="1857364"/>
            <a:ext cx="131837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Conducting Training Needs Assesment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00232" y="1785926"/>
            <a:ext cx="928694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Set  Ob- jec- tives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214678" y="2143116"/>
            <a:ext cx="128588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Design Training</a:t>
            </a:r>
            <a:endParaRPr lang="en-US" sz="2400" dirty="0"/>
          </a:p>
        </p:txBody>
      </p:sp>
      <p:sp>
        <p:nvSpPr>
          <p:cNvPr id="7" name="Snip Diagonal Corner Rectangle 6"/>
          <p:cNvSpPr/>
          <p:nvPr/>
        </p:nvSpPr>
        <p:spPr>
          <a:xfrm>
            <a:off x="4857752" y="1928802"/>
            <a:ext cx="1928826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Deliver Training</a:t>
            </a:r>
            <a:endParaRPr lang="en-US" sz="2400" dirty="0"/>
          </a:p>
        </p:txBody>
      </p:sp>
      <p:sp>
        <p:nvSpPr>
          <p:cNvPr id="8" name="Trapezoid 7"/>
          <p:cNvSpPr/>
          <p:nvPr/>
        </p:nvSpPr>
        <p:spPr>
          <a:xfrm>
            <a:off x="7000892" y="1643050"/>
            <a:ext cx="1643074" cy="164307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Evaluate Training</a:t>
            </a:r>
            <a:endParaRPr lang="en-US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858016" y="264318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2000" y="264318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1"/>
          </p:cNvCxnSpPr>
          <p:nvPr/>
        </p:nvCxnSpPr>
        <p:spPr>
          <a:xfrm>
            <a:off x="3000364" y="2643182"/>
            <a:ext cx="21431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5" idx="2"/>
          </p:cNvCxnSpPr>
          <p:nvPr/>
        </p:nvCxnSpPr>
        <p:spPr>
          <a:xfrm>
            <a:off x="1857356" y="2714620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203</TotalTime>
  <Words>1110</Words>
  <Application>Microsoft Office PowerPoint</Application>
  <PresentationFormat>On-screen Show (4:3)</PresentationFormat>
  <Paragraphs>170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PERTEMUAN 6</vt:lpstr>
      <vt:lpstr>TUJUAN</vt:lpstr>
      <vt:lpstr>DISKUSI</vt:lpstr>
      <vt:lpstr>PENGANTAR</vt:lpstr>
      <vt:lpstr>PENGERTIAN TRAINING  (PELATIHAN)</vt:lpstr>
      <vt:lpstr>PENGERTIAN PENGEMBANGAN (DEVELOPMENT)</vt:lpstr>
      <vt:lpstr>PELATIHAN vs PENGEMBANGAN</vt:lpstr>
      <vt:lpstr>Tujuan &amp; Manfaat  Pelatihan &amp; Pengembangan</vt:lpstr>
      <vt:lpstr>5 LANGKAH MENGEMBANGKAN PROGRAM TRAINING YG EFEKTIF</vt:lpstr>
      <vt:lpstr>NEED ASSESMENT</vt:lpstr>
      <vt:lpstr>Lanjutan...</vt:lpstr>
      <vt:lpstr>4 Macam Ketrampilan yg Dilatihkan</vt:lpstr>
      <vt:lpstr>SET OBJECTIVES</vt:lpstr>
      <vt:lpstr>Penetapan Sasaran</vt:lpstr>
      <vt:lpstr>DISAIN TRAINING</vt:lpstr>
      <vt:lpstr>Lanjutan..........</vt:lpstr>
      <vt:lpstr>Lanjutan.....</vt:lpstr>
      <vt:lpstr>Lanjutan..........</vt:lpstr>
      <vt:lpstr>Lanjutan.....</vt:lpstr>
      <vt:lpstr>LEARNING</vt:lpstr>
      <vt:lpstr>Lanjutan Learning.....</vt:lpstr>
      <vt:lpstr>TRANSFER OF TRAINING</vt:lpstr>
      <vt:lpstr>DELIVER TRAINING</vt:lpstr>
      <vt:lpstr>EVALUATE TRAINING</vt:lpstr>
      <vt:lpstr>4 Tingkat Evaluasi Program Pelatihan menurut Kirkpatrick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4</dc:title>
  <dc:creator>Toshiba</dc:creator>
  <cp:lastModifiedBy>Toshiba</cp:lastModifiedBy>
  <cp:revision>27</cp:revision>
  <dcterms:created xsi:type="dcterms:W3CDTF">2013-09-22T05:23:45Z</dcterms:created>
  <dcterms:modified xsi:type="dcterms:W3CDTF">2013-10-29T10:40:42Z</dcterms:modified>
</cp:coreProperties>
</file>