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84" r:id="rId8"/>
    <p:sldId id="28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6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CDC69-0BC7-481C-B631-DB08609C07A8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7310D-CBCB-46A1-A26E-439E9BAA826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6043F-AE54-40F1-B989-F919C313DF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70D234-71F9-492A-BA6B-935A6641CF8C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67EF18-52AE-49CC-96C8-58BC50B0CB8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923070"/>
          </a:xfrm>
        </p:spPr>
        <p:txBody>
          <a:bodyPr>
            <a:normAutofit/>
          </a:bodyPr>
          <a:lstStyle/>
          <a:p>
            <a:pPr algn="ctr"/>
            <a:r>
              <a:rPr dirty="0" smtClean="0">
                <a:latin typeface="Berlin Sans FB" pitchFamily="34" charset="0"/>
              </a:rPr>
              <a:t>THEORIES OF EMPLOYEE MOTIVATION</a:t>
            </a:r>
            <a:r>
              <a:rPr sz="2800" dirty="0" smtClean="0">
                <a:latin typeface="Berlin Sans FB" pitchFamily="34" charset="0"/>
              </a:rPr>
              <a:t/>
            </a:r>
            <a:br>
              <a:rPr sz="2800" dirty="0" smtClean="0">
                <a:latin typeface="Berlin Sans FB" pitchFamily="34" charset="0"/>
              </a:rPr>
            </a:br>
            <a:r>
              <a:rPr sz="2800" dirty="0" smtClean="0">
                <a:latin typeface="Berlin Sans FB" pitchFamily="34" charset="0"/>
              </a:rPr>
              <a:t/>
            </a:r>
            <a:br>
              <a:rPr sz="2800" dirty="0" smtClean="0">
                <a:latin typeface="Berlin Sans FB" pitchFamily="34" charset="0"/>
              </a:rPr>
            </a:br>
            <a:r>
              <a:rPr lang="x-none" sz="2800" smtClean="0">
                <a:latin typeface="Berlin Sans FB" pitchFamily="34" charset="0"/>
              </a:rPr>
              <a:t/>
            </a:r>
            <a:br>
              <a:rPr lang="x-none" sz="2800" smtClean="0">
                <a:latin typeface="Berlin Sans FB" pitchFamily="34" charset="0"/>
              </a:rPr>
            </a:br>
            <a:r>
              <a:rPr lang="x-none" sz="2800" smtClean="0">
                <a:latin typeface="Berlin Sans FB" pitchFamily="34" charset="0"/>
              </a:rPr>
              <a:t>PERTEMUAN </a:t>
            </a:r>
            <a:r>
              <a:rPr lang="x-none" sz="2800" smtClean="0">
                <a:latin typeface="Berlin Sans FB" pitchFamily="34" charset="0"/>
              </a:rPr>
              <a:t>8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72514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SRI HASTUTI HANDAYANI, M.SI, PSI</a:t>
            </a:r>
            <a:endParaRPr lang="id-ID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159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1. Need Hierarchy Theory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43000"/>
            <a:ext cx="8219256" cy="5334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Need Hierarchy Theory = Maslow’s Need Hierarchy </a:t>
            </a:r>
            <a:r>
              <a:rPr lang="en-US" sz="2400" dirty="0" err="1" smtClean="0">
                <a:latin typeface="Berlin Sans FB" pitchFamily="34" charset="0"/>
              </a:rPr>
              <a:t>Theoy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menyatakan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bhw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pemenuhan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manusia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kesehatan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fisik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psikologis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manusia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tersusun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hirarkhi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meliputi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fisik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sosial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psikologis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tingkat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rendah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dianggap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mjd</a:t>
            </a:r>
            <a:r>
              <a:rPr lang="en-US" sz="2400" dirty="0" smtClean="0">
                <a:latin typeface="Berlin Sans FB" pitchFamily="34" charset="0"/>
              </a:rPr>
              <a:t> motivator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berperilaku</a:t>
            </a:r>
            <a:endParaRPr lang="en-US" sz="2400" dirty="0" smtClean="0">
              <a:latin typeface="Berlin Sans FB" pitchFamily="34" charset="0"/>
            </a:endParaRPr>
          </a:p>
          <a:p>
            <a:endParaRPr lang="en-US" sz="200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5943600"/>
            <a:ext cx="510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Physiological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0" y="5486400"/>
            <a:ext cx="419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Safety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743200" y="50292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Love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048000" y="45720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Esteem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429000" y="41148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 Actualization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6356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800" dirty="0" err="1" smtClean="0"/>
              <a:t>Lanjutan</a:t>
            </a:r>
            <a:r>
              <a:rPr lang="en-US" sz="2800" dirty="0" smtClean="0"/>
              <a:t>………….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25658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500" dirty="0" smtClean="0">
                <a:solidFill>
                  <a:srgbClr val="FF0000"/>
                </a:solidFill>
                <a:latin typeface="Berlin Sans FB" pitchFamily="34" charset="0"/>
              </a:rPr>
              <a:t>Physiological/ Biological Need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merup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kebutuhan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fisik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untuk</a:t>
            </a:r>
            <a:r>
              <a:rPr lang="en-US" sz="2500" dirty="0" smtClean="0">
                <a:latin typeface="Berlin Sans FB" pitchFamily="34" charset="0"/>
              </a:rPr>
              <a:t> survive, </a:t>
            </a:r>
            <a:r>
              <a:rPr lang="en-US" sz="2500" dirty="0" err="1" smtClean="0">
                <a:latin typeface="Berlin Sans FB" pitchFamily="34" charset="0"/>
              </a:rPr>
              <a:t>misal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makan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minum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udara</a:t>
            </a:r>
            <a:r>
              <a:rPr lang="en-US" sz="2500" dirty="0" smtClean="0">
                <a:latin typeface="Berlin Sans FB" pitchFamily="34" charset="0"/>
              </a:rPr>
              <a:t>. </a:t>
            </a:r>
            <a:r>
              <a:rPr lang="en-US" sz="2500" dirty="0" err="1" smtClean="0">
                <a:latin typeface="Berlin Sans FB" pitchFamily="34" charset="0"/>
              </a:rPr>
              <a:t>Merupakan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kebutuhan</a:t>
            </a:r>
            <a:r>
              <a:rPr lang="en-US" sz="2500" dirty="0" smtClean="0">
                <a:latin typeface="Berlin Sans FB" pitchFamily="34" charset="0"/>
              </a:rPr>
              <a:t> Primer </a:t>
            </a:r>
            <a:r>
              <a:rPr lang="en-US" sz="2500" dirty="0" err="1" smtClean="0">
                <a:latin typeface="Berlin Sans FB" pitchFamily="34" charset="0"/>
              </a:rPr>
              <a:t>yg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harus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dipenuhi</a:t>
            </a:r>
            <a:endParaRPr lang="en-US" sz="2500" dirty="0" smtClean="0">
              <a:latin typeface="Berlin Sans FB" pitchFamily="34" charset="0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500" dirty="0" smtClean="0">
                <a:solidFill>
                  <a:srgbClr val="FF0000"/>
                </a:solidFill>
                <a:latin typeface="Berlin Sans FB" pitchFamily="34" charset="0"/>
              </a:rPr>
              <a:t>Safety Need 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merupakan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kebutuhan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untuk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dilindungi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dari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bahaya</a:t>
            </a:r>
            <a:r>
              <a:rPr lang="en-US" sz="2500" dirty="0" smtClean="0">
                <a:latin typeface="Berlin Sans FB" pitchFamily="34" charset="0"/>
              </a:rPr>
              <a:t> &amp; </a:t>
            </a:r>
            <a:r>
              <a:rPr lang="en-US" sz="2500" dirty="0" err="1" smtClean="0">
                <a:latin typeface="Berlin Sans FB" pitchFamily="34" charset="0"/>
              </a:rPr>
              <a:t>ancaman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fisik</a:t>
            </a:r>
            <a:r>
              <a:rPr lang="en-US" sz="2500" dirty="0" smtClean="0">
                <a:latin typeface="Berlin Sans FB" pitchFamily="34" charset="0"/>
              </a:rPr>
              <a:t>. </a:t>
            </a:r>
            <a:r>
              <a:rPr lang="en-US" sz="2500" dirty="0" err="1" smtClean="0">
                <a:latin typeface="Berlin Sans FB" pitchFamily="34" charset="0"/>
              </a:rPr>
              <a:t>Dalam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pekerjaan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bisa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dilihat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dlm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bentuk</a:t>
            </a:r>
            <a:r>
              <a:rPr lang="en-US" sz="2500" dirty="0" smtClean="0">
                <a:latin typeface="Berlin Sans FB" pitchFamily="34" charset="0"/>
              </a:rPr>
              <a:t> “rasa </a:t>
            </a:r>
            <a:r>
              <a:rPr lang="en-US" sz="2500" dirty="0" err="1" smtClean="0">
                <a:latin typeface="Berlin Sans FB" pitchFamily="34" charset="0"/>
              </a:rPr>
              <a:t>asing</a:t>
            </a:r>
            <a:r>
              <a:rPr lang="en-US" sz="2500" dirty="0" smtClean="0">
                <a:latin typeface="Berlin Sans FB" pitchFamily="34" charset="0"/>
              </a:rPr>
              <a:t>” </a:t>
            </a:r>
            <a:r>
              <a:rPr lang="en-US" sz="2500" dirty="0" err="1" smtClean="0">
                <a:latin typeface="Berlin Sans FB" pitchFamily="34" charset="0"/>
              </a:rPr>
              <a:t>saat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mjd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kary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baru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mutasi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</a:t>
            </a:r>
            <a:r>
              <a:rPr lang="en-US" sz="2500" dirty="0" smtClean="0">
                <a:latin typeface="Berlin Sans FB" pitchFamily="34" charset="0"/>
              </a:rPr>
              <a:t> bag lain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500" dirty="0" smtClean="0">
                <a:solidFill>
                  <a:srgbClr val="FF0000"/>
                </a:solidFill>
                <a:latin typeface="Berlin Sans FB" pitchFamily="34" charset="0"/>
              </a:rPr>
              <a:t>Love Need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merupakan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kebutuhan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sosial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untuk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dicintai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diperhatikan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diterima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bergaul</a:t>
            </a:r>
            <a:r>
              <a:rPr lang="en-US" sz="2500" dirty="0" smtClean="0">
                <a:latin typeface="Berlin Sans FB" pitchFamily="34" charset="0"/>
              </a:rPr>
              <a:t> dg </a:t>
            </a:r>
            <a:r>
              <a:rPr lang="en-US" sz="2500" dirty="0" err="1" smtClean="0">
                <a:latin typeface="Berlin Sans FB" pitchFamily="34" charset="0"/>
              </a:rPr>
              <a:t>orang</a:t>
            </a:r>
            <a:r>
              <a:rPr lang="en-US" sz="2500" dirty="0" smtClean="0">
                <a:latin typeface="Berlin Sans FB" pitchFamily="34" charset="0"/>
              </a:rPr>
              <a:t> lain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500" dirty="0" smtClean="0">
                <a:solidFill>
                  <a:srgbClr val="FF0000"/>
                </a:solidFill>
                <a:latin typeface="Berlin Sans FB" pitchFamily="34" charset="0"/>
              </a:rPr>
              <a:t>Esteem Need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adalah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kebutuhan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harga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diri</a:t>
            </a:r>
            <a:r>
              <a:rPr lang="en-US" sz="2500" dirty="0" smtClean="0">
                <a:latin typeface="Berlin Sans FB" pitchFamily="34" charset="0"/>
              </a:rPr>
              <a:t>  </a:t>
            </a:r>
            <a:r>
              <a:rPr lang="en-US" sz="2500" dirty="0" err="1" smtClean="0">
                <a:latin typeface="Berlin Sans FB" pitchFamily="34" charset="0"/>
              </a:rPr>
              <a:t>yg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mencakup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kepercayaan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diri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kompetensi</a:t>
            </a:r>
            <a:r>
              <a:rPr lang="en-US" sz="2500" dirty="0" smtClean="0">
                <a:latin typeface="Berlin Sans FB" pitchFamily="34" charset="0"/>
              </a:rPr>
              <a:t> &amp; </a:t>
            </a:r>
            <a:r>
              <a:rPr lang="en-US" sz="2500" dirty="0" err="1" smtClean="0">
                <a:latin typeface="Berlin Sans FB" pitchFamily="34" charset="0"/>
              </a:rPr>
              <a:t>kebutuhan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diakui</a:t>
            </a:r>
            <a:r>
              <a:rPr lang="en-US" sz="2500" dirty="0" smtClean="0">
                <a:latin typeface="Berlin Sans FB" pitchFamily="34" charset="0"/>
              </a:rPr>
              <a:t>/</a:t>
            </a:r>
            <a:r>
              <a:rPr lang="en-US" sz="2500" dirty="0" err="1" smtClean="0">
                <a:latin typeface="Berlin Sans FB" pitchFamily="34" charset="0"/>
              </a:rPr>
              <a:t>reputasi</a:t>
            </a:r>
            <a:endParaRPr lang="en-US" sz="2500" dirty="0" smtClean="0">
              <a:latin typeface="Berlin Sans FB" pitchFamily="34" charset="0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500" dirty="0" smtClean="0">
                <a:solidFill>
                  <a:srgbClr val="FF0000"/>
                </a:solidFill>
                <a:latin typeface="Berlin Sans FB" pitchFamily="34" charset="0"/>
              </a:rPr>
              <a:t>Self Actualization Need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agak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sulit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didefinisikan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secara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tepat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oleh</a:t>
            </a:r>
            <a:r>
              <a:rPr lang="en-US" sz="2500" dirty="0" smtClean="0">
                <a:latin typeface="Berlin Sans FB" pitchFamily="34" charset="0"/>
              </a:rPr>
              <a:t> Maslow. Maslow </a:t>
            </a:r>
            <a:r>
              <a:rPr lang="en-US" sz="2500" dirty="0" err="1" smtClean="0">
                <a:latin typeface="Berlin Sans FB" pitchFamily="34" charset="0"/>
              </a:rPr>
              <a:t>menyatakan</a:t>
            </a:r>
            <a:r>
              <a:rPr lang="en-US" sz="2500" dirty="0" smtClean="0">
                <a:latin typeface="Berlin Sans FB" pitchFamily="34" charset="0"/>
              </a:rPr>
              <a:t> Self Actualization Need </a:t>
            </a:r>
            <a:r>
              <a:rPr lang="en-US" sz="2500" dirty="0" err="1" smtClean="0">
                <a:latin typeface="Berlin Sans FB" pitchFamily="34" charset="0"/>
              </a:rPr>
              <a:t>adalah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pemenuhan</a:t>
            </a:r>
            <a:r>
              <a:rPr lang="en-US" sz="2500" dirty="0" smtClean="0">
                <a:latin typeface="Berlin Sans FB" pitchFamily="34" charset="0"/>
              </a:rPr>
              <a:t> Personal Life Goals &amp; Reaching one’s Potential, </a:t>
            </a:r>
            <a:r>
              <a:rPr lang="en-US" sz="2500" dirty="0" err="1" smtClean="0">
                <a:latin typeface="Berlin Sans FB" pitchFamily="34" charset="0"/>
              </a:rPr>
              <a:t>kebutuhan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utk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mjd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kreatif</a:t>
            </a:r>
            <a:r>
              <a:rPr lang="en-US" sz="2500" dirty="0" smtClean="0">
                <a:latin typeface="Berlin Sans FB" pitchFamily="34" charset="0"/>
              </a:rPr>
              <a:t>. </a:t>
            </a:r>
            <a:r>
              <a:rPr lang="en-US" sz="2500" dirty="0" err="1" smtClean="0">
                <a:latin typeface="Berlin Sans FB" pitchFamily="34" charset="0"/>
              </a:rPr>
              <a:t>Menurut</a:t>
            </a:r>
            <a:r>
              <a:rPr lang="en-US" sz="2500" dirty="0" smtClean="0">
                <a:latin typeface="Berlin Sans FB" pitchFamily="34" charset="0"/>
              </a:rPr>
              <a:t> Maslow </a:t>
            </a:r>
            <a:r>
              <a:rPr lang="en-US" sz="2500" i="1" dirty="0" smtClean="0">
                <a:solidFill>
                  <a:srgbClr val="FF0000"/>
                </a:solidFill>
                <a:latin typeface="Berlin Sans FB" pitchFamily="34" charset="0"/>
              </a:rPr>
              <a:t>“ the desire to become………everything that one is capable of becoming”</a:t>
            </a:r>
          </a:p>
          <a:p>
            <a:endParaRPr lang="en-US" sz="2000" dirty="0" smtClean="0">
              <a:latin typeface="Berlin Sans FB" pitchFamily="34" charset="0"/>
            </a:endParaRPr>
          </a:p>
          <a:p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976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…………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443664" cy="47393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Seseorang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dimotivasi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kebutuhan</a:t>
            </a:r>
            <a:r>
              <a:rPr lang="en-US" sz="2800" dirty="0" smtClean="0">
                <a:latin typeface="Berlin Sans FB" pitchFamily="34" charset="0"/>
              </a:rPr>
              <a:t> paling </a:t>
            </a:r>
            <a:r>
              <a:rPr lang="en-US" sz="2800" dirty="0" err="1" smtClean="0">
                <a:latin typeface="Berlin Sans FB" pitchFamily="34" charset="0"/>
              </a:rPr>
              <a:t>bawah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tdk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terpenuhi</a:t>
            </a:r>
            <a:r>
              <a:rPr lang="en-US" sz="2800" dirty="0" smtClean="0">
                <a:latin typeface="Berlin Sans FB" pitchFamily="34" charset="0"/>
              </a:rPr>
              <a:t>. </a:t>
            </a:r>
            <a:r>
              <a:rPr lang="en-US" sz="2800" dirty="0" err="1" smtClean="0">
                <a:latin typeface="Berlin Sans FB" pitchFamily="34" charset="0"/>
              </a:rPr>
              <a:t>Apabila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ada</a:t>
            </a:r>
            <a:r>
              <a:rPr lang="en-US" sz="2800" dirty="0" smtClean="0">
                <a:latin typeface="Berlin Sans FB" pitchFamily="34" charset="0"/>
              </a:rPr>
              <a:t> 2 level need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terpenuhi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maka</a:t>
            </a:r>
            <a:r>
              <a:rPr lang="en-US" sz="2800" dirty="0" smtClean="0">
                <a:latin typeface="Berlin Sans FB" pitchFamily="34" charset="0"/>
              </a:rPr>
              <a:t> need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paling </a:t>
            </a:r>
            <a:r>
              <a:rPr lang="en-US" sz="2800" dirty="0" err="1" smtClean="0">
                <a:latin typeface="Berlin Sans FB" pitchFamily="34" charset="0"/>
              </a:rPr>
              <a:t>bawah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mendominasi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lvl="1"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Misal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 smtClean="0">
                <a:latin typeface="Berlin Sans FB" pitchFamily="34" charset="0"/>
              </a:rPr>
              <a:t>Seseorang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kelaparan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bertindak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mencuri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makanan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meskipun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berisiko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memperoleh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hukuman</a:t>
            </a:r>
            <a:r>
              <a:rPr lang="en-US" dirty="0" smtClean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Begitu</a:t>
            </a:r>
            <a:r>
              <a:rPr lang="en-US" dirty="0" smtClean="0">
                <a:latin typeface="Berlin Sans FB" pitchFamily="34" charset="0"/>
              </a:rPr>
              <a:t> pula, </a:t>
            </a:r>
            <a:r>
              <a:rPr lang="en-US" dirty="0" err="1" smtClean="0">
                <a:latin typeface="Berlin Sans FB" pitchFamily="34" charset="0"/>
              </a:rPr>
              <a:t>sesorang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terpenuhi</a:t>
            </a:r>
            <a:r>
              <a:rPr lang="en-US" dirty="0" smtClean="0">
                <a:latin typeface="Berlin Sans FB" pitchFamily="34" charset="0"/>
              </a:rPr>
              <a:t> safety need-</a:t>
            </a:r>
            <a:r>
              <a:rPr lang="en-US" dirty="0" err="1" smtClean="0">
                <a:latin typeface="Berlin Sans FB" pitchFamily="34" charset="0"/>
              </a:rPr>
              <a:t>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berpikir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pesta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piknik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bersama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teman</a:t>
            </a:r>
            <a:r>
              <a:rPr lang="en-US" dirty="0" smtClean="0">
                <a:latin typeface="Berlin Sans FB" pitchFamily="34" charset="0"/>
              </a:rPr>
              <a:t>.   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Berlin Sans FB" pitchFamily="34" charset="0"/>
              </a:rPr>
              <a:t>2. </a:t>
            </a:r>
            <a:r>
              <a:rPr lang="id-ID" sz="4000" b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Berlin Sans FB" pitchFamily="34" charset="0"/>
              </a:rPr>
              <a:t>ERG Theory</a:t>
            </a:r>
            <a:endParaRPr lang="en-US" sz="4000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515672" cy="518457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ERG Theory </a:t>
            </a:r>
            <a:r>
              <a:rPr lang="en-US" sz="2600" dirty="0" err="1" smtClean="0">
                <a:latin typeface="Berlin Sans FB" pitchFamily="34" charset="0"/>
              </a:rPr>
              <a:t>dikembangkan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oleh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Alderfer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singkatan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dari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Existence, Relatedness, Growth</a:t>
            </a:r>
            <a:r>
              <a:rPr lang="en-US" sz="2600" dirty="0" smtClean="0">
                <a:latin typeface="Berlin Sans FB" pitchFamily="34" charset="0"/>
              </a:rPr>
              <a:t> (ERG) theory.  </a:t>
            </a:r>
            <a:r>
              <a:rPr lang="en-US" sz="2600" dirty="0" err="1" smtClean="0">
                <a:latin typeface="Berlin Sans FB" pitchFamily="34" charset="0"/>
              </a:rPr>
              <a:t>Merupakan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modifikasi</a:t>
            </a:r>
            <a:r>
              <a:rPr lang="en-US" sz="2600" dirty="0" smtClean="0">
                <a:latin typeface="Berlin Sans FB" pitchFamily="34" charset="0"/>
              </a:rPr>
              <a:t> &amp; </a:t>
            </a:r>
            <a:r>
              <a:rPr lang="en-US" sz="2600" dirty="0" err="1" smtClean="0">
                <a:latin typeface="Berlin Sans FB" pitchFamily="34" charset="0"/>
              </a:rPr>
              <a:t>reformulasi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dari</a:t>
            </a:r>
            <a:r>
              <a:rPr lang="en-US" sz="2600" dirty="0" smtClean="0">
                <a:latin typeface="Berlin Sans FB" pitchFamily="34" charset="0"/>
              </a:rPr>
              <a:t> Maslow’s need hierarchy.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err="1" smtClean="0">
                <a:latin typeface="Berlin Sans FB" pitchFamily="34" charset="0"/>
              </a:rPr>
              <a:t>Ada</a:t>
            </a:r>
            <a:r>
              <a:rPr lang="en-US" sz="2600" dirty="0" smtClean="0">
                <a:latin typeface="Berlin Sans FB" pitchFamily="34" charset="0"/>
              </a:rPr>
              <a:t> 3 </a:t>
            </a:r>
            <a:r>
              <a:rPr lang="en-US" sz="2600" dirty="0" err="1" smtClean="0">
                <a:latin typeface="Berlin Sans FB" pitchFamily="34" charset="0"/>
              </a:rPr>
              <a:t>kelompok</a:t>
            </a:r>
            <a:r>
              <a:rPr lang="en-US" sz="2600" dirty="0" smtClean="0">
                <a:latin typeface="Berlin Sans FB" pitchFamily="34" charset="0"/>
              </a:rPr>
              <a:t> need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tersusun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secara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kontinum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bergerak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dari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plg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konkrit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hingga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kurang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konkrit</a:t>
            </a:r>
            <a:r>
              <a:rPr lang="en-US" sz="2600" dirty="0" smtClean="0">
                <a:latin typeface="Berlin Sans FB" pitchFamily="34" charset="0"/>
              </a:rPr>
              <a:t>. </a:t>
            </a:r>
            <a:r>
              <a:rPr lang="en-US" sz="2600" dirty="0" err="1" smtClean="0">
                <a:latin typeface="Berlin Sans FB" pitchFamily="34" charset="0"/>
              </a:rPr>
              <a:t>Seseorang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dpt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kembali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dst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dari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satu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kebutuhan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kebutuhan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lain</a:t>
            </a:r>
            <a:endParaRPr lang="id-ID" sz="26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6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Existense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Need </a:t>
            </a:r>
            <a:r>
              <a:rPr lang="en-US" sz="2400" dirty="0" smtClean="0">
                <a:latin typeface="Berlin Sans FB" pitchFamily="34" charset="0"/>
              </a:rPr>
              <a:t>(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eksistensi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merupakan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objek</a:t>
            </a:r>
            <a:r>
              <a:rPr lang="en-US" sz="2400" dirty="0" smtClean="0">
                <a:latin typeface="Berlin Sans FB" pitchFamily="34" charset="0"/>
              </a:rPr>
              <a:t> material </a:t>
            </a:r>
            <a:r>
              <a:rPr lang="en-US" sz="2400" dirty="0" err="1" smtClean="0">
                <a:latin typeface="Berlin Sans FB" pitchFamily="34" charset="0"/>
              </a:rPr>
              <a:t>spt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keinginan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minum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perumahan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mobil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uang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mencakup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fisiologis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rasa </a:t>
            </a:r>
            <a:r>
              <a:rPr lang="en-US" sz="2400" dirty="0" err="1" smtClean="0">
                <a:latin typeface="Berlin Sans FB" pitchFamily="34" charset="0"/>
              </a:rPr>
              <a:t>aman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4195936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Berlin Sans FB" pitchFamily="34" charset="0"/>
              </a:rPr>
              <a:t>Existence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4195936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Berlin Sans FB" pitchFamily="34" charset="0"/>
              </a:rPr>
              <a:t>Relatedness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4195936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Berlin Sans FB" pitchFamily="34" charset="0"/>
              </a:rPr>
              <a:t>Growth</a:t>
            </a:r>
            <a:endParaRPr lang="en-US" sz="2000" dirty="0">
              <a:latin typeface="Berlin Sans FB" pitchFamily="34" charset="0"/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971800" y="4424536"/>
            <a:ext cx="68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5181600" y="4424536"/>
            <a:ext cx="68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97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Lanjutan</a:t>
            </a:r>
            <a:r>
              <a:rPr lang="id-ID" sz="2800" dirty="0" smtClean="0">
                <a:latin typeface="Berlin Sans FB" pitchFamily="34" charset="0"/>
              </a:rPr>
              <a:t>...............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136232"/>
          </a:xfrm>
          <a:ln>
            <a:noFill/>
          </a:ln>
        </p:spPr>
        <p:txBody>
          <a:bodyPr>
            <a:normAutofit/>
          </a:bodyPr>
          <a:lstStyle/>
          <a:p>
            <a:pPr marL="857250" lvl="1" indent="-457200">
              <a:spcAft>
                <a:spcPts val="1200"/>
              </a:spcAft>
              <a:buSzPct val="100000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Relatednees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Need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Hubungan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merup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membagi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pikiran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perasaan</a:t>
            </a:r>
            <a:r>
              <a:rPr lang="en-US" sz="2400" dirty="0" smtClean="0">
                <a:latin typeface="Berlin Sans FB" pitchFamily="34" charset="0"/>
              </a:rPr>
              <a:t> org lain, </a:t>
            </a:r>
            <a:r>
              <a:rPr lang="en-US" sz="2400" dirty="0" err="1" smtClean="0">
                <a:latin typeface="Berlin Sans FB" pitchFamily="34" charset="0"/>
              </a:rPr>
              <a:t>keinginan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berkomunikasi</a:t>
            </a:r>
            <a:r>
              <a:rPr lang="en-US" sz="2400" dirty="0" smtClean="0">
                <a:latin typeface="Berlin Sans FB" pitchFamily="34" charset="0"/>
              </a:rPr>
              <a:t> dg org lain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dianggap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penting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kehidupannya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mempunyai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hubungan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bermakna</a:t>
            </a:r>
            <a:r>
              <a:rPr lang="en-US" sz="2400" dirty="0" smtClean="0">
                <a:latin typeface="Berlin Sans FB" pitchFamily="34" charset="0"/>
              </a:rPr>
              <a:t> dg </a:t>
            </a:r>
            <a:r>
              <a:rPr lang="en-US" sz="2400" dirty="0" err="1" smtClean="0">
                <a:latin typeface="Berlin Sans FB" pitchFamily="34" charset="0"/>
              </a:rPr>
              <a:t>keluarga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teman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rekan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kerj</a:t>
            </a:r>
            <a:endParaRPr lang="en-US" sz="2400" dirty="0" smtClean="0">
              <a:latin typeface="Berlin Sans FB" pitchFamily="34" charset="0"/>
            </a:endParaRPr>
          </a:p>
          <a:p>
            <a:pPr marL="857250" lvl="1" indent="-457200">
              <a:spcAft>
                <a:spcPts val="1200"/>
              </a:spcAft>
              <a:buSzPct val="100000"/>
              <a:buAutoNum type="arabicPeriod" startAt="2"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Growth Need </a:t>
            </a:r>
            <a:r>
              <a:rPr lang="en-US" sz="2400" dirty="0" smtClean="0">
                <a:latin typeface="Berlin Sans FB" pitchFamily="34" charset="0"/>
              </a:rPr>
              <a:t>(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Berkembang</a:t>
            </a:r>
            <a:r>
              <a:rPr lang="en-US" sz="2400" dirty="0" smtClean="0">
                <a:latin typeface="Berlin Sans FB" pitchFamily="34" charset="0"/>
              </a:rPr>
              <a:t>), </a:t>
            </a:r>
            <a:r>
              <a:rPr lang="en-US" sz="2400" dirty="0" err="1" smtClean="0">
                <a:latin typeface="Berlin Sans FB" pitchFamily="34" charset="0"/>
              </a:rPr>
              <a:t>merup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keb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dimiliki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sso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mengembangkan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kemampuan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id-ID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kecakapan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secara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penuh</a:t>
            </a:r>
            <a:r>
              <a:rPr lang="en-US" sz="2400" dirty="0" smtClean="0">
                <a:latin typeface="Berlin Sans FB" pitchFamily="34" charset="0"/>
              </a:rPr>
              <a:t>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Kebutuhan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Eksistensi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kebutuhan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paling </a:t>
            </a:r>
            <a:r>
              <a:rPr lang="en-US" sz="2800" dirty="0" err="1" smtClean="0">
                <a:latin typeface="Berlin Sans FB" pitchFamily="34" charset="0"/>
              </a:rPr>
              <a:t>konkrit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kebutuhan</a:t>
            </a:r>
            <a:r>
              <a:rPr lang="en-US" sz="2800" dirty="0" smtClean="0">
                <a:latin typeface="Berlin Sans FB" pitchFamily="34" charset="0"/>
              </a:rPr>
              <a:t> growth </a:t>
            </a:r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kebutuhan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kurang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konkrit</a:t>
            </a:r>
            <a:endParaRPr lang="en-US" sz="2800" dirty="0" smtClean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97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Lanjutan</a:t>
            </a:r>
            <a:r>
              <a:rPr lang="en-US" sz="2800" dirty="0" smtClean="0">
                <a:latin typeface="Berlin Sans FB" pitchFamily="34" charset="0"/>
              </a:rPr>
              <a:t>…………...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43000"/>
            <a:ext cx="8352928" cy="5454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Dasar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pemikiran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ERG theory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Sesuai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dgn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teory</a:t>
            </a:r>
            <a:r>
              <a:rPr lang="en-US" sz="2400" dirty="0" smtClean="0">
                <a:latin typeface="Berlin Sans FB" pitchFamily="34" charset="0"/>
              </a:rPr>
              <a:t> Maslow, Makin </a:t>
            </a:r>
            <a:r>
              <a:rPr lang="en-US" sz="2400" dirty="0" err="1" smtClean="0">
                <a:latin typeface="Berlin Sans FB" pitchFamily="34" charset="0"/>
              </a:rPr>
              <a:t>lengkap</a:t>
            </a:r>
            <a:r>
              <a:rPr lang="en-US" sz="2400" dirty="0" smtClean="0">
                <a:latin typeface="Berlin Sans FB" pitchFamily="34" charset="0"/>
              </a:rPr>
              <a:t> 1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konkrit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terpuaskan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besar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dorongan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memuaskan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konkrit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erlin Sans FB" pitchFamily="34" charset="0"/>
              </a:rPr>
              <a:t>Makin </a:t>
            </a:r>
            <a:r>
              <a:rPr lang="en-US" sz="2400" dirty="0" err="1" smtClean="0">
                <a:latin typeface="Berlin Sans FB" pitchFamily="34" charset="0"/>
              </a:rPr>
              <a:t>kurang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lengkap</a:t>
            </a:r>
            <a:r>
              <a:rPr lang="en-US" sz="2400" dirty="0" smtClean="0">
                <a:latin typeface="Berlin Sans FB" pitchFamily="34" charset="0"/>
              </a:rPr>
              <a:t> 1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terpuaskan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besar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keinginan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memuaskannya</a:t>
            </a:r>
            <a:endParaRPr lang="en-US" sz="2400" dirty="0" smtClean="0">
              <a:latin typeface="Berlin Sans FB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err="1" smtClean="0">
                <a:latin typeface="Berlin Sans FB" pitchFamily="34" charset="0"/>
              </a:rPr>
              <a:t>Teori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Alderfer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ini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menganggap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ada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  <a:latin typeface="Berlin Sans FB" pitchFamily="34" charset="0"/>
              </a:rPr>
              <a:t>fulfillment progression </a:t>
            </a:r>
            <a:r>
              <a:rPr lang="en-US" sz="2600" dirty="0" smtClean="0">
                <a:latin typeface="Berlin Sans FB" pitchFamily="34" charset="0"/>
              </a:rPr>
              <a:t>(</a:t>
            </a:r>
            <a:r>
              <a:rPr lang="en-US" sz="2600" dirty="0" err="1" smtClean="0">
                <a:latin typeface="Berlin Sans FB" pitchFamily="34" charset="0"/>
              </a:rPr>
              <a:t>maju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pemenuhan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kebutuhan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paling </a:t>
            </a:r>
            <a:r>
              <a:rPr lang="en-US" sz="2600" dirty="0" err="1" smtClean="0">
                <a:latin typeface="Berlin Sans FB" pitchFamily="34" charset="0"/>
              </a:rPr>
              <a:t>tinggi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tingkatannya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setelah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kebutuhan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terendah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terpuaskan</a:t>
            </a:r>
            <a:r>
              <a:rPr lang="en-US" sz="2600" dirty="0" smtClean="0">
                <a:latin typeface="Berlin Sans FB" pitchFamily="34" charset="0"/>
              </a:rPr>
              <a:t>)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err="1" smtClean="0">
                <a:latin typeface="Berlin Sans FB" pitchFamily="34" charset="0"/>
              </a:rPr>
              <a:t>Jika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kebutuhan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lbh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tinggi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tdk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terpuaskan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maka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individu</a:t>
            </a:r>
            <a:r>
              <a:rPr lang="en-US" sz="2600" dirty="0" smtClean="0">
                <a:latin typeface="Berlin Sans FB" pitchFamily="34" charset="0"/>
              </a:rPr>
              <a:t> “me-regress” </a:t>
            </a:r>
            <a:r>
              <a:rPr lang="en-US" sz="2600" dirty="0" err="1" smtClean="0">
                <a:latin typeface="Berlin Sans FB" pitchFamily="34" charset="0"/>
              </a:rPr>
              <a:t>kembali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utk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memuaskan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kebutuhan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lbh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rendah</a:t>
            </a:r>
            <a:r>
              <a:rPr lang="en-US" sz="2600" dirty="0" smtClean="0">
                <a:latin typeface="Berlin Sans FB" pitchFamily="34" charset="0"/>
              </a:rPr>
              <a:t>. </a:t>
            </a:r>
            <a:r>
              <a:rPr lang="en-US" sz="2600" dirty="0" err="1" smtClean="0">
                <a:latin typeface="Berlin Sans FB" pitchFamily="34" charset="0"/>
              </a:rPr>
              <a:t>Disebut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gejala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  <a:latin typeface="Berlin Sans FB" pitchFamily="34" charset="0"/>
              </a:rPr>
              <a:t>frustration regression</a:t>
            </a:r>
          </a:p>
          <a:p>
            <a:pPr>
              <a:buNone/>
            </a:pP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976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Berlin Sans FB" pitchFamily="34" charset="0"/>
              </a:rPr>
              <a:t>3. Two Factor Theory</a:t>
            </a:r>
            <a:endParaRPr lang="en-US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80248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100" dirty="0" smtClean="0">
                <a:latin typeface="Berlin Sans FB" pitchFamily="34" charset="0"/>
              </a:rPr>
              <a:t>Two Factor Theory = </a:t>
            </a:r>
            <a:r>
              <a:rPr lang="en-US" sz="3100" dirty="0" err="1" smtClean="0">
                <a:latin typeface="Berlin Sans FB" pitchFamily="34" charset="0"/>
              </a:rPr>
              <a:t>teori</a:t>
            </a:r>
            <a:r>
              <a:rPr lang="en-US" sz="3100" dirty="0" smtClean="0">
                <a:latin typeface="Berlin Sans FB" pitchFamily="34" charset="0"/>
              </a:rPr>
              <a:t> Hygiene </a:t>
            </a:r>
            <a:r>
              <a:rPr lang="en-US" sz="3100" dirty="0" err="1" smtClean="0">
                <a:latin typeface="Berlin Sans FB" pitchFamily="34" charset="0"/>
              </a:rPr>
              <a:t>motivasi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dikembangkan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oleh</a:t>
            </a:r>
            <a:r>
              <a:rPr lang="en-US" sz="3100" dirty="0" smtClean="0">
                <a:latin typeface="Berlin Sans FB" pitchFamily="34" charset="0"/>
              </a:rPr>
              <a:t> Herzberg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Berlin Sans FB" pitchFamily="34" charset="0"/>
              </a:rPr>
              <a:t>Dalam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penelitiannya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menemukan</a:t>
            </a:r>
            <a:r>
              <a:rPr lang="en-US" sz="3100" dirty="0" smtClean="0">
                <a:latin typeface="Berlin Sans FB" pitchFamily="34" charset="0"/>
              </a:rPr>
              <a:t> faktor2 </a:t>
            </a:r>
            <a:r>
              <a:rPr lang="en-US" sz="3100" dirty="0" err="1" smtClean="0">
                <a:latin typeface="Berlin Sans FB" pitchFamily="34" charset="0"/>
              </a:rPr>
              <a:t>yg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menimbulkan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id-ID" sz="3100" dirty="0" err="1" smtClean="0">
                <a:latin typeface="Berlin Sans FB" pitchFamily="34" charset="0"/>
              </a:rPr>
              <a:t>k</a:t>
            </a:r>
            <a:r>
              <a:rPr lang="en-US" sz="3100" dirty="0" err="1" smtClean="0">
                <a:latin typeface="Berlin Sans FB" pitchFamily="34" charset="0"/>
              </a:rPr>
              <a:t>epuasan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id-ID" sz="3100" dirty="0" smtClean="0">
                <a:latin typeface="Berlin Sans FB" pitchFamily="34" charset="0"/>
              </a:rPr>
              <a:t>k</a:t>
            </a:r>
            <a:r>
              <a:rPr lang="en-US" sz="3100" dirty="0" err="1" smtClean="0">
                <a:latin typeface="Berlin Sans FB" pitchFamily="34" charset="0"/>
              </a:rPr>
              <a:t>erja</a:t>
            </a:r>
            <a:r>
              <a:rPr lang="en-US" sz="3100" dirty="0" smtClean="0">
                <a:latin typeface="Berlin Sans FB" pitchFamily="34" charset="0"/>
              </a:rPr>
              <a:t> BERBEDA dg faktor2 </a:t>
            </a:r>
            <a:r>
              <a:rPr lang="en-US" sz="3100" dirty="0" err="1" smtClean="0">
                <a:latin typeface="Berlin Sans FB" pitchFamily="34" charset="0"/>
              </a:rPr>
              <a:t>yg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menimbulkan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id-ID" sz="3100" dirty="0" err="1" smtClean="0">
                <a:latin typeface="Berlin Sans FB" pitchFamily="34" charset="0"/>
              </a:rPr>
              <a:t>k</a:t>
            </a:r>
            <a:r>
              <a:rPr lang="en-US" sz="3100" dirty="0" err="1" smtClean="0">
                <a:latin typeface="Berlin Sans FB" pitchFamily="34" charset="0"/>
              </a:rPr>
              <a:t>etidakpuasan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id-ID" sz="3100" dirty="0" smtClean="0">
                <a:latin typeface="Berlin Sans FB" pitchFamily="34" charset="0"/>
              </a:rPr>
              <a:t>k</a:t>
            </a:r>
            <a:r>
              <a:rPr lang="en-US" sz="3100" dirty="0" err="1" smtClean="0">
                <a:latin typeface="Berlin Sans FB" pitchFamily="34" charset="0"/>
              </a:rPr>
              <a:t>erja</a:t>
            </a:r>
            <a:endParaRPr lang="en-US" sz="31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Berlin Sans FB" pitchFamily="34" charset="0"/>
              </a:rPr>
              <a:t>Faktor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yg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menimbulkan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Berlin Sans FB" pitchFamily="34" charset="0"/>
              </a:rPr>
              <a:t>Kepuasan</a:t>
            </a:r>
            <a:r>
              <a:rPr lang="en-US" sz="31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Berlin Sans FB" pitchFamily="34" charset="0"/>
              </a:rPr>
              <a:t>Kerja</a:t>
            </a:r>
            <a:r>
              <a:rPr lang="en-US" sz="3100" dirty="0" smtClean="0">
                <a:solidFill>
                  <a:srgbClr val="FF0000"/>
                </a:solidFill>
                <a:latin typeface="Berlin Sans FB" pitchFamily="34" charset="0"/>
              </a:rPr>
              <a:t> = MOTIVATOR,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berkaitan</a:t>
            </a:r>
            <a:r>
              <a:rPr lang="en-US" sz="3100" dirty="0" smtClean="0">
                <a:latin typeface="Berlin Sans FB" pitchFamily="34" charset="0"/>
              </a:rPr>
              <a:t> dg </a:t>
            </a:r>
            <a:r>
              <a:rPr lang="en-US" sz="3100" dirty="0" err="1" smtClean="0">
                <a:latin typeface="Berlin Sans FB" pitchFamily="34" charset="0"/>
              </a:rPr>
              <a:t>Isi</a:t>
            </a:r>
            <a:r>
              <a:rPr lang="en-US" sz="3100" dirty="0" smtClean="0">
                <a:latin typeface="Berlin Sans FB" pitchFamily="34" charset="0"/>
              </a:rPr>
              <a:t> (CONTENT) </a:t>
            </a:r>
            <a:r>
              <a:rPr lang="en-US" sz="3100" dirty="0" err="1" smtClean="0">
                <a:latin typeface="Berlin Sans FB" pitchFamily="34" charset="0"/>
              </a:rPr>
              <a:t>pekerjaan</a:t>
            </a:r>
            <a:r>
              <a:rPr lang="en-US" sz="3100" dirty="0" smtClean="0">
                <a:latin typeface="Berlin Sans FB" pitchFamily="34" charset="0"/>
              </a:rPr>
              <a:t> = INTRINSIK </a:t>
            </a:r>
            <a:r>
              <a:rPr lang="en-US" sz="3100" dirty="0" err="1" smtClean="0">
                <a:latin typeface="Berlin Sans FB" pitchFamily="34" charset="0"/>
              </a:rPr>
              <a:t>dari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pekerja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yaitu</a:t>
            </a:r>
            <a:r>
              <a:rPr lang="en-US" sz="3100" dirty="0" smtClean="0">
                <a:latin typeface="Berlin Sans FB" pitchFamily="34" charset="0"/>
              </a:rPr>
              <a:t> :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Responsibility (</a:t>
            </a:r>
            <a:r>
              <a:rPr lang="en-US" dirty="0" err="1" smtClean="0">
                <a:latin typeface="Berlin Sans FB" pitchFamily="34" charset="0"/>
              </a:rPr>
              <a:t>Tanggung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Jawab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Advancement (</a:t>
            </a:r>
            <a:r>
              <a:rPr lang="en-US" dirty="0" err="1" smtClean="0">
                <a:latin typeface="Berlin Sans FB" pitchFamily="34" charset="0"/>
              </a:rPr>
              <a:t>Kemajuan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Pekerjaan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sendiri</a:t>
            </a:r>
            <a:endParaRPr lang="en-US" dirty="0" smtClean="0">
              <a:latin typeface="Berlin Sans FB" pitchFamily="34" charset="0"/>
            </a:endParaRP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Achievement (</a:t>
            </a:r>
            <a:r>
              <a:rPr lang="en-US" dirty="0" err="1" smtClean="0">
                <a:latin typeface="Berlin Sans FB" pitchFamily="34" charset="0"/>
              </a:rPr>
              <a:t>Prestasi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pPr marL="857250" lvl="1" indent="-457200"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Recognition ( </a:t>
            </a:r>
            <a:r>
              <a:rPr lang="en-US" dirty="0" err="1" smtClean="0">
                <a:latin typeface="Berlin Sans FB" pitchFamily="34" charset="0"/>
              </a:rPr>
              <a:t>Pengakuan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Bila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faktor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tsb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TIDAK DIRASAKAN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akan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merasa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NOT SATISFIED/ TIDAK PUAS</a:t>
            </a: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97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Lanjut</a:t>
            </a:r>
            <a:r>
              <a:rPr lang="id-ID" sz="2800" dirty="0" smtClean="0">
                <a:solidFill>
                  <a:schemeClr val="tx1"/>
                </a:solidFill>
                <a:latin typeface="Berlin Sans FB" pitchFamily="34" charset="0"/>
              </a:rPr>
              <a:t>AN.......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………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66800"/>
            <a:ext cx="8291264" cy="548640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Faktor</a:t>
            </a:r>
            <a:r>
              <a:rPr lang="en-US" sz="2400" dirty="0" smtClean="0">
                <a:latin typeface="Berlin Sans FB" pitchFamily="34" charset="0"/>
              </a:rPr>
              <a:t> lain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menimbulkan</a:t>
            </a:r>
            <a:r>
              <a:rPr lang="en-US" sz="2400" dirty="0" smtClean="0">
                <a:latin typeface="Berlin Sans FB" pitchFamily="34" charset="0"/>
              </a:rPr>
              <a:t> KETIDAKPUASAN </a:t>
            </a:r>
            <a:r>
              <a:rPr lang="en-US" sz="2400" dirty="0" err="1" smtClean="0">
                <a:latin typeface="Berlin Sans FB" pitchFamily="34" charset="0"/>
              </a:rPr>
              <a:t>berkaitan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CONTEX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pekerjaan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= EKSTRINSIK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pekerjaan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= HYGIENE </a:t>
            </a:r>
            <a:r>
              <a:rPr lang="en-US" sz="2400" dirty="0" err="1" smtClean="0">
                <a:latin typeface="Berlin Sans FB" pitchFamily="34" charset="0"/>
              </a:rPr>
              <a:t>meliputi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720000" lvl="1" indent="-3600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600" dirty="0" err="1" smtClean="0">
                <a:latin typeface="Berlin Sans FB" pitchFamily="34" charset="0"/>
              </a:rPr>
              <a:t>Administrasi</a:t>
            </a:r>
            <a:r>
              <a:rPr lang="en-US" sz="2600" dirty="0" smtClean="0">
                <a:latin typeface="Berlin Sans FB" pitchFamily="34" charset="0"/>
              </a:rPr>
              <a:t> / </a:t>
            </a:r>
            <a:r>
              <a:rPr lang="en-US" sz="2600" dirty="0" err="1" smtClean="0">
                <a:latin typeface="Berlin Sans FB" pitchFamily="34" charset="0"/>
              </a:rPr>
              <a:t>Kebijakan</a:t>
            </a:r>
            <a:r>
              <a:rPr lang="en-US" sz="2600" dirty="0" smtClean="0">
                <a:latin typeface="Berlin Sans FB" pitchFamily="34" charset="0"/>
              </a:rPr>
              <a:t> Perusahaan</a:t>
            </a:r>
          </a:p>
          <a:p>
            <a:pPr marL="720000" lvl="1" indent="-3600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600" dirty="0" err="1" smtClean="0">
                <a:latin typeface="Berlin Sans FB" pitchFamily="34" charset="0"/>
              </a:rPr>
              <a:t>Supervisi</a:t>
            </a:r>
            <a:endParaRPr lang="en-US" sz="2600" dirty="0" smtClean="0">
              <a:latin typeface="Berlin Sans FB" pitchFamily="34" charset="0"/>
            </a:endParaRPr>
          </a:p>
          <a:p>
            <a:pPr marL="720000" lvl="1" indent="-3600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600" dirty="0" err="1" smtClean="0">
                <a:latin typeface="Berlin Sans FB" pitchFamily="34" charset="0"/>
              </a:rPr>
              <a:t>Gaji</a:t>
            </a:r>
            <a:endParaRPr lang="en-US" sz="2600" dirty="0" smtClean="0">
              <a:latin typeface="Berlin Sans FB" pitchFamily="34" charset="0"/>
            </a:endParaRPr>
          </a:p>
          <a:p>
            <a:pPr marL="720000" lvl="1" indent="-3600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600" dirty="0" err="1" smtClean="0">
                <a:latin typeface="Berlin Sans FB" pitchFamily="34" charset="0"/>
              </a:rPr>
              <a:t>Relasi</a:t>
            </a:r>
            <a:r>
              <a:rPr lang="en-US" sz="2600" dirty="0" smtClean="0">
                <a:latin typeface="Berlin Sans FB" pitchFamily="34" charset="0"/>
              </a:rPr>
              <a:t> Interpersonal</a:t>
            </a:r>
          </a:p>
          <a:p>
            <a:pPr marL="720000" lvl="1" indent="-3600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600" dirty="0" err="1" smtClean="0">
                <a:latin typeface="Berlin Sans FB" pitchFamily="34" charset="0"/>
              </a:rPr>
              <a:t>Lingkungan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Kerja</a:t>
            </a:r>
            <a:endParaRPr lang="en-US" sz="2600" dirty="0" smtClean="0">
              <a:latin typeface="Berlin Sans FB" pitchFamily="34" charset="0"/>
            </a:endParaRPr>
          </a:p>
          <a:p>
            <a:pPr marL="360000" indent="-36000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faktor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tsb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dirasakan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kurang</a:t>
            </a:r>
            <a:r>
              <a:rPr lang="en-US" sz="2400" dirty="0" smtClean="0">
                <a:latin typeface="Berlin Sans FB" pitchFamily="34" charset="0"/>
              </a:rPr>
              <a:t> / </a:t>
            </a: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diberikan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pekerja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merasa</a:t>
            </a:r>
            <a:r>
              <a:rPr lang="en-US" sz="2400" dirty="0" smtClean="0">
                <a:latin typeface="Berlin Sans FB" pitchFamily="34" charset="0"/>
              </a:rPr>
              <a:t> TIDAK PUAS, </a:t>
            </a:r>
            <a:r>
              <a:rPr lang="en-US" sz="2400" dirty="0" err="1" smtClean="0">
                <a:latin typeface="Berlin Sans FB" pitchFamily="34" charset="0"/>
              </a:rPr>
              <a:t>Banyak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Mengeluh</a:t>
            </a:r>
            <a:endParaRPr lang="en-US" sz="2400" dirty="0" smtClean="0">
              <a:latin typeface="Berlin Sans FB" pitchFamily="34" charset="0"/>
            </a:endParaRPr>
          </a:p>
          <a:p>
            <a:pPr marL="360000" indent="-36000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faktor</a:t>
            </a:r>
            <a:r>
              <a:rPr lang="en-US" sz="2400" dirty="0" smtClean="0">
                <a:latin typeface="Berlin Sans FB" pitchFamily="34" charset="0"/>
              </a:rPr>
              <a:t> Hygiene </a:t>
            </a:r>
            <a:r>
              <a:rPr lang="en-US" sz="2400" dirty="0" err="1" smtClean="0">
                <a:latin typeface="Berlin Sans FB" pitchFamily="34" charset="0"/>
              </a:rPr>
              <a:t>dirasakan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diberikan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timbul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kepuasan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tetapi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NOT DISSATISFIED, TIDAK LAGI TIDAK PUAS </a:t>
            </a:r>
          </a:p>
          <a:p>
            <a:pPr marL="360000" indent="-36000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HYGIENE </a:t>
            </a:r>
            <a:r>
              <a:rPr lang="en-US" sz="2400" dirty="0" err="1" smtClean="0">
                <a:latin typeface="Berlin Sans FB" pitchFamily="34" charset="0"/>
              </a:rPr>
              <a:t>merup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tingkat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rendah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Fisiologis</a:t>
            </a:r>
            <a:r>
              <a:rPr lang="en-US" sz="2400" dirty="0" smtClean="0">
                <a:latin typeface="Berlin Sans FB" pitchFamily="34" charset="0"/>
              </a:rPr>
              <a:t>, Rasa </a:t>
            </a:r>
            <a:r>
              <a:rPr lang="en-US" sz="2400" dirty="0" err="1" smtClean="0">
                <a:latin typeface="Berlin Sans FB" pitchFamily="34" charset="0"/>
              </a:rPr>
              <a:t>Aman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Sosial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976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rgbClr val="C00000"/>
                </a:solidFill>
                <a:latin typeface="Berlin Sans FB" pitchFamily="34" charset="0"/>
              </a:rPr>
              <a:t>4</a:t>
            </a:r>
            <a:r>
              <a:rPr lang="en-US" sz="3200" b="1" dirty="0" smtClean="0">
                <a:solidFill>
                  <a:srgbClr val="C00000"/>
                </a:solidFill>
                <a:latin typeface="Berlin Sans FB" pitchFamily="34" charset="0"/>
              </a:rPr>
              <a:t>. </a:t>
            </a:r>
            <a:r>
              <a:rPr lang="id-ID" sz="3200" b="1" dirty="0" smtClean="0">
                <a:solidFill>
                  <a:srgbClr val="C00000"/>
                </a:solidFill>
                <a:latin typeface="Berlin Sans FB" pitchFamily="34" charset="0"/>
              </a:rPr>
              <a:t>ACHIEVEMENT MOTIVATION </a:t>
            </a:r>
            <a:r>
              <a:rPr lang="en-US" sz="3200" b="1" dirty="0" smtClean="0">
                <a:solidFill>
                  <a:srgbClr val="C00000"/>
                </a:solidFill>
                <a:latin typeface="Berlin Sans FB" pitchFamily="34" charset="0"/>
              </a:rPr>
              <a:t>Theory</a:t>
            </a:r>
            <a:endParaRPr lang="en-US" sz="3200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8024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id-ID" sz="3100" dirty="0" smtClean="0">
                <a:latin typeface="Berlin Sans FB" pitchFamily="34" charset="0"/>
              </a:rPr>
              <a:t>Achievement Motivation Theory </a:t>
            </a:r>
            <a:r>
              <a:rPr lang="en-US" sz="3100" dirty="0" err="1" smtClean="0">
                <a:latin typeface="Berlin Sans FB" pitchFamily="34" charset="0"/>
              </a:rPr>
              <a:t>dikembangkan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oleh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id-ID" sz="3100" dirty="0" smtClean="0">
                <a:latin typeface="Berlin Sans FB" pitchFamily="34" charset="0"/>
              </a:rPr>
              <a:t>David McClelland, lbh tepat teori ini dsebut teori kebutuhan krn meneliti jg kebutuhan utk kekuasaan (need for power) dan kebutuhan untuk berhubungan (need for affiliation)</a:t>
            </a:r>
            <a:endParaRPr lang="en-US" sz="31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Berlin Sans FB" pitchFamily="34" charset="0"/>
              </a:rPr>
              <a:t>Dalam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penelitiannya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id-ID" sz="3100" dirty="0" smtClean="0">
                <a:latin typeface="Berlin Sans FB" pitchFamily="34" charset="0"/>
              </a:rPr>
              <a:t>menemukan bhw </a:t>
            </a:r>
            <a:r>
              <a:rPr lang="en-US" sz="3100" dirty="0" smtClean="0">
                <a:latin typeface="Berlin Sans FB" pitchFamily="34" charset="0"/>
              </a:rPr>
              <a:t>s</a:t>
            </a:r>
            <a:r>
              <a:rPr lang="id-ID" sz="3100" dirty="0" smtClean="0">
                <a:latin typeface="Berlin Sans FB" pitchFamily="34" charset="0"/>
              </a:rPr>
              <a:t>so yg memiliki dorongan berprestasi (nAch) yg tinggi memp keinginan kuat utk melakukan sst lbh baik dan lbh efisien dibandingkan hsl sblmnya dan mrk lbh mengejar prestasi drpd imbalan thd keberhasilan.</a:t>
            </a:r>
          </a:p>
          <a:p>
            <a:pPr>
              <a:buFont typeface="Wingdings" pitchFamily="2" charset="2"/>
              <a:buChar char="q"/>
            </a:pPr>
            <a:r>
              <a:rPr lang="id-ID" sz="3100" dirty="0" smtClean="0">
                <a:latin typeface="Berlin Sans FB" pitchFamily="34" charset="0"/>
              </a:rPr>
              <a:t>McClelland menemukan bhw sso yg memiliki nAch yg tinggi adl para wirausaha yg berhasil dan tdk menemukan adanya manajer dg n Ach yg tinggi</a:t>
            </a:r>
            <a:endParaRPr lang="en-US" sz="31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976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rgbClr val="C00000"/>
                </a:solidFill>
                <a:latin typeface="Berlin Sans FB" pitchFamily="34" charset="0"/>
              </a:rPr>
              <a:t>5</a:t>
            </a:r>
            <a:r>
              <a:rPr lang="en-US" b="1" dirty="0" smtClean="0">
                <a:solidFill>
                  <a:srgbClr val="C00000"/>
                </a:solidFill>
                <a:latin typeface="Berlin Sans FB" pitchFamily="34" charset="0"/>
              </a:rPr>
              <a:t>. Reinforcement Theory</a:t>
            </a:r>
            <a:endParaRPr lang="en-US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125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err="1" smtClean="0">
                <a:latin typeface="Berlin Sans FB" pitchFamily="34" charset="0"/>
              </a:rPr>
              <a:t>Reinfocement</a:t>
            </a:r>
            <a:r>
              <a:rPr lang="en-US" sz="2600" dirty="0" smtClean="0">
                <a:latin typeface="Berlin Sans FB" pitchFamily="34" charset="0"/>
              </a:rPr>
              <a:t> Theory </a:t>
            </a:r>
            <a:r>
              <a:rPr lang="en-US" sz="2600" dirty="0" err="1" smtClean="0">
                <a:latin typeface="Berlin Sans FB" pitchFamily="34" charset="0"/>
              </a:rPr>
              <a:t>menjelaskan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bagaimana</a:t>
            </a:r>
            <a:r>
              <a:rPr lang="en-US" sz="2600" dirty="0" smtClean="0">
                <a:latin typeface="Berlin Sans FB" pitchFamily="34" charset="0"/>
              </a:rPr>
              <a:t> reinforcement (</a:t>
            </a:r>
            <a:r>
              <a:rPr lang="en-US" sz="2600" dirty="0" err="1" smtClean="0">
                <a:latin typeface="Berlin Sans FB" pitchFamily="34" charset="0"/>
              </a:rPr>
              <a:t>penguat</a:t>
            </a:r>
            <a:r>
              <a:rPr lang="en-US" sz="2600" dirty="0" smtClean="0">
                <a:latin typeface="Berlin Sans FB" pitchFamily="34" charset="0"/>
              </a:rPr>
              <a:t>) </a:t>
            </a:r>
            <a:r>
              <a:rPr lang="en-US" sz="2600" dirty="0" err="1" smtClean="0">
                <a:latin typeface="Berlin Sans FB" pitchFamily="34" charset="0"/>
              </a:rPr>
              <a:t>dpt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mempengaruhi</a:t>
            </a:r>
            <a:r>
              <a:rPr lang="en-US" sz="2600" dirty="0" smtClean="0">
                <a:latin typeface="Berlin Sans FB" pitchFamily="34" charset="0"/>
              </a:rPr>
              <a:t> T.L </a:t>
            </a:r>
            <a:r>
              <a:rPr lang="en-US" sz="2600" dirty="0" err="1" smtClean="0">
                <a:latin typeface="Berlin Sans FB" pitchFamily="34" charset="0"/>
              </a:rPr>
              <a:t>dan</a:t>
            </a:r>
            <a:r>
              <a:rPr lang="en-US" sz="2600" dirty="0" smtClean="0">
                <a:latin typeface="Berlin Sans FB" pitchFamily="34" charset="0"/>
              </a:rPr>
              <a:t> T.L </a:t>
            </a:r>
            <a:r>
              <a:rPr lang="en-US" sz="2600" dirty="0" err="1" smtClean="0">
                <a:latin typeface="Berlin Sans FB" pitchFamily="34" charset="0"/>
              </a:rPr>
              <a:t>dipandang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sbg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respons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thd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Lingkungan</a:t>
            </a:r>
            <a:endParaRPr lang="en-US" sz="2600" dirty="0" smtClean="0">
              <a:latin typeface="Berlin Sans FB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T.L =  F (Reward Experiences )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Reinforcement Theory (Thorndike)</a:t>
            </a:r>
            <a:r>
              <a:rPr lang="en-US" sz="2600" i="1" dirty="0" smtClean="0">
                <a:solidFill>
                  <a:srgbClr val="FF0000"/>
                </a:solidFill>
                <a:latin typeface="Berlin Sans FB" pitchFamily="34" charset="0"/>
              </a:rPr>
              <a:t> the law of effect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menyatakan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bhw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kemungkinan</a:t>
            </a:r>
            <a:r>
              <a:rPr lang="en-US" sz="2600" dirty="0" smtClean="0">
                <a:latin typeface="Berlin Sans FB" pitchFamily="34" charset="0"/>
              </a:rPr>
              <a:t> T.L </a:t>
            </a:r>
            <a:r>
              <a:rPr lang="en-US" sz="2600" dirty="0" err="1" smtClean="0">
                <a:latin typeface="Berlin Sans FB" pitchFamily="34" charset="0"/>
              </a:rPr>
              <a:t>akan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semakin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meningkat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bila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diikuti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oleh</a:t>
            </a:r>
            <a:r>
              <a:rPr lang="en-US" sz="2600" dirty="0" smtClean="0">
                <a:latin typeface="Berlin Sans FB" pitchFamily="34" charset="0"/>
              </a:rPr>
              <a:t> Reward, </a:t>
            </a:r>
            <a:r>
              <a:rPr lang="en-US" sz="2600" dirty="0" err="1" smtClean="0">
                <a:latin typeface="Berlin Sans FB" pitchFamily="34" charset="0"/>
              </a:rPr>
              <a:t>Sebaliknya</a:t>
            </a:r>
            <a:r>
              <a:rPr lang="en-US" sz="2600" dirty="0" smtClean="0">
                <a:latin typeface="Berlin Sans FB" pitchFamily="34" charset="0"/>
              </a:rPr>
              <a:t> T.L </a:t>
            </a:r>
            <a:r>
              <a:rPr lang="en-US" sz="2600" dirty="0" err="1" smtClean="0">
                <a:latin typeface="Berlin Sans FB" pitchFamily="34" charset="0"/>
              </a:rPr>
              <a:t>akan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semakin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menurun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jika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diikuti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oleh</a:t>
            </a:r>
            <a:r>
              <a:rPr lang="en-US" sz="2600" dirty="0" smtClean="0">
                <a:latin typeface="Berlin Sans FB" pitchFamily="34" charset="0"/>
              </a:rPr>
              <a:t> Punishment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T.L </a:t>
            </a:r>
            <a:r>
              <a:rPr lang="en-US" sz="2600" dirty="0" err="1" smtClean="0">
                <a:latin typeface="Berlin Sans FB" pitchFamily="34" charset="0"/>
              </a:rPr>
              <a:t>akan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makin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stabil</a:t>
            </a:r>
            <a:r>
              <a:rPr lang="en-US" sz="2600" dirty="0" smtClean="0">
                <a:latin typeface="Berlin Sans FB" pitchFamily="34" charset="0"/>
              </a:rPr>
              <a:t>/</a:t>
            </a:r>
            <a:r>
              <a:rPr lang="en-US" sz="2600" dirty="0" err="1" smtClean="0">
                <a:latin typeface="Berlin Sans FB" pitchFamily="34" charset="0"/>
              </a:rPr>
              <a:t>mantap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melalui</a:t>
            </a:r>
            <a:r>
              <a:rPr lang="en-US" sz="2600" dirty="0" smtClean="0">
                <a:latin typeface="Berlin Sans FB" pitchFamily="34" charset="0"/>
              </a:rPr>
              <a:t> “</a:t>
            </a:r>
            <a:r>
              <a:rPr lang="en-US" sz="2600" dirty="0" err="1" smtClean="0">
                <a:latin typeface="Berlin Sans FB" pitchFamily="34" charset="0"/>
              </a:rPr>
              <a:t>pemasangan</a:t>
            </a:r>
            <a:r>
              <a:rPr lang="en-US" sz="2600" dirty="0" smtClean="0">
                <a:latin typeface="Berlin Sans FB" pitchFamily="34" charset="0"/>
              </a:rPr>
              <a:t>”/ </a:t>
            </a:r>
            <a:r>
              <a:rPr lang="en-US" sz="2600" dirty="0" err="1" smtClean="0">
                <a:latin typeface="Berlin Sans FB" pitchFamily="34" charset="0"/>
              </a:rPr>
              <a:t>asosiasi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antara</a:t>
            </a:r>
            <a:r>
              <a:rPr lang="en-US" sz="2600" dirty="0" smtClean="0">
                <a:latin typeface="Berlin Sans FB" pitchFamily="34" charset="0"/>
              </a:rPr>
              <a:t> T.L 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 REINFORCEMENT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Reward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seharusnya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mengiringi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T.L.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Dlm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setting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dunia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kerja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bhw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performance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relevan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dg T.L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akan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meningkat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bila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Berlin Sans FB" pitchFamily="34" charset="0"/>
                <a:sym typeface="Wingdings" pitchFamily="2" charset="2"/>
              </a:rPr>
              <a:t>di</a:t>
            </a:r>
            <a:r>
              <a:rPr lang="en-US" sz="2600" dirty="0" smtClean="0">
                <a:latin typeface="Berlin Sans FB" pitchFamily="34" charset="0"/>
                <a:sym typeface="Wingdings" pitchFamily="2" charset="2"/>
              </a:rPr>
              <a:t>-reward</a:t>
            </a:r>
            <a:endParaRPr lang="en-US" sz="2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72400" cy="63976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TUJUAN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err="1" smtClean="0">
                <a:latin typeface="Berlin Sans FB" pitchFamily="34" charset="0"/>
              </a:rPr>
              <a:t>Setelah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selesai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mengikuti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materi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perkuliahan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mahasiswa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diharapkan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mampu</a:t>
            </a:r>
            <a:r>
              <a:rPr lang="en-US" dirty="0" smtClean="0">
                <a:latin typeface="Berlin Sans FB" pitchFamily="34" charset="0"/>
              </a:rPr>
              <a:t> :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Mendefinisikan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Motivasi</a:t>
            </a:r>
            <a:endParaRPr lang="en-US" sz="2800" dirty="0" smtClean="0">
              <a:latin typeface="Berlin Sans FB" pitchFamily="34" charset="0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Menyebutkan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berbagai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motivasi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kerja</a:t>
            </a:r>
            <a:endParaRPr lang="en-US" sz="2800" dirty="0" smtClean="0">
              <a:latin typeface="Berlin Sans FB" pitchFamily="34" charset="0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Menjelaskan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masing</a:t>
            </a:r>
            <a:r>
              <a:rPr lang="id-ID" sz="2800" dirty="0" smtClean="0">
                <a:latin typeface="Berlin Sans FB" pitchFamily="34" charset="0"/>
              </a:rPr>
              <a:t>2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motivasi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kerja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menerangkan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tingkah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laku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kerja</a:t>
            </a:r>
            <a:endParaRPr lang="en-US" sz="2800" dirty="0" smtClean="0">
              <a:latin typeface="Berlin Sans FB" pitchFamily="34" charset="0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Membandingkan</a:t>
            </a:r>
            <a:r>
              <a:rPr lang="en-US" sz="2800" dirty="0" smtClean="0">
                <a:latin typeface="Berlin Sans FB" pitchFamily="34" charset="0"/>
              </a:rPr>
              <a:t> &amp; </a:t>
            </a:r>
            <a:r>
              <a:rPr lang="id-ID" sz="2800" dirty="0" err="1" smtClean="0">
                <a:latin typeface="Berlin Sans FB" pitchFamily="34" charset="0"/>
              </a:rPr>
              <a:t>m</a:t>
            </a:r>
            <a:r>
              <a:rPr lang="en-US" sz="2800" dirty="0" err="1" smtClean="0">
                <a:latin typeface="Berlin Sans FB" pitchFamily="34" charset="0"/>
              </a:rPr>
              <a:t>embedakan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err="1" smtClean="0">
                <a:latin typeface="Berlin Sans FB" pitchFamily="34" charset="0"/>
              </a:rPr>
              <a:t>m</a:t>
            </a:r>
            <a:r>
              <a:rPr lang="en-US" sz="2800" dirty="0" err="1" smtClean="0">
                <a:latin typeface="Berlin Sans FB" pitchFamily="34" charset="0"/>
              </a:rPr>
              <a:t>otivasi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k</a:t>
            </a:r>
            <a:r>
              <a:rPr lang="en-US" sz="2800" dirty="0" err="1" smtClean="0">
                <a:latin typeface="Berlin Sans FB" pitchFamily="34" charset="0"/>
              </a:rPr>
              <a:t>erja</a:t>
            </a:r>
            <a:endParaRPr lang="id-ID" sz="2800" dirty="0" smtClean="0">
              <a:latin typeface="Berlin Sans FB" pitchFamily="34" charset="0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800" dirty="0" smtClean="0">
                <a:latin typeface="Berlin Sans FB" pitchFamily="34" charset="0"/>
              </a:rPr>
              <a:t>Menganalisa kasus berdasarkan berbagai teori yg dikuasai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15962"/>
          </a:xfrm>
          <a:ln>
            <a:noFill/>
          </a:ln>
        </p:spPr>
        <p:txBody>
          <a:bodyPr>
            <a:normAutofit/>
          </a:bodyPr>
          <a:lstStyle/>
          <a:p>
            <a:r>
              <a:rPr lang="id-ID" sz="2800" dirty="0" smtClean="0">
                <a:latin typeface="Berlin Sans FB" pitchFamily="34" charset="0"/>
              </a:rPr>
              <a:t>Lanjutan...............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19200"/>
            <a:ext cx="8291264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id-ID" sz="2600" dirty="0" smtClean="0">
                <a:latin typeface="Berlin Sans FB" pitchFamily="34" charset="0"/>
              </a:rPr>
              <a:t>T.L cepat terbentuk bila reinforcement diberikan secara berkesinambungan yaitu </a:t>
            </a:r>
            <a:r>
              <a:rPr lang="id-ID" sz="2600" dirty="0" smtClean="0">
                <a:solidFill>
                  <a:srgbClr val="FF0000"/>
                </a:solidFill>
                <a:latin typeface="Berlin Sans FB" pitchFamily="34" charset="0"/>
              </a:rPr>
              <a:t>RESPON TEPAT </a:t>
            </a:r>
            <a:r>
              <a:rPr lang="id-ID" sz="26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 REWARD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6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Partial Reward </a:t>
            </a:r>
            <a:r>
              <a:rPr lang="id-ID" sz="2600" dirty="0" smtClean="0">
                <a:latin typeface="Berlin Sans FB" pitchFamily="34" charset="0"/>
                <a:sym typeface="Wingdings" pitchFamily="2" charset="2"/>
              </a:rPr>
              <a:t>mengakibatkan TL yg diharapkan lambat terbentuk atau TL yg tdk diharapkan sulit hilang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id-ID" sz="26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Siegel &amp; Lane memberi saran </a:t>
            </a:r>
            <a:r>
              <a:rPr lang="id-ID" sz="2600" dirty="0" smtClean="0">
                <a:latin typeface="Berlin Sans FB" pitchFamily="34" charset="0"/>
                <a:sym typeface="Wingdings" pitchFamily="2" charset="2"/>
              </a:rPr>
              <a:t>bagaimana manajemen dapat meningkatkan motivasi tenaga kerja :</a:t>
            </a:r>
          </a:p>
          <a:p>
            <a:pPr marL="457200" indent="-457200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id-ID" sz="2600" dirty="0" smtClean="0">
                <a:latin typeface="Berlin Sans FB" pitchFamily="34" charset="0"/>
                <a:sym typeface="Wingdings" pitchFamily="2" charset="2"/>
              </a:rPr>
              <a:t>Tentukan TL yang diinginkan</a:t>
            </a:r>
          </a:p>
          <a:p>
            <a:pPr marL="457200" indent="-457200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id-ID" sz="2600" dirty="0" smtClean="0">
                <a:latin typeface="Berlin Sans FB" pitchFamily="34" charset="0"/>
                <a:sym typeface="Wingdings" pitchFamily="2" charset="2"/>
              </a:rPr>
              <a:t>Komunikasikan dg jelas TL itu kepada pekerja</a:t>
            </a:r>
          </a:p>
          <a:p>
            <a:pPr marL="457200" indent="-457200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id-ID" sz="2600" dirty="0" smtClean="0">
                <a:latin typeface="Berlin Sans FB" pitchFamily="34" charset="0"/>
                <a:sym typeface="Wingdings" pitchFamily="2" charset="2"/>
              </a:rPr>
              <a:t>Komunikasikan dg jelas Reward yg akan diterima bila TL sesuai</a:t>
            </a:r>
          </a:p>
          <a:p>
            <a:pPr marL="457200" indent="-457200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id-ID" sz="2600" dirty="0" smtClean="0">
                <a:latin typeface="Berlin Sans FB" pitchFamily="34" charset="0"/>
                <a:sym typeface="Wingdings" pitchFamily="2" charset="2"/>
              </a:rPr>
              <a:t>Berikan Reward, hanya jika TL yg ssi yg dilaksanakan</a:t>
            </a:r>
          </a:p>
          <a:p>
            <a:pPr marL="457200" indent="-457200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id-ID" sz="2600" dirty="0" smtClean="0">
                <a:latin typeface="Berlin Sans FB" pitchFamily="34" charset="0"/>
                <a:sym typeface="Wingdings" pitchFamily="2" charset="2"/>
              </a:rPr>
              <a:t>Reward diberikan thd TL yg diinginkan pd saat yg paling memungkinkan, yg terdekat dg kejadiannya</a:t>
            </a:r>
          </a:p>
          <a:p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159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Lanjutan</a:t>
            </a:r>
            <a:r>
              <a:rPr lang="en-US" sz="2800" dirty="0" smtClean="0">
                <a:latin typeface="Berlin Sans FB" pitchFamily="34" charset="0"/>
              </a:rPr>
              <a:t>…</a:t>
            </a:r>
            <a:r>
              <a:rPr lang="id-ID" sz="2800" dirty="0" smtClean="0">
                <a:latin typeface="Berlin Sans FB" pitchFamily="34" charset="0"/>
              </a:rPr>
              <a:t>..............</a:t>
            </a:r>
            <a:r>
              <a:rPr lang="en-US" sz="2800" dirty="0" smtClean="0">
                <a:latin typeface="Berlin Sans FB" pitchFamily="34" charset="0"/>
              </a:rPr>
              <a:t>.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Jenis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–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jenis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Reward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Tangibel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misal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uang</a:t>
            </a:r>
            <a:r>
              <a:rPr lang="en-US" sz="2800" dirty="0" smtClean="0">
                <a:latin typeface="Berlin Sans FB" pitchFamily="34" charset="0"/>
              </a:rPr>
              <a:t>/bonus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Intangibel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misal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penghargaan</a:t>
            </a:r>
            <a:endParaRPr lang="en-US" sz="2800" dirty="0" smtClean="0">
              <a:latin typeface="Berlin Sans FB" pitchFamily="34" charset="0"/>
            </a:endParaRPr>
          </a:p>
          <a:p>
            <a:pPr marL="457200" indent="-457200">
              <a:buNone/>
            </a:pPr>
            <a:endParaRPr lang="en-US" sz="2800" dirty="0" smtClean="0">
              <a:latin typeface="Berlin Sans FB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Berlin Sans FB" pitchFamily="34" charset="0"/>
              </a:rPr>
              <a:t>Perusahaan </a:t>
            </a:r>
            <a:r>
              <a:rPr lang="en-US" sz="2800" dirty="0" err="1" smtClean="0">
                <a:latin typeface="Berlin Sans FB" pitchFamily="34" charset="0"/>
              </a:rPr>
              <a:t>dpt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memberikan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bonus </a:t>
            </a:r>
            <a:r>
              <a:rPr lang="en-US" sz="2800" dirty="0" smtClean="0">
                <a:latin typeface="Berlin Sans FB" pitchFamily="34" charset="0"/>
              </a:rPr>
              <a:t>(</a:t>
            </a:r>
            <a:r>
              <a:rPr lang="en-US" sz="2800" dirty="0" err="1" smtClean="0">
                <a:latin typeface="Berlin Sans FB" pitchFamily="34" charset="0"/>
              </a:rPr>
              <a:t>melalui</a:t>
            </a:r>
            <a:r>
              <a:rPr lang="en-US" sz="2800" dirty="0" smtClean="0">
                <a:latin typeface="Berlin Sans FB" pitchFamily="34" charset="0"/>
              </a:rPr>
              <a:t> incentive system) </a:t>
            </a:r>
            <a:r>
              <a:rPr lang="en-US" sz="2800" dirty="0" err="1" smtClean="0">
                <a:latin typeface="Berlin Sans FB" pitchFamily="34" charset="0"/>
              </a:rPr>
              <a:t>bagi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karyawan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good performance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good performance </a:t>
            </a:r>
            <a:r>
              <a:rPr lang="en-US" sz="2800" dirty="0" err="1" smtClean="0">
                <a:latin typeface="Berlin Sans FB" pitchFamily="34" charset="0"/>
              </a:rPr>
              <a:t>dpt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memberikan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‘a sense of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accom-plishment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by itself’</a:t>
            </a:r>
          </a:p>
          <a:p>
            <a:pPr marL="457200" indent="-457200"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None/>
            </a:pP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rgbClr val="FF0000"/>
                </a:solidFill>
                <a:latin typeface="Berlin Sans FB" pitchFamily="34" charset="0"/>
              </a:rPr>
              <a:t>6. Expectancy Theory</a:t>
            </a:r>
            <a:endParaRPr lang="en-US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19200"/>
            <a:ext cx="8219256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Teori Harapan dikembangkan oleh Vroom dan dikembangkan lbh lanjut oleh Lawler</a:t>
            </a:r>
            <a:endParaRPr lang="en-US" sz="28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Berlin Sans FB" pitchFamily="34" charset="0"/>
              </a:rPr>
              <a:t>Expectancy Theory </a:t>
            </a:r>
            <a:r>
              <a:rPr lang="en-US" sz="2800" dirty="0" err="1" smtClean="0">
                <a:latin typeface="Berlin Sans FB" pitchFamily="34" charset="0"/>
              </a:rPr>
              <a:t>berusaha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utk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menjelaskan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bagaimana</a:t>
            </a:r>
            <a:r>
              <a:rPr lang="en-US" sz="2800" dirty="0" smtClean="0">
                <a:latin typeface="Berlin Sans FB" pitchFamily="34" charset="0"/>
              </a:rPr>
              <a:t> Reward </a:t>
            </a:r>
            <a:r>
              <a:rPr lang="en-US" sz="2800" dirty="0" err="1" smtClean="0">
                <a:latin typeface="Berlin Sans FB" pitchFamily="34" charset="0"/>
              </a:rPr>
              <a:t>dpt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mengarahkan</a:t>
            </a:r>
            <a:r>
              <a:rPr lang="en-US" sz="2800" dirty="0" smtClean="0">
                <a:latin typeface="Berlin Sans FB" pitchFamily="34" charset="0"/>
              </a:rPr>
              <a:t> T.L dg </a:t>
            </a:r>
            <a:r>
              <a:rPr lang="en-US" sz="2800" dirty="0" err="1" smtClean="0">
                <a:latin typeface="Berlin Sans FB" pitchFamily="34" charset="0"/>
              </a:rPr>
              <a:t>fokus</a:t>
            </a:r>
            <a:r>
              <a:rPr lang="en-US" sz="2800" dirty="0" smtClean="0">
                <a:latin typeface="Berlin Sans FB" pitchFamily="34" charset="0"/>
              </a:rPr>
              <a:t> pd </a:t>
            </a:r>
            <a:r>
              <a:rPr lang="en-US" sz="2800" dirty="0" err="1" smtClean="0">
                <a:latin typeface="Berlin Sans FB" pitchFamily="34" charset="0"/>
              </a:rPr>
              <a:t>keadaan</a:t>
            </a:r>
            <a:r>
              <a:rPr lang="en-US" sz="2800" dirty="0" smtClean="0">
                <a:latin typeface="Berlin Sans FB" pitchFamily="34" charset="0"/>
              </a:rPr>
              <a:t> cognitive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mengarahkan</a:t>
            </a:r>
            <a:r>
              <a:rPr lang="en-US" sz="2800" dirty="0" smtClean="0">
                <a:latin typeface="Berlin Sans FB" pitchFamily="34" charset="0"/>
              </a:rPr>
              <a:t> T.L :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sz="2600" dirty="0" err="1" smtClean="0">
                <a:latin typeface="Berlin Sans FB" pitchFamily="34" charset="0"/>
              </a:rPr>
              <a:t>Seseorang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termotivasi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ketika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mereka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yakin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bhw</a:t>
            </a:r>
            <a:r>
              <a:rPr lang="en-US" sz="2600" dirty="0" smtClean="0">
                <a:latin typeface="Berlin Sans FB" pitchFamily="34" charset="0"/>
              </a:rPr>
              <a:t> T.L </a:t>
            </a:r>
            <a:r>
              <a:rPr lang="en-US" sz="2600" dirty="0" err="1" smtClean="0">
                <a:latin typeface="Berlin Sans FB" pitchFamily="34" charset="0"/>
              </a:rPr>
              <a:t>nya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mengarahkan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pada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REWARD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atau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OUTCOMES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mereka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inginkan</a:t>
            </a:r>
            <a:r>
              <a:rPr lang="en-US" sz="2600" dirty="0" smtClean="0">
                <a:latin typeface="Berlin Sans FB" pitchFamily="34" charset="0"/>
              </a:rPr>
              <a:t>.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sz="2600" dirty="0" err="1" smtClean="0">
                <a:latin typeface="Berlin Sans FB" pitchFamily="34" charset="0"/>
              </a:rPr>
              <a:t>Jika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Seseorang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tdk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yakin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bhw</a:t>
            </a:r>
            <a:r>
              <a:rPr lang="en-US" sz="2600" dirty="0" smtClean="0">
                <a:latin typeface="Berlin Sans FB" pitchFamily="34" charset="0"/>
              </a:rPr>
              <a:t> Reward </a:t>
            </a:r>
            <a:r>
              <a:rPr lang="en-US" sz="2600" dirty="0" err="1" smtClean="0">
                <a:latin typeface="Berlin Sans FB" pitchFamily="34" charset="0"/>
              </a:rPr>
              <a:t>akan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mengiringi</a:t>
            </a:r>
            <a:r>
              <a:rPr lang="en-US" sz="2600" dirty="0" smtClean="0">
                <a:latin typeface="Berlin Sans FB" pitchFamily="34" charset="0"/>
              </a:rPr>
              <a:t> T.L </a:t>
            </a:r>
            <a:r>
              <a:rPr lang="en-US" sz="2600" dirty="0" err="1" smtClean="0">
                <a:latin typeface="Berlin Sans FB" pitchFamily="34" charset="0"/>
              </a:rPr>
              <a:t>nya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mereka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tdk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akan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termotivasi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utk</a:t>
            </a:r>
            <a:r>
              <a:rPr lang="en-US" sz="2600" dirty="0" smtClean="0">
                <a:latin typeface="Berlin Sans FB" pitchFamily="34" charset="0"/>
              </a:rPr>
              <a:t> Perform</a:t>
            </a:r>
            <a:endParaRPr lang="id-ID" sz="26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……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19200"/>
            <a:ext cx="8291264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Berlin Sans FB" pitchFamily="34" charset="0"/>
              </a:rPr>
              <a:t>Model </a:t>
            </a:r>
            <a:r>
              <a:rPr lang="en-US" sz="2400" dirty="0" err="1" smtClean="0">
                <a:latin typeface="Berlin Sans FB" pitchFamily="34" charset="0"/>
              </a:rPr>
              <a:t>Teori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Lawler </a:t>
            </a:r>
            <a:r>
              <a:rPr lang="en-US" sz="2400" dirty="0" err="1" smtClean="0">
                <a:latin typeface="Berlin Sans FB" pitchFamily="34" charset="0"/>
              </a:rPr>
              <a:t>mengajukan</a:t>
            </a:r>
            <a:r>
              <a:rPr lang="en-US" sz="2400" dirty="0" smtClean="0">
                <a:latin typeface="Berlin Sans FB" pitchFamily="34" charset="0"/>
              </a:rPr>
              <a:t> 4 </a:t>
            </a:r>
            <a:r>
              <a:rPr lang="en-US" sz="2400" dirty="0" err="1" smtClean="0">
                <a:latin typeface="Berlin Sans FB" pitchFamily="34" charset="0"/>
              </a:rPr>
              <a:t>asumsi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mempunyai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pilihan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antara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berbagai</a:t>
            </a:r>
            <a:r>
              <a:rPr lang="en-US" sz="2400" dirty="0" smtClean="0">
                <a:latin typeface="Berlin Sans FB" pitchFamily="34" charset="0"/>
              </a:rPr>
              <a:t> Output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memiliki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valence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(V)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sesuai</a:t>
            </a:r>
            <a:r>
              <a:rPr lang="en-US" sz="2400" dirty="0" smtClean="0">
                <a:latin typeface="Berlin Sans FB" pitchFamily="34" charset="0"/>
              </a:rPr>
              <a:t> dg </a:t>
            </a:r>
            <a:r>
              <a:rPr lang="en-US" sz="2400" dirty="0" err="1" smtClean="0">
                <a:latin typeface="Berlin Sans FB" pitchFamily="34" charset="0"/>
              </a:rPr>
              <a:t>ketertarikannya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mempunyai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ttg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kemungkinan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bhw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usaha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Effort (E) </a:t>
            </a:r>
            <a:r>
              <a:rPr lang="en-US" sz="2400" dirty="0" err="1" smtClean="0">
                <a:latin typeface="Berlin Sans FB" pitchFamily="34" charset="0"/>
              </a:rPr>
              <a:t>mereka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mengarah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Performance (P). </a:t>
            </a:r>
            <a:r>
              <a:rPr lang="en-US" sz="2400" dirty="0" err="1" smtClean="0">
                <a:latin typeface="Berlin Sans FB" pitchFamily="34" charset="0"/>
              </a:rPr>
              <a:t>Jadi</a:t>
            </a:r>
            <a:r>
              <a:rPr lang="en-US" sz="2400" dirty="0" smtClean="0">
                <a:latin typeface="Berlin Sans FB" pitchFamily="34" charset="0"/>
              </a:rPr>
              <a:t> E---P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mempunyai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ttg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kemungkinan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bhw</a:t>
            </a:r>
            <a:r>
              <a:rPr lang="en-US" sz="2400" dirty="0" smtClean="0">
                <a:latin typeface="Berlin Sans FB" pitchFamily="34" charset="0"/>
              </a:rPr>
              <a:t> reward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outcomes (O)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tertentu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diperoleh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setelah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menunjukkan</a:t>
            </a:r>
            <a:r>
              <a:rPr lang="en-US" sz="2400" dirty="0" smtClean="0">
                <a:latin typeface="Berlin Sans FB" pitchFamily="34" charset="0"/>
              </a:rPr>
              <a:t> Performance . </a:t>
            </a:r>
            <a:r>
              <a:rPr lang="en-US" sz="2400" dirty="0" err="1" smtClean="0">
                <a:latin typeface="Berlin Sans FB" pitchFamily="34" charset="0"/>
              </a:rPr>
              <a:t>Jadi</a:t>
            </a:r>
            <a:r>
              <a:rPr lang="en-US" sz="2400" dirty="0" smtClean="0">
                <a:latin typeface="Berlin Sans FB" pitchFamily="34" charset="0"/>
              </a:rPr>
              <a:t> P---O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Tindakan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Upaya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dipilih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ditentukan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harapan-harapan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(E---P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P---O)</a:t>
            </a:r>
          </a:p>
          <a:p>
            <a:pPr>
              <a:lnSpc>
                <a:spcPct val="90000"/>
              </a:lnSpc>
              <a:buNone/>
            </a:pPr>
            <a:r>
              <a:rPr lang="id-ID" sz="2400" dirty="0" smtClean="0">
                <a:latin typeface="Berlin Sans FB" pitchFamily="34" charset="0"/>
              </a:rPr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id-ID" sz="2400" dirty="0" smtClean="0">
                <a:latin typeface="Berlin Sans FB" pitchFamily="34" charset="0"/>
              </a:rPr>
              <a:t>		</a:t>
            </a:r>
            <a:r>
              <a:rPr lang="en-US" sz="2600" dirty="0" err="1" smtClean="0">
                <a:latin typeface="Berlin Sans FB" pitchFamily="34" charset="0"/>
              </a:rPr>
              <a:t>Besar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Kecilnya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Motivasi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dapat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dihitung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sbb</a:t>
            </a:r>
            <a:r>
              <a:rPr lang="en-US" sz="2600" dirty="0" smtClean="0">
                <a:latin typeface="Berlin Sans FB" pitchFamily="34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sz="2600" dirty="0" smtClean="0">
                <a:latin typeface="Berlin Sans FB" pitchFamily="34" charset="0"/>
              </a:rPr>
              <a:t>		Index </a:t>
            </a:r>
            <a:r>
              <a:rPr lang="en-US" sz="2600" dirty="0" err="1" smtClean="0">
                <a:latin typeface="Berlin Sans FB" pitchFamily="34" charset="0"/>
              </a:rPr>
              <a:t>motivasi</a:t>
            </a:r>
            <a:r>
              <a:rPr lang="en-US" sz="2600" dirty="0" smtClean="0">
                <a:latin typeface="Berlin Sans FB" pitchFamily="34" charset="0"/>
              </a:rPr>
              <a:t> = </a:t>
            </a:r>
            <a:r>
              <a:rPr lang="en-US" sz="2600" dirty="0" err="1" smtClean="0">
                <a:latin typeface="Berlin Sans FB" pitchFamily="34" charset="0"/>
              </a:rPr>
              <a:t>Juml</a:t>
            </a:r>
            <a:r>
              <a:rPr lang="en-US" sz="2600" dirty="0" smtClean="0">
                <a:latin typeface="Berlin Sans FB" pitchFamily="34" charset="0"/>
              </a:rPr>
              <a:t> (E---P) X </a:t>
            </a:r>
            <a:r>
              <a:rPr lang="en-US" sz="2600" dirty="0" err="1" smtClean="0">
                <a:latin typeface="Berlin Sans FB" pitchFamily="34" charset="0"/>
              </a:rPr>
              <a:t>Juml</a:t>
            </a:r>
            <a:r>
              <a:rPr lang="en-US" sz="2600" dirty="0" smtClean="0">
                <a:latin typeface="Berlin Sans FB" pitchFamily="34" charset="0"/>
              </a:rPr>
              <a:t>  (P---O)(V)</a:t>
            </a:r>
            <a:endParaRPr lang="en-US" sz="2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97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Lanjutan</a:t>
            </a:r>
            <a:r>
              <a:rPr lang="id-ID" sz="2800" dirty="0" smtClean="0">
                <a:solidFill>
                  <a:schemeClr val="tx1"/>
                </a:solidFill>
                <a:latin typeface="Berlin Sans FB" pitchFamily="34" charset="0"/>
              </a:rPr>
              <a:t>..........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….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19200"/>
            <a:ext cx="8219256" cy="48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Berlin Sans FB" pitchFamily="34" charset="0"/>
              </a:rPr>
              <a:t>E---P (</a:t>
            </a:r>
            <a:r>
              <a:rPr lang="en-US" sz="2800" dirty="0" err="1" smtClean="0">
                <a:latin typeface="Berlin Sans FB" pitchFamily="34" charset="0"/>
              </a:rPr>
              <a:t>kemungkinan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besarnya</a:t>
            </a:r>
            <a:r>
              <a:rPr lang="en-US" sz="2800" dirty="0" smtClean="0">
                <a:latin typeface="Berlin Sans FB" pitchFamily="34" charset="0"/>
              </a:rPr>
              <a:t> Usaha </a:t>
            </a:r>
            <a:r>
              <a:rPr lang="en-US" sz="2800" dirty="0" err="1" smtClean="0">
                <a:latin typeface="Berlin Sans FB" pitchFamily="34" charset="0"/>
              </a:rPr>
              <a:t>menyebabkan</a:t>
            </a:r>
            <a:r>
              <a:rPr lang="en-US" sz="2800" dirty="0" smtClean="0">
                <a:latin typeface="Berlin Sans FB" pitchFamily="34" charset="0"/>
              </a:rPr>
              <a:t> Performance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diinginkan</a:t>
            </a:r>
            <a:r>
              <a:rPr lang="en-US" sz="2800" dirty="0" smtClean="0">
                <a:latin typeface="Berlin Sans FB" pitchFamily="34" charset="0"/>
              </a:rPr>
              <a:t> ) </a:t>
            </a:r>
            <a:r>
              <a:rPr lang="en-US" sz="2800" dirty="0" err="1" smtClean="0">
                <a:latin typeface="Berlin Sans FB" pitchFamily="34" charset="0"/>
              </a:rPr>
              <a:t>yaitu</a:t>
            </a:r>
            <a:r>
              <a:rPr lang="en-US" sz="2800" dirty="0" smtClean="0">
                <a:latin typeface="Berlin Sans FB" pitchFamily="34" charset="0"/>
              </a:rPr>
              <a:t> : </a:t>
            </a:r>
            <a:r>
              <a:rPr lang="en-US" sz="2800" dirty="0" err="1" smtClean="0">
                <a:latin typeface="Berlin Sans FB" pitchFamily="34" charset="0"/>
              </a:rPr>
              <a:t>Harga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Diri</a:t>
            </a:r>
            <a:r>
              <a:rPr lang="en-US" sz="2800" dirty="0" smtClean="0">
                <a:latin typeface="Berlin Sans FB" pitchFamily="34" charset="0"/>
              </a:rPr>
              <a:t>/ </a:t>
            </a:r>
            <a:r>
              <a:rPr lang="en-US" sz="2800" dirty="0" err="1" smtClean="0">
                <a:latin typeface="Berlin Sans FB" pitchFamily="34" charset="0"/>
              </a:rPr>
              <a:t>Kepercayaan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Diri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Pengalaman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masa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lalu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Persepsi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org lain, </a:t>
            </a:r>
            <a:r>
              <a:rPr lang="en-US" sz="2800" dirty="0" err="1" smtClean="0">
                <a:latin typeface="Berlin Sans FB" pitchFamily="34" charset="0"/>
              </a:rPr>
              <a:t>Misal</a:t>
            </a:r>
            <a:r>
              <a:rPr lang="en-US" sz="2800" dirty="0" smtClean="0">
                <a:latin typeface="Berlin Sans FB" pitchFamily="34" charset="0"/>
              </a:rPr>
              <a:t> :</a:t>
            </a:r>
          </a:p>
          <a:p>
            <a:pPr lvl="1">
              <a:buNone/>
            </a:pPr>
            <a:r>
              <a:rPr lang="en-US" dirty="0" smtClean="0">
                <a:latin typeface="Berlin Sans FB" pitchFamily="34" charset="0"/>
              </a:rPr>
              <a:t>	</a:t>
            </a:r>
            <a:r>
              <a:rPr lang="en-US" sz="2400" dirty="0" smtClean="0">
                <a:latin typeface="Berlin Sans FB" pitchFamily="34" charset="0"/>
              </a:rPr>
              <a:t>P = </a:t>
            </a:r>
            <a:r>
              <a:rPr lang="en-US" sz="2400" dirty="0" err="1" smtClean="0">
                <a:latin typeface="Berlin Sans FB" pitchFamily="34" charset="0"/>
              </a:rPr>
              <a:t>ingin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A </a:t>
            </a:r>
            <a:r>
              <a:rPr lang="en-US" sz="2400" dirty="0" err="1" smtClean="0">
                <a:latin typeface="Berlin Sans FB" pitchFamily="34" charset="0"/>
              </a:rPr>
              <a:t>di</a:t>
            </a:r>
            <a:r>
              <a:rPr lang="en-US" sz="2400" dirty="0" smtClean="0">
                <a:latin typeface="Berlin Sans FB" pitchFamily="34" charset="0"/>
              </a:rPr>
              <a:t> UTS PIO ; </a:t>
            </a:r>
            <a:r>
              <a:rPr lang="en-US" sz="2400" dirty="0" err="1" smtClean="0">
                <a:latin typeface="Berlin Sans FB" pitchFamily="34" charset="0"/>
              </a:rPr>
              <a:t>Kepercayaan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besar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kemamp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menguasai</a:t>
            </a:r>
            <a:r>
              <a:rPr lang="en-US" sz="2400" dirty="0" smtClean="0">
                <a:latin typeface="Berlin Sans FB" pitchFamily="34" charset="0"/>
              </a:rPr>
              <a:t> PIO ; </a:t>
            </a:r>
            <a:r>
              <a:rPr lang="en-US" sz="2400" dirty="0" err="1" smtClean="0">
                <a:latin typeface="Berlin Sans FB" pitchFamily="34" charset="0"/>
              </a:rPr>
              <a:t>Pengalaman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butuh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r>
              <a:rPr lang="en-US" sz="2400" dirty="0" smtClean="0">
                <a:latin typeface="Berlin Sans FB" pitchFamily="34" charset="0"/>
              </a:rPr>
              <a:t> 20 jam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belajar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materi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tsb</a:t>
            </a:r>
            <a:r>
              <a:rPr lang="en-US" sz="2400" dirty="0" smtClean="0">
                <a:latin typeface="Berlin Sans FB" pitchFamily="34" charset="0"/>
              </a:rPr>
              <a:t> ; Lama </a:t>
            </a:r>
            <a:r>
              <a:rPr lang="en-US" sz="2400" dirty="0" err="1" smtClean="0">
                <a:latin typeface="Berlin Sans FB" pitchFamily="34" charset="0"/>
              </a:rPr>
              <a:t>ujian</a:t>
            </a:r>
            <a:r>
              <a:rPr lang="en-US" sz="2400" dirty="0" smtClean="0">
                <a:latin typeface="Berlin Sans FB" pitchFamily="34" charset="0"/>
              </a:rPr>
              <a:t> 2 jam ; </a:t>
            </a:r>
            <a:r>
              <a:rPr lang="en-US" sz="2400" dirty="0" err="1" smtClean="0">
                <a:latin typeface="Berlin Sans FB" pitchFamily="34" charset="0"/>
              </a:rPr>
              <a:t>Persepsi</a:t>
            </a:r>
            <a:r>
              <a:rPr lang="en-US" sz="2400" dirty="0" smtClean="0">
                <a:latin typeface="Berlin Sans FB" pitchFamily="34" charset="0"/>
              </a:rPr>
              <a:t> org lain </a:t>
            </a:r>
            <a:r>
              <a:rPr lang="en-US" sz="2400" dirty="0" err="1" smtClean="0">
                <a:latin typeface="Berlin Sans FB" pitchFamily="34" charset="0"/>
              </a:rPr>
              <a:t>bhw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Anda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mampu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menguasai</a:t>
            </a:r>
            <a:r>
              <a:rPr lang="en-US" sz="2400" dirty="0" smtClean="0">
                <a:latin typeface="Berlin Sans FB" pitchFamily="34" charset="0"/>
              </a:rPr>
              <a:t> PIO. </a:t>
            </a:r>
          </a:p>
          <a:p>
            <a:pPr lvl="1"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Anda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punya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pilihan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mencapai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A,B,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C.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ingin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A, </a:t>
            </a:r>
            <a:r>
              <a:rPr lang="en-US" sz="2400" dirty="0" err="1" smtClean="0">
                <a:latin typeface="Berlin Sans FB" pitchFamily="34" charset="0"/>
              </a:rPr>
              <a:t>maka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belajar</a:t>
            </a:r>
            <a:r>
              <a:rPr lang="en-US" sz="2400" dirty="0" smtClean="0">
                <a:latin typeface="Berlin Sans FB" pitchFamily="34" charset="0"/>
              </a:rPr>
              <a:t> PIO……Jam ???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Berlin Sans FB" pitchFamily="34" charset="0"/>
              </a:rPr>
              <a:t>Lanjutan</a:t>
            </a:r>
            <a:r>
              <a:rPr lang="id-ID" sz="3200" dirty="0" smtClean="0">
                <a:solidFill>
                  <a:schemeClr val="tx1"/>
                </a:solidFill>
                <a:latin typeface="Berlin Sans FB" pitchFamily="34" charset="0"/>
              </a:rPr>
              <a:t>..............</a:t>
            </a:r>
            <a:r>
              <a:rPr lang="en-US" sz="3200" dirty="0" smtClean="0">
                <a:solidFill>
                  <a:schemeClr val="tx1"/>
                </a:solidFill>
                <a:latin typeface="Berlin Sans FB" pitchFamily="34" charset="0"/>
              </a:rPr>
              <a:t>….</a:t>
            </a:r>
            <a:endParaRPr lang="en-US" sz="32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Besar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kecilnya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harapan</a:t>
            </a:r>
            <a:r>
              <a:rPr lang="en-US" sz="2800" dirty="0" smtClean="0">
                <a:latin typeface="Berlin Sans FB" pitchFamily="34" charset="0"/>
              </a:rPr>
              <a:t> P---O (</a:t>
            </a:r>
            <a:r>
              <a:rPr lang="en-US" sz="2800" dirty="0" err="1" smtClean="0">
                <a:latin typeface="Berlin Sans FB" pitchFamily="34" charset="0"/>
              </a:rPr>
              <a:t>sebesar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apa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kemungkinan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utk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mendapatkan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berbagai</a:t>
            </a:r>
            <a:r>
              <a:rPr lang="en-US" sz="2800" dirty="0" smtClean="0">
                <a:latin typeface="Berlin Sans FB" pitchFamily="34" charset="0"/>
              </a:rPr>
              <a:t> Outcomes </a:t>
            </a:r>
            <a:r>
              <a:rPr lang="en-US" sz="2800" dirty="0" err="1" smtClean="0">
                <a:latin typeface="Berlin Sans FB" pitchFamily="34" charset="0"/>
              </a:rPr>
              <a:t>jika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mencapai</a:t>
            </a:r>
            <a:r>
              <a:rPr lang="en-US" sz="2800" dirty="0" smtClean="0">
                <a:latin typeface="Berlin Sans FB" pitchFamily="34" charset="0"/>
              </a:rPr>
              <a:t> Performance </a:t>
            </a:r>
            <a:r>
              <a:rPr lang="en-US" sz="2800" dirty="0" err="1" smtClean="0">
                <a:latin typeface="Berlin Sans FB" pitchFamily="34" charset="0"/>
              </a:rPr>
              <a:t>ttt</a:t>
            </a:r>
            <a:r>
              <a:rPr lang="en-US" sz="2800" dirty="0" smtClean="0">
                <a:latin typeface="Berlin Sans FB" pitchFamily="34" charset="0"/>
              </a:rPr>
              <a:t>), </a:t>
            </a:r>
            <a:r>
              <a:rPr lang="en-US" sz="2800" dirty="0" err="1" smtClean="0">
                <a:latin typeface="Berlin Sans FB" pitchFamily="34" charset="0"/>
              </a:rPr>
              <a:t>ditentukan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penga-laman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masa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lalu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Ketertarikan</a:t>
            </a:r>
            <a:r>
              <a:rPr lang="en-US" sz="2800" dirty="0" smtClean="0">
                <a:latin typeface="Berlin Sans FB" pitchFamily="34" charset="0"/>
              </a:rPr>
              <a:t> pd Outcomes, </a:t>
            </a:r>
            <a:r>
              <a:rPr lang="en-US" sz="2800" dirty="0" err="1" smtClean="0">
                <a:latin typeface="Berlin Sans FB" pitchFamily="34" charset="0"/>
              </a:rPr>
              <a:t>Kepercayaan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Diri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Harapan-harapan</a:t>
            </a:r>
            <a:r>
              <a:rPr lang="en-US" sz="2800" dirty="0" smtClean="0">
                <a:latin typeface="Berlin Sans FB" pitchFamily="34" charset="0"/>
              </a:rPr>
              <a:t> E---P, </a:t>
            </a:r>
            <a:r>
              <a:rPr lang="en-US" sz="2800" dirty="0" err="1" smtClean="0">
                <a:latin typeface="Berlin Sans FB" pitchFamily="34" charset="0"/>
              </a:rPr>
              <a:t>Situasi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Aktual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Misal</a:t>
            </a:r>
            <a:r>
              <a:rPr lang="en-US" sz="2800" dirty="0" smtClean="0">
                <a:latin typeface="Berlin Sans FB" pitchFamily="34" charset="0"/>
              </a:rPr>
              <a:t> :</a:t>
            </a:r>
          </a:p>
          <a:p>
            <a:pPr lvl="1"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Dng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A </a:t>
            </a:r>
            <a:r>
              <a:rPr lang="en-US" sz="2400" dirty="0" err="1" smtClean="0">
                <a:latin typeface="Berlin Sans FB" pitchFamily="34" charset="0"/>
              </a:rPr>
              <a:t>di</a:t>
            </a:r>
            <a:r>
              <a:rPr lang="en-US" sz="2400" dirty="0" smtClean="0">
                <a:latin typeface="Berlin Sans FB" pitchFamily="34" charset="0"/>
              </a:rPr>
              <a:t> PIO </a:t>
            </a:r>
            <a:r>
              <a:rPr lang="en-US" sz="2400" dirty="0" err="1" smtClean="0">
                <a:latin typeface="Berlin Sans FB" pitchFamily="34" charset="0"/>
              </a:rPr>
              <a:t>diharapkan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memperoleh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kepercayaan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besar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org lain (outcomes </a:t>
            </a:r>
            <a:r>
              <a:rPr lang="en-US" sz="2400" dirty="0" err="1" smtClean="0">
                <a:latin typeface="Berlin Sans FB" pitchFamily="34" charset="0"/>
              </a:rPr>
              <a:t>positif</a:t>
            </a:r>
            <a:r>
              <a:rPr lang="en-US" sz="2400" dirty="0" smtClean="0">
                <a:latin typeface="Berlin Sans FB" pitchFamily="34" charset="0"/>
              </a:rPr>
              <a:t>), </a:t>
            </a:r>
            <a:r>
              <a:rPr lang="en-US" sz="2400" dirty="0" err="1" smtClean="0">
                <a:latin typeface="Berlin Sans FB" pitchFamily="34" charset="0"/>
              </a:rPr>
              <a:t>kelancaran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studi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bertambah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teman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belajar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kelompok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kemungkinan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promosi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jabatan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Lanjutan</a:t>
            </a:r>
            <a:r>
              <a:rPr lang="id-ID" sz="2800" dirty="0" smtClean="0">
                <a:solidFill>
                  <a:schemeClr val="tx1"/>
                </a:solidFill>
                <a:latin typeface="Berlin Sans FB" pitchFamily="34" charset="0"/>
              </a:rPr>
              <a:t>............................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51567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Valenci</a:t>
            </a:r>
            <a:r>
              <a:rPr lang="en-US" sz="2800" dirty="0" smtClean="0">
                <a:latin typeface="Berlin Sans FB" pitchFamily="34" charset="0"/>
              </a:rPr>
              <a:t> (V) </a:t>
            </a:r>
            <a:r>
              <a:rPr lang="en-US" sz="2800" dirty="0" err="1" smtClean="0">
                <a:latin typeface="Berlin Sans FB" pitchFamily="34" charset="0"/>
              </a:rPr>
              <a:t>mencerminkan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bgm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perasaan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Anda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thd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berbagai</a:t>
            </a:r>
            <a:r>
              <a:rPr lang="en-US" sz="2800" dirty="0" smtClean="0">
                <a:latin typeface="Berlin Sans FB" pitchFamily="34" charset="0"/>
              </a:rPr>
              <a:t> outcomes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Outcomes (+) </a:t>
            </a:r>
            <a:r>
              <a:rPr lang="en-US" dirty="0" err="1" smtClean="0">
                <a:latin typeface="Berlin Sans FB" pitchFamily="34" charset="0"/>
              </a:rPr>
              <a:t>jika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lbh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ingin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mencapainya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ingin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mencapainya</a:t>
            </a:r>
            <a:r>
              <a:rPr lang="en-US" dirty="0" smtClean="0">
                <a:latin typeface="Berlin Sans FB" pitchFamily="34" charset="0"/>
              </a:rPr>
              <a:t> (-),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netral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mempedulikan</a:t>
            </a:r>
            <a:r>
              <a:rPr lang="en-US" dirty="0" smtClean="0">
                <a:latin typeface="Berlin Sans FB" pitchFamily="34" charset="0"/>
              </a:rPr>
              <a:t> Outcomes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Valensi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diungkapkan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dlm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angka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berkisar</a:t>
            </a:r>
            <a:r>
              <a:rPr lang="en-US" dirty="0" smtClean="0">
                <a:latin typeface="Berlin Sans FB" pitchFamily="34" charset="0"/>
              </a:rPr>
              <a:t> (+1) s/d (-1),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 : </a:t>
            </a:r>
            <a:r>
              <a:rPr lang="en-US" dirty="0" err="1" smtClean="0">
                <a:latin typeface="Berlin Sans FB" pitchFamily="34" charset="0"/>
              </a:rPr>
              <a:t>mendapat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promosi</a:t>
            </a:r>
            <a:r>
              <a:rPr lang="en-US" dirty="0" smtClean="0">
                <a:latin typeface="Berlin Sans FB" pitchFamily="34" charset="0"/>
              </a:rPr>
              <a:t> + 0,9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menimbulkan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rekan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seangkatan</a:t>
            </a:r>
            <a:r>
              <a:rPr lang="en-US" dirty="0" smtClean="0">
                <a:latin typeface="Berlin Sans FB" pitchFamily="34" charset="0"/>
              </a:rPr>
              <a:t> -0,5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921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solidFill>
                  <a:srgbClr val="C00000"/>
                </a:solidFill>
                <a:latin typeface="Berlin Sans FB" pitchFamily="34" charset="0"/>
              </a:rPr>
              <a:t>7. EQUITY THEORY</a:t>
            </a:r>
            <a:endParaRPr lang="en-US" sz="4000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112568"/>
          </a:xfrm>
          <a:ln>
            <a:noFill/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Teori dikembangkan oleh ADAMS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Asumsi : jika sso melakukan pekerjaannya dg imbalan gaji, mereka memikirkan ttg apa berikan pada pekerjaannya (INPUT) dan apa yg mereka terima untuk keluran kerja (OUTPUT) mereka.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INPUT adl segala sst yg dianggap karyawan sbg yg patut menerima imbalan (Misal : tingkat pendidikan, Juml jam kerja, pengalam kerja)  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OUTPUT adl segala jenis hal yg dipersepsikan org sbg imbalan thd upaya yang diberikan (Misal : Gaji, Tunjangan, Bonus, Penghargaan)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  <a:ln>
            <a:noFill/>
          </a:ln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tx1"/>
                </a:solidFill>
                <a:latin typeface="Berlin Sans FB" pitchFamily="34" charset="0"/>
              </a:rPr>
              <a:t>Lanjutan..................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59160"/>
            <a:ext cx="8424936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2600" dirty="0" smtClean="0">
                <a:solidFill>
                  <a:srgbClr val="FF0000"/>
                </a:solidFill>
                <a:latin typeface="Berlin Sans FB" pitchFamily="34" charset="0"/>
              </a:rPr>
              <a:t>Asumsi  Dasar TEORI KEADILAN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Orang berusaha menciptakan &amp; mempertahankan kondisi keadilan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Jika dirasakan ada kondisi ketidakadilan, maka kondisi ini menimbulkan ketegangan yg memotivasi org utk menguranginya atau menghilangkannya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Makin besar persepsi ketidakadilannya, maka makin besar motivasinya untuk bertindak mengurangi kondisi ketegangan tsb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Orang akan mempersepsikan ketidakadilan yg tdk menyenang-kan (misal : menerima gaji terlalu sedikit) lbh cepat daripada ketidakadilan yg menyenangkan (misal : menerima gaji terlalu besar)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Kondisi Keadilan diungkapkan dalam rumus 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    		</a:t>
            </a:r>
            <a:r>
              <a:rPr lang="id-ID" sz="2000" u="sng" dirty="0" smtClean="0">
                <a:latin typeface="Berlin Sans FB" pitchFamily="34" charset="0"/>
              </a:rPr>
              <a:t>OUTPUT seseorang</a:t>
            </a:r>
            <a:r>
              <a:rPr lang="id-ID" sz="2000" dirty="0" smtClean="0">
                <a:latin typeface="Berlin Sans FB" pitchFamily="34" charset="0"/>
              </a:rPr>
              <a:t>	=    	</a:t>
            </a:r>
            <a:r>
              <a:rPr lang="id-ID" sz="2000" u="sng" dirty="0" smtClean="0">
                <a:latin typeface="Berlin Sans FB" pitchFamily="34" charset="0"/>
              </a:rPr>
              <a:t>OUTPUT org lain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	INPUT seseorang	       		INPUT org lain</a:t>
            </a:r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tx1"/>
                </a:solidFill>
                <a:latin typeface="Berlin Sans FB" pitchFamily="34" charset="0"/>
              </a:rPr>
              <a:t>Lanjutan.......................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19200"/>
            <a:ext cx="8291264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 smtClean="0">
                <a:latin typeface="Berlin Sans FB" pitchFamily="34" charset="0"/>
              </a:rPr>
              <a:t>Jika tjd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persepsi KETIDAKADILAN</a:t>
            </a:r>
            <a:r>
              <a:rPr lang="id-ID" sz="2400" dirty="0" smtClean="0">
                <a:latin typeface="Berlin Sans FB" pitchFamily="34" charset="0"/>
              </a:rPr>
              <a:t>, maka org akan dapat melakukan tindakan berikut :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Bertindak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mengubah INPUT</a:t>
            </a:r>
            <a:r>
              <a:rPr lang="id-ID" sz="2400" dirty="0" smtClean="0">
                <a:latin typeface="Berlin Sans FB" pitchFamily="34" charset="0"/>
              </a:rPr>
              <a:t>, menambah atau mengurangi usahanya utk bekerja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Bertindak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mengubah OUTPUT</a:t>
            </a:r>
            <a:r>
              <a:rPr lang="id-ID" sz="2400" dirty="0" smtClean="0">
                <a:latin typeface="Berlin Sans FB" pitchFamily="34" charset="0"/>
              </a:rPr>
              <a:t>nya, ditingkatkan atau diturunkan 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Mengubah secara kognitif Input dan Output sendiri, mengubah persepsinya ttg perbandingan Input &amp; Outputnya sendiri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Bertindak thd org lain utk mengubah Input dan atau Outputnya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Secara Fisik meninggalkan situasi, keluar dari pekerjaan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Berhenti membandingkan Input dan Output dng org lain dan mengganti dg acuan lain</a:t>
            </a: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DISKUSI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47800"/>
            <a:ext cx="8075240" cy="4357464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 err="1" smtClean="0">
                <a:latin typeface="Berlin Sans FB" pitchFamily="34" charset="0"/>
              </a:rPr>
              <a:t>Menurut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Anda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faktor</a:t>
            </a:r>
            <a:r>
              <a:rPr lang="id-ID" sz="2800" dirty="0" smtClean="0">
                <a:latin typeface="Berlin Sans FB" pitchFamily="34" charset="0"/>
              </a:rPr>
              <a:t>2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apa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saja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dapat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menyebabkan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karyawan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mencuri</a:t>
            </a:r>
            <a:r>
              <a:rPr lang="en-US" sz="2800" dirty="0" smtClean="0">
                <a:latin typeface="Berlin Sans FB" pitchFamily="34" charset="0"/>
              </a:rPr>
              <a:t> ?</a:t>
            </a:r>
          </a:p>
          <a:p>
            <a:pPr>
              <a:spcBef>
                <a:spcPts val="1800"/>
              </a:spcBef>
            </a:pPr>
            <a:r>
              <a:rPr lang="en-US" sz="2800" dirty="0" err="1" smtClean="0">
                <a:latin typeface="Berlin Sans FB" pitchFamily="34" charset="0"/>
              </a:rPr>
              <a:t>Menurut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Anda</a:t>
            </a:r>
            <a:r>
              <a:rPr lang="en-US" sz="2800" dirty="0" smtClean="0">
                <a:latin typeface="Berlin Sans FB" pitchFamily="34" charset="0"/>
              </a:rPr>
              <a:t>, “program </a:t>
            </a:r>
            <a:r>
              <a:rPr lang="en-US" sz="2800" dirty="0" err="1" smtClean="0">
                <a:latin typeface="Berlin Sans FB" pitchFamily="34" charset="0"/>
              </a:rPr>
              <a:t>kerja</a:t>
            </a:r>
            <a:r>
              <a:rPr lang="en-US" sz="2800" dirty="0" smtClean="0">
                <a:latin typeface="Berlin Sans FB" pitchFamily="34" charset="0"/>
              </a:rPr>
              <a:t>” </a:t>
            </a:r>
            <a:r>
              <a:rPr lang="id-ID" sz="2800" dirty="0" smtClean="0">
                <a:latin typeface="Berlin Sans FB" pitchFamily="34" charset="0"/>
              </a:rPr>
              <a:t>yang seperti apa yang dapat </a:t>
            </a:r>
            <a:r>
              <a:rPr lang="en-US" sz="2800" dirty="0" err="1" smtClean="0">
                <a:latin typeface="Berlin Sans FB" pitchFamily="34" charset="0"/>
              </a:rPr>
              <a:t>menurunkan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pencurian</a:t>
            </a:r>
            <a:r>
              <a:rPr lang="id-ID" sz="2800" dirty="0" smtClean="0">
                <a:latin typeface="Berlin Sans FB" pitchFamily="34" charset="0"/>
              </a:rPr>
              <a:t>  di tempat kerja?</a:t>
            </a:r>
            <a:endParaRPr lang="en-US" sz="2800" dirty="0" smtClean="0">
              <a:latin typeface="Berlin Sans FB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2800" dirty="0" err="1" smtClean="0">
                <a:latin typeface="Berlin Sans FB" pitchFamily="34" charset="0"/>
              </a:rPr>
              <a:t>Menurut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Anda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perlakuan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dirty="0" err="1" smtClean="0">
                <a:latin typeface="Berlin Sans FB" pitchFamily="34" charset="0"/>
              </a:rPr>
              <a:t>intervensi</a:t>
            </a:r>
            <a:r>
              <a:rPr lang="en-US" sz="2800" dirty="0" smtClean="0">
                <a:latin typeface="Berlin Sans FB" pitchFamily="34" charset="0"/>
              </a:rPr>
              <a:t>) </a:t>
            </a:r>
            <a:r>
              <a:rPr lang="en-US" sz="2800" dirty="0" err="1" smtClean="0">
                <a:latin typeface="Berlin Sans FB" pitchFamily="34" charset="0"/>
              </a:rPr>
              <a:t>apa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saja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id-ID" sz="2800" dirty="0" smtClean="0">
                <a:latin typeface="Berlin Sans FB" pitchFamily="34" charset="0"/>
              </a:rPr>
              <a:t>dapat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menurunkan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pencurian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 di tempat kerja</a:t>
            </a:r>
            <a:r>
              <a:rPr lang="en-US" sz="2800" dirty="0" smtClean="0">
                <a:latin typeface="Berlin Sans FB" pitchFamily="34" charset="0"/>
              </a:rPr>
              <a:t>?  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921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rgbClr val="FF0000"/>
                </a:solidFill>
                <a:latin typeface="Berlin Sans FB" pitchFamily="34" charset="0"/>
              </a:rPr>
              <a:t>8</a:t>
            </a:r>
            <a:r>
              <a:rPr lang="id-ID" b="1" smtClean="0">
                <a:solidFill>
                  <a:srgbClr val="FF0000"/>
                </a:solidFill>
                <a:latin typeface="Berlin Sans FB" pitchFamily="34" charset="0"/>
              </a:rPr>
              <a:t>. </a:t>
            </a:r>
            <a:r>
              <a:rPr lang="id-ID" b="1" dirty="0" smtClean="0">
                <a:solidFill>
                  <a:srgbClr val="FF0000"/>
                </a:solidFill>
                <a:latin typeface="Berlin Sans FB" pitchFamily="34" charset="0"/>
              </a:rPr>
              <a:t>GOAL SETTING THEORY</a:t>
            </a:r>
            <a:endParaRPr lang="en-US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58768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Teori Tujuan dikembangkan LOCKE dg mengusulkan model Kognitif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Mencoba menjelaskan hubungan antara INTENTION (niat/tujuan) dng T.L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Menurut LOCKE :</a:t>
            </a:r>
          </a:p>
          <a:p>
            <a:pPr>
              <a:buNone/>
            </a:pPr>
            <a:r>
              <a:rPr lang="id-ID" sz="2800" dirty="0" smtClean="0">
                <a:latin typeface="Berlin Sans FB" pitchFamily="34" charset="0"/>
              </a:rPr>
              <a:t>	Tujuan yg cukup sulit, khusus, jelas &amp; dpt diterima kary akan menghasilkan KINERJA lbh tinggi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dibandingkan</a:t>
            </a:r>
            <a:r>
              <a:rPr lang="id-ID" sz="2800" dirty="0" smtClean="0">
                <a:latin typeface="Berlin Sans FB" pitchFamily="34" charset="0"/>
              </a:rPr>
              <a:t> dg tujuan yg abstrak, tdk spesifik &amp; yg mudah dicapai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WHAT IS MOTIVATION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95400"/>
            <a:ext cx="8219256" cy="5229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erlin Sans FB" pitchFamily="34" charset="0"/>
              </a:rPr>
              <a:t>Motif = 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LOKOMOTIF</a:t>
            </a:r>
            <a:r>
              <a:rPr lang="en-US" sz="2800" dirty="0" smtClean="0">
                <a:latin typeface="Berlin Sans FB" pitchFamily="34" charset="0"/>
              </a:rPr>
              <a:t> = </a:t>
            </a:r>
            <a:r>
              <a:rPr lang="en-US" sz="2800" dirty="0" err="1" smtClean="0">
                <a:latin typeface="Berlin Sans FB" pitchFamily="34" charset="0"/>
              </a:rPr>
              <a:t>penggerak</a:t>
            </a:r>
            <a:endParaRPr lang="en-US" sz="28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err="1" smtClean="0">
                <a:latin typeface="Berlin Sans FB" pitchFamily="34" charset="0"/>
              </a:rPr>
              <a:t>Motivasi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secara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umum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didefinisikan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sbg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kondisi</a:t>
            </a:r>
            <a:r>
              <a:rPr lang="en-US" sz="2600" dirty="0" smtClean="0">
                <a:latin typeface="Berlin Sans FB" pitchFamily="34" charset="0"/>
              </a:rPr>
              <a:t> internal yang </a:t>
            </a:r>
            <a:r>
              <a:rPr lang="en-US" sz="2600" dirty="0" err="1" smtClean="0">
                <a:latin typeface="Berlin Sans FB" pitchFamily="34" charset="0"/>
              </a:rPr>
              <a:t>menyebabkan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seseorang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bertingkah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laku</a:t>
            </a:r>
            <a:endParaRPr lang="en-US" sz="26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err="1" smtClean="0">
                <a:latin typeface="Berlin Sans FB" pitchFamily="34" charset="0"/>
              </a:rPr>
              <a:t>Dalam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perspektif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ini</a:t>
            </a:r>
            <a:r>
              <a:rPr lang="en-US" sz="2600" dirty="0" smtClean="0">
                <a:latin typeface="Berlin Sans FB" pitchFamily="34" charset="0"/>
              </a:rPr>
              <a:t>  T.L </a:t>
            </a:r>
            <a:r>
              <a:rPr lang="en-US" sz="2600" dirty="0" err="1" smtClean="0">
                <a:latin typeface="Berlin Sans FB" pitchFamily="34" charset="0"/>
              </a:rPr>
              <a:t>nya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terarah</a:t>
            </a:r>
            <a:r>
              <a:rPr lang="en-US" sz="2600" dirty="0" smtClean="0">
                <a:latin typeface="Berlin Sans FB" pitchFamily="34" charset="0"/>
              </a:rPr>
              <a:t>,  </a:t>
            </a:r>
            <a:r>
              <a:rPr lang="id-ID" sz="2600" dirty="0" smtClean="0">
                <a:latin typeface="Berlin Sans FB" pitchFamily="34" charset="0"/>
              </a:rPr>
              <a:t>dgn </a:t>
            </a:r>
            <a:r>
              <a:rPr lang="en-US" sz="2600" dirty="0" err="1" smtClean="0">
                <a:latin typeface="Berlin Sans FB" pitchFamily="34" charset="0"/>
              </a:rPr>
              <a:t>intensitas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tertentu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dan</a:t>
            </a:r>
            <a:r>
              <a:rPr lang="en-US" sz="2600" dirty="0" smtClean="0">
                <a:latin typeface="Berlin Sans FB" pitchFamily="34" charset="0"/>
              </a:rPr>
              <a:t> persistence </a:t>
            </a:r>
            <a:endParaRPr lang="id-ID" sz="2600" dirty="0" smtClean="0">
              <a:latin typeface="Berlin Sans FB" pitchFamily="34" charset="0"/>
            </a:endParaRPr>
          </a:p>
          <a:p>
            <a:pPr marL="857250" lvl="1" indent="-4572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Terarah</a:t>
            </a:r>
            <a:r>
              <a:rPr lang="en-US" sz="2400" dirty="0" smtClean="0">
                <a:latin typeface="Berlin Sans FB" pitchFamily="34" charset="0"/>
              </a:rPr>
              <a:t> = </a:t>
            </a:r>
            <a:r>
              <a:rPr lang="en-US" sz="2400" dirty="0" err="1" smtClean="0">
                <a:latin typeface="Berlin Sans FB" pitchFamily="34" charset="0"/>
              </a:rPr>
              <a:t>menunjuk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pilihan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tingkah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laku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spesifik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 </a:t>
            </a:r>
            <a:r>
              <a:rPr lang="en-US" sz="2400" dirty="0" err="1" smtClean="0">
                <a:latin typeface="Berlin Sans FB" pitchFamily="34" charset="0"/>
              </a:rPr>
              <a:t>sejumlah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tingkah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laku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mungkin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muncul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Misal</a:t>
            </a:r>
            <a:r>
              <a:rPr lang="en-US" sz="2400" dirty="0" smtClean="0">
                <a:latin typeface="Berlin Sans FB" pitchFamily="34" charset="0"/>
              </a:rPr>
              <a:t> : </a:t>
            </a:r>
            <a:r>
              <a:rPr lang="en-US" sz="2400" dirty="0" err="1" smtClean="0">
                <a:latin typeface="Berlin Sans FB" pitchFamily="34" charset="0"/>
              </a:rPr>
              <a:t>saat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kondisi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sakit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seorang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karyawan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memutuskan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pergi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bekerja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daripada</a:t>
            </a:r>
            <a:r>
              <a:rPr lang="en-US" sz="2400" dirty="0" smtClean="0">
                <a:latin typeface="Berlin Sans FB" pitchFamily="34" charset="0"/>
              </a:rPr>
              <a:t> shopping</a:t>
            </a:r>
            <a:endParaRPr lang="id-ID" sz="2400" dirty="0" smtClean="0">
              <a:latin typeface="Berlin Sans FB" pitchFamily="34" charset="0"/>
            </a:endParaRPr>
          </a:p>
          <a:p>
            <a:pPr marL="857250" lvl="1" indent="-4572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Intensitas</a:t>
            </a:r>
            <a:r>
              <a:rPr lang="en-US" sz="2400" dirty="0" smtClean="0">
                <a:latin typeface="Berlin Sans FB" pitchFamily="34" charset="0"/>
              </a:rPr>
              <a:t> = </a:t>
            </a:r>
            <a:r>
              <a:rPr lang="en-US" sz="2400" dirty="0" err="1" smtClean="0">
                <a:latin typeface="Berlin Sans FB" pitchFamily="34" charset="0"/>
              </a:rPr>
              <a:t>Menunjuk</a:t>
            </a:r>
            <a:r>
              <a:rPr lang="en-US" sz="2400" dirty="0" smtClean="0">
                <a:latin typeface="Berlin Sans FB" pitchFamily="34" charset="0"/>
              </a:rPr>
              <a:t> pd </a:t>
            </a:r>
            <a:r>
              <a:rPr lang="en-US" sz="2400" dirty="0" err="1" smtClean="0">
                <a:latin typeface="Berlin Sans FB" pitchFamily="34" charset="0"/>
              </a:rPr>
              <a:t>sejumlah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usaha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seseorang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mencurahkan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segalanya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mengerjakan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tugas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Mis</a:t>
            </a:r>
            <a:r>
              <a:rPr lang="en-US" sz="2400" dirty="0" smtClean="0">
                <a:latin typeface="Berlin Sans FB" pitchFamily="34" charset="0"/>
              </a:rPr>
              <a:t>: 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seseorang</a:t>
            </a:r>
            <a:r>
              <a:rPr lang="en-US" sz="2400" dirty="0" smtClean="0">
                <a:latin typeface="Berlin Sans FB" pitchFamily="34" charset="0"/>
              </a:rPr>
              <a:t> CS </a:t>
            </a:r>
            <a:r>
              <a:rPr lang="en-US" sz="2400" dirty="0" err="1" smtClean="0">
                <a:latin typeface="Berlin Sans FB" pitchFamily="34" charset="0"/>
              </a:rPr>
              <a:t>diminta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menyapu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menyapu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cepat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bersih</a:t>
            </a:r>
            <a:r>
              <a:rPr lang="en-US" sz="2400" dirty="0" smtClean="0">
                <a:latin typeface="Berlin Sans FB" pitchFamily="34" charset="0"/>
              </a:rPr>
              <a:t>  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159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Lanjutan</a:t>
            </a:r>
            <a:r>
              <a:rPr lang="en-US" sz="2800" dirty="0" smtClean="0">
                <a:latin typeface="Berlin Sans FB" pitchFamily="34" charset="0"/>
              </a:rPr>
              <a:t>…..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	3.   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Persistence</a:t>
            </a:r>
            <a:r>
              <a:rPr lang="en-US" sz="2400" dirty="0" smtClean="0">
                <a:latin typeface="Berlin Sans FB" pitchFamily="34" charset="0"/>
              </a:rPr>
              <a:t> = </a:t>
            </a:r>
            <a:r>
              <a:rPr lang="en-US" sz="2400" dirty="0" err="1" smtClean="0">
                <a:latin typeface="Berlin Sans FB" pitchFamily="34" charset="0"/>
              </a:rPr>
              <a:t>menunjuk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keberlangsungan</a:t>
            </a:r>
            <a:r>
              <a:rPr lang="en-US" sz="2400" dirty="0" smtClean="0">
                <a:latin typeface="Berlin Sans FB" pitchFamily="34" charset="0"/>
              </a:rPr>
              <a:t> T.L </a:t>
            </a:r>
            <a:r>
              <a:rPr lang="en-US" sz="2400" dirty="0" err="1" smtClean="0">
                <a:latin typeface="Berlin Sans FB" pitchFamily="34" charset="0"/>
              </a:rPr>
              <a:t>secara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terus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menerus</a:t>
            </a:r>
            <a:r>
              <a:rPr lang="en-US" sz="2400" dirty="0" smtClean="0">
                <a:latin typeface="Berlin Sans FB" pitchFamily="34" charset="0"/>
              </a:rPr>
              <a:t> . </a:t>
            </a:r>
            <a:r>
              <a:rPr lang="en-US" sz="2400" dirty="0" err="1" smtClean="0">
                <a:latin typeface="Berlin Sans FB" pitchFamily="34" charset="0"/>
              </a:rPr>
              <a:t>Mis</a:t>
            </a:r>
            <a:r>
              <a:rPr lang="en-US" sz="2400" dirty="0" smtClean="0">
                <a:latin typeface="Berlin Sans FB" pitchFamily="34" charset="0"/>
              </a:rPr>
              <a:t> : </a:t>
            </a:r>
            <a:r>
              <a:rPr lang="en-US" sz="2400" dirty="0" err="1" smtClean="0">
                <a:latin typeface="Berlin Sans FB" pitchFamily="34" charset="0"/>
              </a:rPr>
              <a:t>Karyawan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bekerja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melebihi</a:t>
            </a:r>
            <a:r>
              <a:rPr lang="en-US" sz="2400" dirty="0" smtClean="0">
                <a:latin typeface="Berlin Sans FB" pitchFamily="34" charset="0"/>
              </a:rPr>
              <a:t> jam </a:t>
            </a:r>
            <a:r>
              <a:rPr lang="en-US" sz="2400" dirty="0" err="1" smtClean="0">
                <a:latin typeface="Berlin Sans FB" pitchFamily="34" charset="0"/>
              </a:rPr>
              <a:t>kerja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	</a:t>
            </a:r>
            <a:r>
              <a:rPr lang="en-US" sz="2400" dirty="0" smtClean="0">
                <a:latin typeface="Berlin Sans FB" pitchFamily="34" charset="0"/>
              </a:rPr>
              <a:t>agar </a:t>
            </a:r>
            <a:r>
              <a:rPr lang="en-US" sz="2400" dirty="0" err="1" smtClean="0">
                <a:latin typeface="Berlin Sans FB" pitchFamily="34" charset="0"/>
              </a:rPr>
              <a:t>tugas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selesai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lengkap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Perspektif</a:t>
            </a:r>
            <a:r>
              <a:rPr lang="en-US" sz="2800" dirty="0" smtClean="0">
                <a:latin typeface="Berlin Sans FB" pitchFamily="34" charset="0"/>
              </a:rPr>
              <a:t> lain, </a:t>
            </a:r>
            <a:r>
              <a:rPr lang="en-US" sz="2800" dirty="0" err="1" smtClean="0">
                <a:latin typeface="Berlin Sans FB" pitchFamily="34" charset="0"/>
              </a:rPr>
              <a:t>Motivasi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keinginan</a:t>
            </a:r>
            <a:r>
              <a:rPr lang="en-US" sz="2800" dirty="0" smtClean="0">
                <a:latin typeface="Berlin Sans FB" pitchFamily="34" charset="0"/>
              </a:rPr>
              <a:t> (DESIRE)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memperoleh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mencapai</a:t>
            </a:r>
            <a:r>
              <a:rPr lang="en-US" sz="2800" dirty="0" smtClean="0">
                <a:latin typeface="Berlin Sans FB" pitchFamily="34" charset="0"/>
              </a:rPr>
              <a:t> GOAL.</a:t>
            </a:r>
          </a:p>
          <a:p>
            <a:pPr>
              <a:buNone/>
            </a:pPr>
            <a:r>
              <a:rPr lang="en-US" sz="2800" dirty="0" smtClean="0">
                <a:latin typeface="Berlin Sans FB" pitchFamily="34" charset="0"/>
              </a:rPr>
              <a:t>	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Motivasi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= wants, need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atau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desire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seseorang</a:t>
            </a:r>
            <a:endParaRPr lang="en-US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Berlin Sans FB" pitchFamily="34" charset="0"/>
              </a:rPr>
              <a:t>	</a:t>
            </a:r>
            <a:r>
              <a:rPr lang="en-US" sz="2800" dirty="0" err="1" smtClean="0">
                <a:latin typeface="Berlin Sans FB" pitchFamily="34" charset="0"/>
              </a:rPr>
              <a:t>Misal</a:t>
            </a:r>
            <a:r>
              <a:rPr lang="en-US" sz="2800" dirty="0" smtClean="0">
                <a:latin typeface="Berlin Sans FB" pitchFamily="34" charset="0"/>
              </a:rPr>
              <a:t> : </a:t>
            </a:r>
            <a:r>
              <a:rPr lang="en-US" sz="2800" dirty="0" err="1" smtClean="0">
                <a:latin typeface="Berlin Sans FB" pitchFamily="34" charset="0"/>
              </a:rPr>
              <a:t>Sesorang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dimotivasi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memperoleh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uang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artinya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motivasi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tinggi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mempunyai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mempengaruhi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tingkah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laku</a:t>
            </a:r>
            <a:r>
              <a:rPr lang="en-US" sz="2800" dirty="0" smtClean="0">
                <a:latin typeface="Berlin Sans FB" pitchFamily="34" charset="0"/>
              </a:rPr>
              <a:t> 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PROSES MOTIVASI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828800"/>
            <a:ext cx="1600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Kebutuhan yg Belum Dipuaskan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657600" y="17526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KETEGANGAN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9050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DORONGAN2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96000" y="3962400"/>
            <a:ext cx="1828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PERILAKU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81400" y="3886200"/>
            <a:ext cx="1981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TUJUAN TERCAPAI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27584" y="3962400"/>
            <a:ext cx="2220416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REDUKSI KETEGANGAN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124200" y="23622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562600" y="2438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705600" y="3200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638800" y="4343400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3124200" y="45720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981200" y="32766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KAITAN MOTIVASI KERJA DG UNJUK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id-ID" dirty="0" smtClean="0"/>
              <a:t>Robbins, 2000, Unjuk Kerja adl hsl interaksi ant motivasi kerja, kemampuan (abilities) dan peluang (opportunities) </a:t>
            </a:r>
          </a:p>
          <a:p>
            <a:pPr>
              <a:spcAft>
                <a:spcPts val="1800"/>
              </a:spcAft>
              <a:buNone/>
            </a:pPr>
            <a:r>
              <a:rPr lang="id-ID" dirty="0" smtClean="0"/>
              <a:t>			UK = f (M x A x O)</a:t>
            </a:r>
          </a:p>
          <a:p>
            <a:pPr lvl="1"/>
            <a:r>
              <a:rPr lang="id-ID" dirty="0" smtClean="0"/>
              <a:t>Bila mot rendah, unjuk kerja akan rendah meski kemampuannya baik dan peluangnya tersedia.</a:t>
            </a:r>
          </a:p>
          <a:p>
            <a:pPr lvl="1"/>
            <a:r>
              <a:rPr lang="id-ID" dirty="0" smtClean="0"/>
              <a:t>Bila mot besar, kemampuannya baik tapi peluang tdk diberikan, unjuk kerja juga rendah</a:t>
            </a:r>
          </a:p>
          <a:p>
            <a:pPr lvl="1"/>
            <a:r>
              <a:rPr lang="id-ID" dirty="0" smtClean="0"/>
              <a:t>Mot kerja besar, peluang ada namun keahlian tdk pernah ditingkatkan, maka unjuk kerja juga akan rendah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CORAK Motivasi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b="1" dirty="0" smtClean="0"/>
              <a:t>PROAKTIF</a:t>
            </a:r>
            <a:r>
              <a:rPr lang="id-ID" dirty="0" smtClean="0"/>
              <a:t>, berusaha utk meningkatkan kemampuan2nya ssi dg yg dituntut oleh pekerjaan dan/atau berusaha utk mencari, menemukan dan/atau menciptakan peluang dimana ia dpt menggunakan kemampuan2nya utk dpt berunjuk kerja yg tinggi.</a:t>
            </a:r>
          </a:p>
          <a:p>
            <a:r>
              <a:rPr lang="id-ID" b="1" dirty="0" smtClean="0"/>
              <a:t>REAKTIF</a:t>
            </a:r>
            <a:r>
              <a:rPr lang="id-ID" dirty="0" smtClean="0"/>
              <a:t>, cenderung menunggu upaya atau tawaran dr lingkungannya. Ia akan mau bekerja jika didorong, dipaksa (dr luar dirinya) utk bekerja.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WORK MOTIVATION THEORIES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19200"/>
            <a:ext cx="8147248" cy="52578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Need Hierarchy  Theory</a:t>
            </a:r>
          </a:p>
          <a:p>
            <a:pPr algn="ctr"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ERG Theory</a:t>
            </a:r>
          </a:p>
          <a:p>
            <a:pPr algn="ctr"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Two Factor Theory</a:t>
            </a:r>
            <a:endParaRPr lang="id-ID" sz="2600" dirty="0" smtClean="0"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id-ID" sz="2600" dirty="0" smtClean="0">
                <a:latin typeface="Berlin Sans FB" pitchFamily="34" charset="0"/>
              </a:rPr>
              <a:t>Achievement Motivation </a:t>
            </a:r>
            <a:r>
              <a:rPr lang="en-US" sz="2600" dirty="0" smtClean="0">
                <a:latin typeface="Berlin Sans FB" pitchFamily="34" charset="0"/>
              </a:rPr>
              <a:t>Theory</a:t>
            </a:r>
            <a:endParaRPr lang="id-ID" sz="2600" dirty="0" smtClean="0">
              <a:latin typeface="Berlin Sans FB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Reinforcement Theory</a:t>
            </a:r>
          </a:p>
          <a:p>
            <a:pPr algn="ctr"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Expectancy Theory</a:t>
            </a:r>
          </a:p>
          <a:p>
            <a:pPr algn="ctr"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Equity Theory</a:t>
            </a:r>
          </a:p>
          <a:p>
            <a:pPr algn="ctr"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Goal Setting Theory</a:t>
            </a:r>
          </a:p>
          <a:p>
            <a:pPr algn="ctr">
              <a:buFont typeface="Wingdings" pitchFamily="2" charset="2"/>
              <a:buChar char="q"/>
            </a:pPr>
            <a:endParaRPr lang="en-US" sz="1500" dirty="0" smtClean="0">
              <a:latin typeface="Berlin Sans FB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err="1" smtClean="0">
                <a:latin typeface="Berlin Sans FB" pitchFamily="34" charset="0"/>
              </a:rPr>
              <a:t>Meskipun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berbagai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macam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perspektif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motivasi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namun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semuanya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tdk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bertentangan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bahkan</a:t>
            </a:r>
            <a:r>
              <a:rPr lang="en-US" sz="2800" dirty="0" smtClean="0">
                <a:latin typeface="Berlin Sans FB" pitchFamily="34" charset="0"/>
              </a:rPr>
              <a:t> elemen2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motivasi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tsb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terintegrasi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</TotalTime>
  <Words>1905</Words>
  <Application>Microsoft Office PowerPoint</Application>
  <PresentationFormat>On-screen Show (4:3)</PresentationFormat>
  <Paragraphs>189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Trek</vt:lpstr>
      <vt:lpstr>THEORIES OF EMPLOYEE MOTIVATION   PERTEMUAN 8</vt:lpstr>
      <vt:lpstr>TUJUAN</vt:lpstr>
      <vt:lpstr>DISKUSI</vt:lpstr>
      <vt:lpstr>WHAT IS MOTIVATION</vt:lpstr>
      <vt:lpstr>Lanjutan…..</vt:lpstr>
      <vt:lpstr>PROSES MOTIVASI</vt:lpstr>
      <vt:lpstr>KAITAN MOTIVASI KERJA DG UNJUK KERJA</vt:lpstr>
      <vt:lpstr>CORAK Motivasi kerja</vt:lpstr>
      <vt:lpstr>WORK MOTIVATION THEORIES</vt:lpstr>
      <vt:lpstr>1. Need Hierarchy Theory</vt:lpstr>
      <vt:lpstr>Lanjutan………….</vt:lpstr>
      <vt:lpstr>Lanjutan…………</vt:lpstr>
      <vt:lpstr>2.  ERG Theory</vt:lpstr>
      <vt:lpstr>Lanjutan...............</vt:lpstr>
      <vt:lpstr>Lanjutan…………...</vt:lpstr>
      <vt:lpstr>3. Two Factor Theory</vt:lpstr>
      <vt:lpstr>LanjutAN.......………</vt:lpstr>
      <vt:lpstr>4. ACHIEVEMENT MOTIVATION Theory</vt:lpstr>
      <vt:lpstr>5. Reinforcement Theory</vt:lpstr>
      <vt:lpstr>Lanjutan...............</vt:lpstr>
      <vt:lpstr>Lanjutan…...............</vt:lpstr>
      <vt:lpstr>6. Expectancy Theory</vt:lpstr>
      <vt:lpstr>Lanjutan……</vt:lpstr>
      <vt:lpstr>Lanjutan..........….</vt:lpstr>
      <vt:lpstr>Lanjutan..............….</vt:lpstr>
      <vt:lpstr>Lanjutan............................</vt:lpstr>
      <vt:lpstr>7. EQUITY THEORY</vt:lpstr>
      <vt:lpstr>Lanjutan..................</vt:lpstr>
      <vt:lpstr>Lanjutan.......................</vt:lpstr>
      <vt:lpstr>8. GOAL SETTING THEORY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EMPLOYEE MOTIVATION   PERTEMUAN 6</dc:title>
  <dc:creator>Toshiba</dc:creator>
  <cp:lastModifiedBy>Toshiba</cp:lastModifiedBy>
  <cp:revision>15</cp:revision>
  <dcterms:created xsi:type="dcterms:W3CDTF">2013-09-22T08:56:31Z</dcterms:created>
  <dcterms:modified xsi:type="dcterms:W3CDTF">2013-10-25T07:01:19Z</dcterms:modified>
</cp:coreProperties>
</file>