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2E2C5-8F2B-471B-B948-072D98610306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3581-B381-4E86-928E-EC952F0EA9D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2E2C5-8F2B-471B-B948-072D98610306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3581-B381-4E86-928E-EC952F0EA9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2E2C5-8F2B-471B-B948-072D98610306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3581-B381-4E86-928E-EC952F0EA9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44463"/>
            <a:ext cx="7772400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066800" y="1981200"/>
            <a:ext cx="38481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7300" y="1981200"/>
            <a:ext cx="38481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3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9EEE1-CAA2-4E22-97DC-7765273CC3E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5168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2E2C5-8F2B-471B-B948-072D98610306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3581-B381-4E86-928E-EC952F0EA9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2E2C5-8F2B-471B-B948-072D98610306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3581-B381-4E86-928E-EC952F0EA9D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2E2C5-8F2B-471B-B948-072D98610306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3581-B381-4E86-928E-EC952F0EA9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2E2C5-8F2B-471B-B948-072D98610306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3581-B381-4E86-928E-EC952F0EA9D4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2E2C5-8F2B-471B-B948-072D98610306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3581-B381-4E86-928E-EC952F0EA9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2E2C5-8F2B-471B-B948-072D98610306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3581-B381-4E86-928E-EC952F0EA9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2E2C5-8F2B-471B-B948-072D98610306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3581-B381-4E86-928E-EC952F0EA9D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2E2C5-8F2B-471B-B948-072D98610306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3581-B381-4E86-928E-EC952F0EA9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2E2E2C5-8F2B-471B-B948-072D98610306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EBA83581-B381-4E86-928E-EC952F0EA9D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ICD" TargetMode="External"/><Relationship Id="rId2" Type="http://schemas.openxmlformats.org/officeDocument/2006/relationships/hyperlink" Target="http://en.wikipedia.org/wiki/Robert_Spitzer_%28psychiatrist%2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Diagnostic_and_Statistical_Manual_of_Mental_Disorders#cite_note-PMID5774702-11" TargetMode="External"/><Relationship Id="rId5" Type="http://schemas.openxmlformats.org/officeDocument/2006/relationships/hyperlink" Target="http://en.wikipedia.org/wiki/Diagnostic_and_Statistical_Manual_of_Mental_Disorders#cite_note-10" TargetMode="External"/><Relationship Id="rId4" Type="http://schemas.openxmlformats.org/officeDocument/2006/relationships/hyperlink" Target="http://en.wikipedia.org/wiki/World_Health_Organization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eighner_Criteria" TargetMode="External"/><Relationship Id="rId2" Type="http://schemas.openxmlformats.org/officeDocument/2006/relationships/hyperlink" Target="http://en.wikipedia.org/wiki/Research_Diagnostic_Criteri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Diagnostic_and_Statistical_Manual_of_Mental_Disorders#cite_note-Revolution-7" TargetMode="External"/><Relationship Id="rId5" Type="http://schemas.openxmlformats.org/officeDocument/2006/relationships/hyperlink" Target="http://en.wikipedia.org/wiki/New_York_State_Psychiatric_Institute" TargetMode="External"/><Relationship Id="rId4" Type="http://schemas.openxmlformats.org/officeDocument/2006/relationships/hyperlink" Target="http://en.wikipedia.org/wiki/Washington_University_in_St._Louis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Diagnostic_and_Statistical_Manual_of_Mental_Disorders#cite_note-Revolution-7" TargetMode="External"/><Relationship Id="rId2" Type="http://schemas.openxmlformats.org/officeDocument/2006/relationships/hyperlink" Target="http://en.wikipedia.org/wiki/Self-defeating_personality_disorder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Diagnostic_and_Statistical_Manual_of_Mental_Disorders#cite_note-13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Diagnostic_and_Statistical_Manual_of_Mental_Disorders#cite_note-14" TargetMode="External"/><Relationship Id="rId2" Type="http://schemas.openxmlformats.org/officeDocument/2006/relationships/hyperlink" Target="http://en.wikipedia.org/wiki/Allen_France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Diagnostic_and_Statistical_Manual_of_Mental_Disorders#cite_note-15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Children%27s_Global_Assessment_Scale" TargetMode="External"/><Relationship Id="rId2" Type="http://schemas.openxmlformats.org/officeDocument/2006/relationships/hyperlink" Target="http://en.wikipedia.org/wiki/Global_Assessment_of_Functioning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American_Psychiatric_Association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ICD-10_Chapter_V:_Mental_and_behavioural_disorders" TargetMode="External"/><Relationship Id="rId2" Type="http://schemas.openxmlformats.org/officeDocument/2006/relationships/hyperlink" Target="http://en.wikipedia.org/wiki/Diagnostic_and_Statistical_Manual_of_Mental_Disorders#cite_note-DSM-5_Publication_Date_Moved_to_May_2013-0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World_Health_Organization" TargetMode="External"/><Relationship Id="rId4" Type="http://schemas.openxmlformats.org/officeDocument/2006/relationships/hyperlink" Target="http://en.wikipedia.org/wiki/International_Classification_of_Diseases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Diagnostic_and_Statistical_Manual_of_Mental_Disorders#cite_note-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William_C._Menninger" TargetMode="External"/><Relationship Id="rId2" Type="http://schemas.openxmlformats.org/officeDocument/2006/relationships/hyperlink" Target="http://en.wikipedia.org/wiki/Brigadier_General_%28United_States%29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Diagnostic_and_Statistical_Manual_of_Mental_Disorders#cite_note-Houts2000-5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Diagnostic_and_Statistical_Manual_of_Mental_Disorders#cite_note-Houts2000-5" TargetMode="External"/><Relationship Id="rId2" Type="http://schemas.openxmlformats.org/officeDocument/2006/relationships/hyperlink" Target="http://en.wikipedia.org/wiki/International_Statistical_Classification_of_Disease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Diagnostic_and_Statistical_Manual_of_Mental_Disorders#cite_note-6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Kraepelin" TargetMode="External"/><Relationship Id="rId2" Type="http://schemas.openxmlformats.org/officeDocument/2006/relationships/hyperlink" Target="http://en.wikipedia.org/wiki/Neurosi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Diagnostic_and_Statistical_Manual_of_Mental_Disorders#cite_note-Transformation-8" TargetMode="External"/><Relationship Id="rId4" Type="http://schemas.openxmlformats.org/officeDocument/2006/relationships/hyperlink" Target="http://en.wikipedia.org/wiki/Psychosi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DIAGNOSIS MULTI AKSIAL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568993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DSM-III (1980)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Tahun</a:t>
            </a:r>
            <a:r>
              <a:rPr lang="en-US" dirty="0" smtClean="0"/>
              <a:t> 1974, </a:t>
            </a:r>
            <a:r>
              <a:rPr lang="en-US" dirty="0" err="1" smtClean="0"/>
              <a:t>direvisi</a:t>
            </a:r>
            <a:r>
              <a:rPr lang="en-US" dirty="0" smtClean="0"/>
              <a:t>, </a:t>
            </a:r>
            <a:r>
              <a:rPr lang="en-US" dirty="0" err="1" smtClean="0"/>
              <a:t>dipimpin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smtClean="0">
                <a:hlinkClick r:id="rId2" tooltip="Robert Spitzer (psychiatrist)"/>
              </a:rPr>
              <a:t>Robert Spitzer</a:t>
            </a:r>
            <a:r>
              <a:rPr lang="en-US" dirty="0" smtClean="0"/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Dibuatlah</a:t>
            </a:r>
            <a:r>
              <a:rPr lang="en-US" dirty="0" smtClean="0"/>
              <a:t> DSM </a:t>
            </a:r>
            <a:r>
              <a:rPr lang="en-US" dirty="0" err="1" smtClean="0"/>
              <a:t>konsisten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nomenklatur</a:t>
            </a:r>
            <a:r>
              <a:rPr lang="en-US" dirty="0" smtClean="0"/>
              <a:t> the </a:t>
            </a:r>
            <a:r>
              <a:rPr lang="en-US" dirty="0" smtClean="0">
                <a:hlinkClick r:id="rId3" tooltip="ICD"/>
              </a:rPr>
              <a:t>International Statistical Classification of Diseases and Related Health Problems</a:t>
            </a:r>
            <a:r>
              <a:rPr lang="en-US" dirty="0" smtClean="0"/>
              <a:t> (ICD), yang </a:t>
            </a:r>
            <a:r>
              <a:rPr lang="en-US" dirty="0" err="1" smtClean="0"/>
              <a:t>dipublikasikan</a:t>
            </a:r>
            <a:r>
              <a:rPr lang="en-US" dirty="0" smtClean="0"/>
              <a:t> </a:t>
            </a:r>
            <a:r>
              <a:rPr lang="en-US" dirty="0" smtClean="0">
                <a:hlinkClick r:id="rId4" tooltip="World Health Organization"/>
              </a:rPr>
              <a:t>World Health Organization</a:t>
            </a:r>
            <a:r>
              <a:rPr lang="en-US" dirty="0" smtClean="0"/>
              <a:t>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Revisi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bernuansa</a:t>
            </a:r>
            <a:r>
              <a:rPr lang="en-US" dirty="0" smtClean="0"/>
              <a:t> </a:t>
            </a:r>
            <a:r>
              <a:rPr lang="en-US" dirty="0" err="1" smtClean="0"/>
              <a:t>pimpinan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kelompoknya</a:t>
            </a:r>
            <a:r>
              <a:rPr lang="en-US" dirty="0" smtClean="0"/>
              <a:t> </a:t>
            </a:r>
            <a:r>
              <a:rPr lang="en-US" baseline="30000" dirty="0" smtClean="0">
                <a:hlinkClick r:id="rId5"/>
              </a:rPr>
              <a:t>[11]</a:t>
            </a:r>
            <a:r>
              <a:rPr lang="en-US" dirty="0" smtClean="0"/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Tujuannya</a:t>
            </a:r>
            <a:r>
              <a:rPr lang="en-US" dirty="0" smtClean="0"/>
              <a:t> </a:t>
            </a:r>
            <a:r>
              <a:rPr lang="en-US" dirty="0" err="1" smtClean="0"/>
              <a:t>menyamakan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klasifikasi</a:t>
            </a:r>
            <a:r>
              <a:rPr lang="en-US" dirty="0" smtClean="0"/>
              <a:t> </a:t>
            </a:r>
            <a:r>
              <a:rPr lang="en-US" dirty="0" err="1" smtClean="0"/>
              <a:t>Eropa</a:t>
            </a:r>
            <a:r>
              <a:rPr lang="en-US" dirty="0" smtClean="0"/>
              <a:t>, agar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klasifikasi</a:t>
            </a:r>
            <a:r>
              <a:rPr lang="en-US" dirty="0" smtClean="0"/>
              <a:t> </a:t>
            </a:r>
            <a:r>
              <a:rPr lang="en-US" dirty="0" err="1" smtClean="0"/>
              <a:t>Amerika</a:t>
            </a:r>
            <a:r>
              <a:rPr lang="en-US" dirty="0" smtClean="0"/>
              <a:t>.</a:t>
            </a:r>
            <a:r>
              <a:rPr lang="en-US" baseline="30000" dirty="0" smtClean="0">
                <a:hlinkClick r:id="rId6"/>
              </a:rPr>
              <a:t>[12]</a:t>
            </a:r>
            <a:r>
              <a:rPr lang="en-US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533039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Kriterianya</a:t>
            </a:r>
            <a:r>
              <a:rPr lang="en-US" dirty="0" smtClean="0"/>
              <a:t> </a:t>
            </a:r>
            <a:r>
              <a:rPr lang="en-US" dirty="0" err="1" smtClean="0"/>
              <a:t>mengadopsi</a:t>
            </a:r>
            <a:r>
              <a:rPr lang="en-US" dirty="0" smtClean="0"/>
              <a:t> the </a:t>
            </a:r>
            <a:r>
              <a:rPr lang="en-US" dirty="0" smtClean="0">
                <a:hlinkClick r:id="rId2" tooltip="Research Diagnostic Criteria"/>
              </a:rPr>
              <a:t>Research Diagnostic Criteria</a:t>
            </a:r>
            <a:r>
              <a:rPr lang="en-US" dirty="0" smtClean="0"/>
              <a:t> (RDC)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>
                <a:hlinkClick r:id="rId3" tooltip="Feighner Criteria"/>
              </a:rPr>
              <a:t>Feighner</a:t>
            </a:r>
            <a:r>
              <a:rPr lang="en-US" dirty="0" smtClean="0">
                <a:hlinkClick r:id="rId3" tooltip="Feighner Criteria"/>
              </a:rPr>
              <a:t> Criteria</a:t>
            </a:r>
            <a:r>
              <a:rPr lang="en-US" dirty="0" smtClean="0"/>
              <a:t>, yang </a:t>
            </a:r>
            <a:r>
              <a:rPr lang="en-US" dirty="0" err="1" smtClean="0"/>
              <a:t>dikembangkan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psikiater</a:t>
            </a:r>
            <a:r>
              <a:rPr lang="en-US" dirty="0" smtClean="0"/>
              <a:t> </a:t>
            </a:r>
            <a:r>
              <a:rPr lang="en-US" dirty="0" err="1" smtClean="0"/>
              <a:t>periset</a:t>
            </a:r>
            <a:r>
              <a:rPr lang="en-US" dirty="0" smtClean="0"/>
              <a:t> </a:t>
            </a:r>
            <a:r>
              <a:rPr lang="en-US" dirty="0" err="1" smtClean="0"/>
              <a:t>utamanya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smtClean="0">
                <a:hlinkClick r:id="rId4" tooltip="Washington University in St. Louis"/>
              </a:rPr>
              <a:t>Washington University in St. Louis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the </a:t>
            </a:r>
            <a:r>
              <a:rPr lang="en-US" dirty="0" smtClean="0">
                <a:hlinkClick r:id="rId5" tooltip="New York State Psychiatric Institute"/>
              </a:rPr>
              <a:t>New York State Psychiatric Institute</a:t>
            </a:r>
            <a:r>
              <a:rPr lang="en-US" dirty="0" smtClean="0"/>
              <a:t>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Kriteria</a:t>
            </a:r>
            <a:r>
              <a:rPr lang="en-US" dirty="0" smtClean="0"/>
              <a:t> lain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konsensus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panitia</a:t>
            </a:r>
            <a:r>
              <a:rPr lang="en-US" dirty="0" smtClean="0"/>
              <a:t> </a:t>
            </a:r>
            <a:r>
              <a:rPr lang="en-US" dirty="0" err="1" smtClean="0"/>
              <a:t>dibawah</a:t>
            </a:r>
            <a:r>
              <a:rPr lang="en-US" dirty="0" smtClean="0"/>
              <a:t> </a:t>
            </a:r>
            <a:r>
              <a:rPr lang="en-US" dirty="0" err="1" smtClean="0"/>
              <a:t>pimpinan</a:t>
            </a:r>
            <a:r>
              <a:rPr lang="en-US" dirty="0" smtClean="0"/>
              <a:t> Spitzer.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menyebutkan</a:t>
            </a:r>
            <a:r>
              <a:rPr lang="en-US" dirty="0" smtClean="0"/>
              <a:t> </a:t>
            </a:r>
            <a:r>
              <a:rPr lang="en-US" dirty="0" err="1" smtClean="0"/>
              <a:t>etiologi</a:t>
            </a:r>
            <a:r>
              <a:rPr lang="en-US" dirty="0" smtClean="0"/>
              <a:t>, </a:t>
            </a:r>
            <a:r>
              <a:rPr lang="en-US" dirty="0" err="1" smtClean="0"/>
              <a:t>mengabaikan</a:t>
            </a:r>
            <a:r>
              <a:rPr lang="en-US" dirty="0" smtClean="0"/>
              <a:t> </a:t>
            </a:r>
            <a:r>
              <a:rPr lang="en-US" dirty="0" err="1" smtClean="0"/>
              <a:t>psikodinamik</a:t>
            </a:r>
            <a:r>
              <a:rPr lang="en-US" dirty="0" smtClean="0"/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"</a:t>
            </a:r>
            <a:r>
              <a:rPr lang="en-US" dirty="0" err="1" smtClean="0"/>
              <a:t>multiaxial</a:t>
            </a:r>
            <a:r>
              <a:rPr lang="en-US" dirty="0" smtClean="0"/>
              <a:t>"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sensus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r>
              <a:rPr lang="en-US" dirty="0" smtClean="0"/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Spitzer  </a:t>
            </a:r>
            <a:r>
              <a:rPr lang="en-US" dirty="0" err="1" smtClean="0"/>
              <a:t>mengatakan</a:t>
            </a:r>
            <a:r>
              <a:rPr lang="en-US" dirty="0" smtClean="0"/>
              <a:t>, “mental disorders are a subset of medical disorders” 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: “Each of the mental disorders is conceptualized as a clinically significant behavioral or psychological syndrome.”</a:t>
            </a:r>
            <a:r>
              <a:rPr lang="en-US" baseline="30000" dirty="0" smtClean="0">
                <a:hlinkClick r:id="rId6"/>
              </a:rPr>
              <a:t>[8]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446672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DSM-III-R (1987)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Tahun</a:t>
            </a:r>
            <a:r>
              <a:rPr lang="en-US" dirty="0" smtClean="0"/>
              <a:t> 1987 the DSM-III-R </a:t>
            </a:r>
            <a:r>
              <a:rPr lang="en-US" dirty="0" err="1" smtClean="0"/>
              <a:t>dipublikasi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revisi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DSM-III, </a:t>
            </a:r>
            <a:r>
              <a:rPr lang="en-US" dirty="0" err="1" smtClean="0"/>
              <a:t>arahan</a:t>
            </a:r>
            <a:r>
              <a:rPr lang="en-US" dirty="0" smtClean="0"/>
              <a:t> Spitzer.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Kategori</a:t>
            </a:r>
            <a:r>
              <a:rPr lang="en-US" dirty="0" smtClean="0"/>
              <a:t> </a:t>
            </a:r>
            <a:r>
              <a:rPr lang="en-US" dirty="0" err="1" smtClean="0"/>
              <a:t>disusun</a:t>
            </a:r>
            <a:r>
              <a:rPr lang="en-US" dirty="0" smtClean="0"/>
              <a:t> </a:t>
            </a:r>
            <a:r>
              <a:rPr lang="en-US" dirty="0" err="1" smtClean="0"/>
              <a:t>ulang</a:t>
            </a:r>
            <a:r>
              <a:rPr lang="en-US" dirty="0" smtClean="0"/>
              <a:t>, </a:t>
            </a:r>
            <a:r>
              <a:rPr lang="en-US" dirty="0" err="1" smtClean="0"/>
              <a:t>kriteria</a:t>
            </a:r>
            <a:r>
              <a:rPr lang="en-US" dirty="0" smtClean="0"/>
              <a:t> </a:t>
            </a:r>
            <a:r>
              <a:rPr lang="en-US" dirty="0" err="1" smtClean="0"/>
              <a:t>berubah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Enam</a:t>
            </a:r>
            <a:r>
              <a:rPr lang="en-US" dirty="0" smtClean="0"/>
              <a:t> </a:t>
            </a:r>
            <a:r>
              <a:rPr lang="en-US" dirty="0" err="1" smtClean="0"/>
              <a:t>lategori</a:t>
            </a:r>
            <a:r>
              <a:rPr lang="en-US" dirty="0" smtClean="0"/>
              <a:t> </a:t>
            </a:r>
            <a:r>
              <a:rPr lang="en-US" dirty="0" err="1" smtClean="0"/>
              <a:t>hilang</a:t>
            </a:r>
            <a:r>
              <a:rPr lang="en-US" dirty="0" smtClean="0"/>
              <a:t>,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tambahan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Hilang</a:t>
            </a:r>
            <a:r>
              <a:rPr lang="en-US" dirty="0" smtClean="0"/>
              <a:t> : diagnosis </a:t>
            </a:r>
            <a:r>
              <a:rPr lang="en-US" dirty="0" err="1" smtClean="0"/>
              <a:t>kontroversial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pre-menstrual </a:t>
            </a:r>
            <a:r>
              <a:rPr lang="en-US" dirty="0" err="1" smtClean="0"/>
              <a:t>dysphoric</a:t>
            </a:r>
            <a:r>
              <a:rPr lang="en-US" dirty="0" smtClean="0"/>
              <a:t> disorder 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smtClean="0">
                <a:hlinkClick r:id="rId2" tooltip="Self-defeating personality disorder"/>
              </a:rPr>
              <a:t>masochistic personality disorder</a:t>
            </a:r>
            <a:r>
              <a:rPr lang="en-US" dirty="0" smtClean="0"/>
              <a:t>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"Sexual orientation disturbance" </a:t>
            </a:r>
            <a:r>
              <a:rPr lang="en-US" dirty="0" err="1" smtClean="0"/>
              <a:t>dibuang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"sexual disorder not otherwise specified"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termasuk</a:t>
            </a:r>
            <a:r>
              <a:rPr lang="en-US" dirty="0" smtClean="0"/>
              <a:t> "persistent and marked distress about one’s sexual orientation."</a:t>
            </a:r>
            <a:r>
              <a:rPr lang="en-US" baseline="30000" dirty="0" smtClean="0">
                <a:hlinkClick r:id="rId3"/>
              </a:rPr>
              <a:t>[8]</a:t>
            </a:r>
            <a:r>
              <a:rPr lang="en-US" baseline="30000" dirty="0" smtClean="0">
                <a:hlinkClick r:id="rId4"/>
              </a:rPr>
              <a:t>[14]</a:t>
            </a:r>
            <a:r>
              <a:rPr lang="en-US" dirty="0" smtClean="0"/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DSM-III-R </a:t>
            </a:r>
            <a:r>
              <a:rPr lang="en-US" dirty="0" err="1" smtClean="0"/>
              <a:t>berisi</a:t>
            </a:r>
            <a:r>
              <a:rPr lang="en-US" dirty="0" smtClean="0"/>
              <a:t> 292 diagnosis </a:t>
            </a:r>
            <a:r>
              <a:rPr lang="en-US" dirty="0" err="1" smtClean="0"/>
              <a:t>dan</a:t>
            </a:r>
            <a:r>
              <a:rPr lang="en-US" dirty="0" smtClean="0"/>
              <a:t>  567 </a:t>
            </a:r>
            <a:r>
              <a:rPr lang="en-US" dirty="0" err="1" smtClean="0"/>
              <a:t>halaman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13921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DSM-IV (1994)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Tahun</a:t>
            </a:r>
            <a:r>
              <a:rPr lang="en-US" dirty="0" smtClean="0"/>
              <a:t> 1994, DSM-IV </a:t>
            </a:r>
            <a:r>
              <a:rPr lang="en-US" dirty="0" err="1" smtClean="0"/>
              <a:t>dipublikasi</a:t>
            </a:r>
            <a:r>
              <a:rPr lang="en-US" dirty="0" smtClean="0"/>
              <a:t>, </a:t>
            </a:r>
            <a:r>
              <a:rPr lang="en-US" dirty="0" err="1" smtClean="0"/>
              <a:t>berisi</a:t>
            </a:r>
            <a:r>
              <a:rPr lang="en-US" dirty="0" smtClean="0"/>
              <a:t> 297 </a:t>
            </a: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886 </a:t>
            </a:r>
            <a:r>
              <a:rPr lang="en-US" dirty="0" err="1" smtClean="0"/>
              <a:t>halaman</a:t>
            </a:r>
            <a:r>
              <a:rPr lang="en-US" dirty="0" smtClean="0"/>
              <a:t>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Panitia</a:t>
            </a:r>
            <a:r>
              <a:rPr lang="en-US" dirty="0" smtClean="0"/>
              <a:t> </a:t>
            </a:r>
            <a:r>
              <a:rPr lang="en-US" dirty="0" err="1" smtClean="0"/>
              <a:t>dipimpin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smtClean="0">
                <a:hlinkClick r:id="rId2" tooltip="Allen Frances"/>
              </a:rPr>
              <a:t>Allen Frances</a:t>
            </a:r>
            <a:r>
              <a:rPr lang="en-US" dirty="0" smtClean="0"/>
              <a:t>, </a:t>
            </a:r>
            <a:r>
              <a:rPr lang="en-US" dirty="0" err="1" smtClean="0"/>
              <a:t>beranggotakan</a:t>
            </a:r>
            <a:r>
              <a:rPr lang="en-US" dirty="0" smtClean="0"/>
              <a:t> 27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pengarah</a:t>
            </a:r>
            <a:r>
              <a:rPr lang="en-US" dirty="0" smtClean="0"/>
              <a:t> </a:t>
            </a:r>
            <a:r>
              <a:rPr lang="en-US" dirty="0" err="1" smtClean="0"/>
              <a:t>termasuk</a:t>
            </a:r>
            <a:r>
              <a:rPr lang="en-US" dirty="0" smtClean="0"/>
              <a:t> 4 </a:t>
            </a:r>
            <a:r>
              <a:rPr lang="en-US" dirty="0" err="1" smtClean="0"/>
              <a:t>psikolog</a:t>
            </a:r>
            <a:r>
              <a:rPr lang="en-US" dirty="0" smtClean="0"/>
              <a:t>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Ada</a:t>
            </a:r>
            <a:r>
              <a:rPr lang="en-US" dirty="0" smtClean="0"/>
              <a:t> 13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beranggotakan</a:t>
            </a:r>
            <a:r>
              <a:rPr lang="en-US" dirty="0" smtClean="0"/>
              <a:t> 5–16 </a:t>
            </a:r>
            <a:r>
              <a:rPr lang="en-US" dirty="0" err="1" smtClean="0"/>
              <a:t>orang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20 </a:t>
            </a:r>
            <a:r>
              <a:rPr lang="en-US" dirty="0" err="1" smtClean="0"/>
              <a:t>penasihat</a:t>
            </a:r>
            <a:r>
              <a:rPr lang="en-US" dirty="0" smtClean="0"/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3 </a:t>
            </a:r>
            <a:r>
              <a:rPr lang="en-US" dirty="0" err="1" smtClean="0"/>
              <a:t>langkah</a:t>
            </a:r>
            <a:r>
              <a:rPr lang="en-US" dirty="0" smtClean="0"/>
              <a:t>: </a:t>
            </a:r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mereview</a:t>
            </a:r>
            <a:r>
              <a:rPr lang="en-US" dirty="0" smtClean="0"/>
              <a:t> </a:t>
            </a:r>
            <a:r>
              <a:rPr lang="en-US" dirty="0" err="1" smtClean="0"/>
              <a:t>kepustakaan</a:t>
            </a:r>
            <a:r>
              <a:rPr lang="en-US" dirty="0" smtClean="0"/>
              <a:t>, </a:t>
            </a:r>
            <a:r>
              <a:rPr lang="en-US" dirty="0" err="1" smtClean="0"/>
              <a:t>dianalisis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periset</a:t>
            </a:r>
            <a:r>
              <a:rPr lang="en-US" dirty="0" smtClean="0"/>
              <a:t>,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multicenter </a:t>
            </a:r>
            <a:r>
              <a:rPr lang="en-US" dirty="0" err="1" smtClean="0"/>
              <a:t>terkait</a:t>
            </a:r>
            <a:r>
              <a:rPr lang="en-US" dirty="0" smtClean="0"/>
              <a:t> diagnosis.</a:t>
            </a:r>
            <a:r>
              <a:rPr lang="en-US" baseline="30000" dirty="0" smtClean="0">
                <a:hlinkClick r:id="rId3"/>
              </a:rPr>
              <a:t>[15]</a:t>
            </a:r>
            <a:r>
              <a:rPr lang="en-US" baseline="30000" dirty="0" smtClean="0">
                <a:hlinkClick r:id="rId4"/>
              </a:rPr>
              <a:t>[16]</a:t>
            </a:r>
            <a:r>
              <a:rPr lang="en-US" dirty="0" smtClean="0"/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versi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memasukan</a:t>
            </a:r>
            <a:r>
              <a:rPr lang="en-US" dirty="0" smtClean="0"/>
              <a:t> </a:t>
            </a:r>
            <a:r>
              <a:rPr lang="en-US" dirty="0" err="1" smtClean="0"/>
              <a:t>kriteria</a:t>
            </a:r>
            <a:r>
              <a:rPr lang="en-US" dirty="0" smtClean="0"/>
              <a:t> </a:t>
            </a:r>
            <a:r>
              <a:rPr lang="en-US" dirty="0" err="1" smtClean="0"/>
              <a:t>inklusi</a:t>
            </a:r>
            <a:r>
              <a:rPr lang="en-US" dirty="0" smtClean="0"/>
              <a:t> “clinically significant distress or impairment in social, occupational, or other important areas of functioning”.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253018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54113" y="541338"/>
            <a:ext cx="7772400" cy="2101850"/>
          </a:xfrm>
        </p:spPr>
        <p:txBody>
          <a:bodyPr/>
          <a:lstStyle/>
          <a:p>
            <a:pPr eaLnBrk="1" hangingPunct="1"/>
            <a:r>
              <a:rPr lang="en-GB" smtClean="0"/>
              <a:t>DIAGNOSTIC AND STATISTICAL MANUAL OF MENTAL DISORDERS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6000" dirty="0" smtClean="0"/>
              <a:t>DSM-IV</a:t>
            </a:r>
          </a:p>
          <a:p>
            <a:pPr eaLnBrk="1" hangingPunct="1">
              <a:defRPr/>
            </a:pPr>
            <a:endParaRPr lang="en-GB" sz="6000" dirty="0" smtClean="0"/>
          </a:p>
          <a:p>
            <a:pPr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endParaRPr lang="en-GB" sz="20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76612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143000" y="814388"/>
            <a:ext cx="7772400" cy="762000"/>
          </a:xfrm>
        </p:spPr>
        <p:txBody>
          <a:bodyPr/>
          <a:lstStyle/>
          <a:p>
            <a:pPr eaLnBrk="1" hangingPunct="1"/>
            <a:r>
              <a:rPr lang="en-GB" smtClean="0"/>
              <a:t>DSM-IV </a:t>
            </a:r>
          </a:p>
        </p:txBody>
      </p:sp>
      <p:pic>
        <p:nvPicPr>
          <p:cNvPr id="17412" name="Picture 1031" descr="http://exploration.vanderbilt.edu/images/news/article_main/news_ahn_DSM-IV-sitting-on-.jpg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3848100" cy="2509838"/>
          </a:xfrm>
          <a:noFill/>
        </p:spPr>
      </p:pic>
      <p:sp>
        <p:nvSpPr>
          <p:cNvPr id="17411" name="Rectangle 1028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2743200"/>
            <a:ext cx="8458200" cy="33528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Tx/>
              <a:buNone/>
            </a:pPr>
            <a:r>
              <a:rPr lang="en-GB" sz="2800" u="sng" smtClean="0"/>
              <a:t>Apa?</a:t>
            </a:r>
          </a:p>
          <a:p>
            <a:pPr eaLnBrk="1" hangingPunct="1"/>
            <a:r>
              <a:rPr lang="en-GB" sz="2800" smtClean="0">
                <a:latin typeface="Arial" charset="0"/>
              </a:rPr>
              <a:t>Buku (manual) yang berisi gangguan jiwa yang umum terdapat : termasuk deskripsi , kriteria diagnosis, terapi dan hasil riset</a:t>
            </a:r>
          </a:p>
          <a:p>
            <a:pPr algn="just" eaLnBrk="1" hangingPunct="1">
              <a:buFontTx/>
              <a:buNone/>
            </a:pPr>
            <a:r>
              <a:rPr lang="en-GB" sz="2800" b="1" smtClean="0">
                <a:latin typeface="Arial" charset="0"/>
              </a:rPr>
              <a:t>Diagnostic and Statistical Manual </a:t>
            </a:r>
          </a:p>
          <a:p>
            <a:pPr algn="just" eaLnBrk="1" hangingPunct="1">
              <a:buFontTx/>
              <a:buNone/>
            </a:pPr>
            <a:r>
              <a:rPr lang="en-GB" sz="2800" b="1" smtClean="0">
                <a:latin typeface="Arial" charset="0"/>
              </a:rPr>
              <a:t>of Mental Disorders - Fourth  Edition</a:t>
            </a:r>
            <a:r>
              <a:rPr lang="en-GB" sz="2800" smtClean="0">
                <a:latin typeface="Arial" charset="0"/>
              </a:rPr>
              <a:t> (DSM-IV), dipublikasi oleh the American Psychiatric Association, Washington D.C.,  pada 1994.</a:t>
            </a:r>
          </a:p>
          <a:p>
            <a:pPr eaLnBrk="1" hangingPunct="1"/>
            <a:endParaRPr lang="en-GB" sz="280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71430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814388"/>
            <a:ext cx="7772400" cy="762000"/>
          </a:xfrm>
        </p:spPr>
        <p:txBody>
          <a:bodyPr/>
          <a:lstStyle/>
          <a:p>
            <a:pPr eaLnBrk="1" hangingPunct="1"/>
            <a:r>
              <a:rPr lang="en-GB" smtClean="0"/>
              <a:t>DSM-IV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GB" sz="2800" dirty="0" err="1" smtClean="0"/>
              <a:t>Gangguan</a:t>
            </a:r>
            <a:r>
              <a:rPr lang="en-GB" sz="2800" dirty="0" smtClean="0"/>
              <a:t> </a:t>
            </a:r>
            <a:r>
              <a:rPr lang="en-GB" sz="2800" dirty="0" err="1" smtClean="0"/>
              <a:t>jiwa</a:t>
            </a:r>
            <a:r>
              <a:rPr lang="en-GB" sz="2800" dirty="0" smtClean="0"/>
              <a:t> </a:t>
            </a:r>
            <a:r>
              <a:rPr lang="en-GB" sz="2800" dirty="0" err="1" smtClean="0"/>
              <a:t>dalam</a:t>
            </a:r>
            <a:r>
              <a:rPr lang="en-GB" sz="2800" dirty="0" smtClean="0"/>
              <a:t> DSM-IV </a:t>
            </a:r>
            <a:r>
              <a:rPr lang="en-GB" sz="2800" dirty="0" err="1" smtClean="0"/>
              <a:t>terdiri</a:t>
            </a:r>
            <a:r>
              <a:rPr lang="en-GB" sz="2800" dirty="0" smtClean="0"/>
              <a:t> </a:t>
            </a:r>
            <a:r>
              <a:rPr lang="en-GB" sz="2800" dirty="0" err="1" smtClean="0"/>
              <a:t>atas</a:t>
            </a:r>
            <a:r>
              <a:rPr lang="en-GB" sz="2800" dirty="0" smtClean="0"/>
              <a:t>  17 </a:t>
            </a:r>
            <a:r>
              <a:rPr lang="en-GB" sz="2800" dirty="0" err="1" smtClean="0"/>
              <a:t>kategori</a:t>
            </a:r>
            <a:r>
              <a:rPr lang="en-GB" sz="2800" dirty="0" smtClean="0"/>
              <a:t>.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GB" sz="2800" u="sng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GB" sz="2800" u="sng" dirty="0" err="1" smtClean="0"/>
              <a:t>Gambaran</a:t>
            </a:r>
            <a:r>
              <a:rPr lang="en-GB" sz="2800" u="sng" dirty="0" smtClean="0"/>
              <a:t> </a:t>
            </a:r>
            <a:r>
              <a:rPr lang="en-GB" sz="2800" u="sng" dirty="0" err="1" smtClean="0"/>
              <a:t>Psikologik</a:t>
            </a:r>
            <a:endParaRPr lang="en-GB" sz="28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GB" sz="2800" dirty="0" err="1" smtClean="0"/>
              <a:t>Tergambar</a:t>
            </a:r>
            <a:r>
              <a:rPr lang="en-GB" sz="2800" dirty="0" smtClean="0"/>
              <a:t> </a:t>
            </a:r>
            <a:r>
              <a:rPr lang="en-GB" sz="2800" dirty="0" err="1" smtClean="0"/>
              <a:t>pada</a:t>
            </a:r>
            <a:r>
              <a:rPr lang="en-GB" sz="2800" dirty="0" smtClean="0"/>
              <a:t> </a:t>
            </a:r>
            <a:r>
              <a:rPr lang="en-GB" sz="2800" dirty="0" err="1" smtClean="0"/>
              <a:t>masing-masing</a:t>
            </a:r>
            <a:r>
              <a:rPr lang="en-GB" sz="2800" dirty="0" smtClean="0"/>
              <a:t> </a:t>
            </a:r>
            <a:r>
              <a:rPr lang="en-GB" sz="2800" dirty="0" err="1" smtClean="0"/>
              <a:t>kelompok</a:t>
            </a:r>
            <a:r>
              <a:rPr lang="en-GB" sz="2800" dirty="0" smtClean="0"/>
              <a:t> </a:t>
            </a:r>
            <a:r>
              <a:rPr lang="en-GB" sz="2800" dirty="0" err="1" smtClean="0"/>
              <a:t>kategori</a:t>
            </a:r>
            <a:r>
              <a:rPr lang="en-GB" sz="2800" dirty="0" smtClean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GB" sz="2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GB" sz="2800" dirty="0" err="1" smtClean="0"/>
              <a:t>Gangguan</a:t>
            </a:r>
            <a:r>
              <a:rPr lang="en-GB" sz="2800" dirty="0" smtClean="0"/>
              <a:t> Mood </a:t>
            </a:r>
            <a:endParaRPr lang="en-GB" sz="2800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GB" sz="2800" dirty="0" err="1" smtClean="0"/>
              <a:t>Gangguan</a:t>
            </a:r>
            <a:r>
              <a:rPr lang="en-GB" sz="2800" dirty="0" smtClean="0"/>
              <a:t> </a:t>
            </a:r>
            <a:r>
              <a:rPr lang="en-GB" sz="2800" dirty="0" err="1" smtClean="0"/>
              <a:t>Psikotik</a:t>
            </a:r>
            <a:endParaRPr lang="en-GB" sz="2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GB" sz="2800" dirty="0" err="1" smtClean="0">
                <a:latin typeface="+mj-lt"/>
              </a:rPr>
              <a:t>Gangguan</a:t>
            </a:r>
            <a:r>
              <a:rPr lang="en-GB" sz="2800" dirty="0" smtClean="0">
                <a:latin typeface="Arial" charset="0"/>
              </a:rPr>
              <a:t> </a:t>
            </a:r>
            <a:r>
              <a:rPr lang="en-GB" sz="2800" dirty="0" err="1" smtClean="0"/>
              <a:t>Anxietas</a:t>
            </a:r>
            <a:endParaRPr lang="en-GB" sz="2800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GB" sz="2800" dirty="0" err="1" smtClean="0"/>
              <a:t>Gangguan</a:t>
            </a:r>
            <a:r>
              <a:rPr lang="en-GB" sz="2800" dirty="0" smtClean="0"/>
              <a:t> Somatoform</a:t>
            </a:r>
            <a:endParaRPr lang="en-GB" sz="2800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GB" sz="28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GB" sz="28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GB" sz="28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9022930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772400" cy="1446213"/>
          </a:xfrm>
        </p:spPr>
        <p:txBody>
          <a:bodyPr/>
          <a:lstStyle/>
          <a:p>
            <a:pPr eaLnBrk="1" hangingPunct="1"/>
            <a:r>
              <a:rPr lang="en-GB" smtClean="0"/>
              <a:t>Gangguan lain dalam DSM-IV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800" u="sng" smtClean="0"/>
              <a:t>Gangguan Tidur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400" i="1" smtClean="0"/>
              <a:t>Khas dengan gangguan tidur yang jelas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400" i="1" smtClean="0"/>
              <a:t>Contoh: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b="1" smtClean="0"/>
              <a:t>Insomnia Primer </a:t>
            </a:r>
            <a:r>
              <a:rPr lang="en-GB" sz="2400" smtClean="0"/>
              <a:t>– dkesulitan masuk dan mempertahankan tidur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b="1" smtClean="0"/>
              <a:t>Narcolepsy</a:t>
            </a:r>
            <a:r>
              <a:rPr lang="en-GB" sz="2400" smtClean="0"/>
              <a:t> – serangan tidur yang tidak dapat ditahan meski sudah bangun tidur dengan segar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b="1" smtClean="0"/>
              <a:t>Gangguan Teror Tidur</a:t>
            </a:r>
            <a:r>
              <a:rPr lang="en-GB" sz="2400" smtClean="0"/>
              <a:t>– kejadian teror tidur berulang (terbangun dari tidur biasanya dengan teriakan atau tangisan panik)</a:t>
            </a:r>
          </a:p>
          <a:p>
            <a:pPr eaLnBrk="1" hangingPunct="1">
              <a:lnSpc>
                <a:spcPct val="90000"/>
              </a:lnSpc>
            </a:pPr>
            <a:endParaRPr lang="en-GB" sz="2400" smtClean="0"/>
          </a:p>
          <a:p>
            <a:pPr eaLnBrk="1" hangingPunct="1">
              <a:lnSpc>
                <a:spcPct val="90000"/>
              </a:lnSpc>
            </a:pPr>
            <a:endParaRPr lang="en-GB" sz="2400" smtClean="0"/>
          </a:p>
        </p:txBody>
      </p:sp>
    </p:spTree>
    <p:extLst>
      <p:ext uri="{BB962C8B-B14F-4D97-AF65-F5344CB8AC3E}">
        <p14:creationId xmlns:p14="http://schemas.microsoft.com/office/powerpoint/2010/main" val="6189437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7772400" cy="1446213"/>
          </a:xfrm>
        </p:spPr>
        <p:txBody>
          <a:bodyPr/>
          <a:lstStyle/>
          <a:p>
            <a:pPr eaLnBrk="1" hangingPunct="1"/>
            <a:r>
              <a:rPr lang="en-GB" smtClean="0"/>
              <a:t> Gangguan lain dalam DSM-IV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800" u="sng" smtClean="0"/>
              <a:t>Gangguan Masa Bayi, Kanak atau Remaja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400" i="1" smtClean="0"/>
              <a:t>Gangguan yang biasanya didiagnosis pada masa bayi, kanak atau dewasa :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b="1" smtClean="0">
                <a:latin typeface="Arial" charset="0"/>
              </a:rPr>
              <a:t>Gangguan membaca </a:t>
            </a:r>
            <a:r>
              <a:rPr lang="en-GB" sz="2400" smtClean="0">
                <a:latin typeface="Arial" charset="0"/>
              </a:rPr>
              <a:t>– tak dapat membaca sampai pada umur yang biasanya dapat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b="1" smtClean="0">
                <a:latin typeface="Arial" charset="0"/>
              </a:rPr>
              <a:t>Stuttering</a:t>
            </a:r>
            <a:r>
              <a:rPr lang="en-GB" sz="2400" smtClean="0">
                <a:latin typeface="Arial" charset="0"/>
              </a:rPr>
              <a:t>– gangguan kelancaran dan pola bicara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b="1" smtClean="0">
                <a:latin typeface="Arial" charset="0"/>
              </a:rPr>
              <a:t>Encopresis</a:t>
            </a:r>
            <a:r>
              <a:rPr lang="en-GB" sz="2400" smtClean="0">
                <a:latin typeface="Arial" charset="0"/>
              </a:rPr>
              <a:t> – berulang bab pada tempat tidak semestinya (misal di kasur, di celana, di lantai)</a:t>
            </a:r>
            <a:endParaRPr lang="en-GB" sz="2400" smtClean="0"/>
          </a:p>
          <a:p>
            <a:pPr eaLnBrk="1" hangingPunct="1">
              <a:lnSpc>
                <a:spcPct val="90000"/>
              </a:lnSpc>
            </a:pPr>
            <a:endParaRPr lang="en-GB" sz="2400" smtClean="0"/>
          </a:p>
        </p:txBody>
      </p:sp>
    </p:spTree>
    <p:extLst>
      <p:ext uri="{BB962C8B-B14F-4D97-AF65-F5344CB8AC3E}">
        <p14:creationId xmlns:p14="http://schemas.microsoft.com/office/powerpoint/2010/main" val="39411910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8077200" cy="2032000"/>
          </a:xfrm>
        </p:spPr>
        <p:txBody>
          <a:bodyPr/>
          <a:lstStyle/>
          <a:p>
            <a:pPr eaLnBrk="1" hangingPunct="1"/>
            <a:r>
              <a:rPr lang="en-GB" smtClean="0"/>
              <a:t>Gangguan lain dalam DSM-IV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800" u="sng" smtClean="0"/>
              <a:t>Gangguan Disosiatif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000" i="1" smtClean="0"/>
              <a:t>Gangguan yang menginterupsi fungsi kesadaran , memori, identitas, persepsi lingkungan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000" i="1" smtClean="0"/>
              <a:t>Misal 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sz="2000" i="1" smtClean="0"/>
          </a:p>
          <a:p>
            <a:pPr eaLnBrk="1" hangingPunct="1">
              <a:lnSpc>
                <a:spcPct val="90000"/>
              </a:lnSpc>
            </a:pPr>
            <a:r>
              <a:rPr lang="en-GB" sz="2400" b="1" smtClean="0"/>
              <a:t>Gangguan Identitas Disosiatif </a:t>
            </a:r>
            <a:r>
              <a:rPr lang="en-GB" sz="2400" smtClean="0"/>
              <a:t>– hadirnya satu atau lebih identitas/personaliti yang berbeda dalam individu yang sama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b="1" smtClean="0"/>
              <a:t>Amnesia Disosiatif</a:t>
            </a:r>
            <a:r>
              <a:rPr lang="en-GB" sz="2400" smtClean="0"/>
              <a:t>– ketidakmampuan me recall informasi penting yang pernah dialaminya, biasanya peristiwa traumatik/stressful</a:t>
            </a:r>
          </a:p>
        </p:txBody>
      </p:sp>
    </p:spTree>
    <p:extLst>
      <p:ext uri="{BB962C8B-B14F-4D97-AF65-F5344CB8AC3E}">
        <p14:creationId xmlns:p14="http://schemas.microsoft.com/office/powerpoint/2010/main" val="832195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06762"/>
          </a:xfrm>
        </p:spPr>
        <p:txBody>
          <a:bodyPr/>
          <a:lstStyle/>
          <a:p>
            <a:pPr eaLnBrk="1" hangingPunct="1"/>
            <a:r>
              <a:rPr lang="en-US" smtClean="0"/>
              <a:t>MENGENAL KLASIFIKASI DIAGNOSIS GANGGUAN JIWA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4114800"/>
            <a:ext cx="8229600" cy="2011363"/>
          </a:xfrm>
        </p:spPr>
        <p:txBody>
          <a:bodyPr/>
          <a:lstStyle/>
          <a:p>
            <a:pPr algn="ctr" eaLnBrk="1" hangingPunct="1"/>
            <a:r>
              <a:rPr lang="en-US" smtClean="0"/>
              <a:t>DSM-ICD-PPDGJ III</a:t>
            </a:r>
          </a:p>
        </p:txBody>
      </p:sp>
    </p:spTree>
    <p:extLst>
      <p:ext uri="{BB962C8B-B14F-4D97-AF65-F5344CB8AC3E}">
        <p14:creationId xmlns:p14="http://schemas.microsoft.com/office/powerpoint/2010/main" val="26512021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81000"/>
            <a:ext cx="7772400" cy="1446213"/>
          </a:xfrm>
        </p:spPr>
        <p:txBody>
          <a:bodyPr/>
          <a:lstStyle/>
          <a:p>
            <a:pPr eaLnBrk="1" hangingPunct="1"/>
            <a:r>
              <a:rPr lang="en-GB" smtClean="0"/>
              <a:t>Gangguan lain dalam DSM IV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447800"/>
            <a:ext cx="83058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800" u="sng" smtClean="0"/>
              <a:t>Gangguan kendali Impul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000" i="1" smtClean="0"/>
              <a:t>Gangguan mengendalikan impul , dorongan, godaan, sehingga tidak dapat menahan serangan berbahaya pada orang lain atau benda lainnya , misal 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sz="2000" i="1" smtClean="0"/>
          </a:p>
          <a:p>
            <a:pPr eaLnBrk="1" hangingPunct="1">
              <a:lnSpc>
                <a:spcPct val="90000"/>
              </a:lnSpc>
            </a:pPr>
            <a:r>
              <a:rPr lang="en-GB" sz="2400" b="1" smtClean="0"/>
              <a:t>Kleptomania</a:t>
            </a:r>
            <a:r>
              <a:rPr lang="en-GB" sz="2400" smtClean="0"/>
              <a:t> – berulangkali tidak mampu menahan impul untuk mencuri sesuatu yang tidak ada dasar nilai ekonomis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b="1" smtClean="0"/>
              <a:t>Pyromania</a:t>
            </a:r>
            <a:r>
              <a:rPr lang="en-GB" sz="2400" smtClean="0"/>
              <a:t>– pola membakar untuk mendapatkan kesenangan, kepouasan atau melampiaskan ketegangan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b="1" smtClean="0"/>
              <a:t>Pathological gambling</a:t>
            </a:r>
            <a:r>
              <a:rPr lang="en-GB" sz="2400" smtClean="0"/>
              <a:t> – berulangkali berjudi dengan cara maladaptif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b="1" smtClean="0"/>
              <a:t>Trichotillomania</a:t>
            </a:r>
            <a:r>
              <a:rPr lang="en-GB" sz="2400" smtClean="0"/>
              <a:t> – berulangkali mencabut rambut tanpa dapat dikendalikan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sz="2400" smtClean="0"/>
          </a:p>
        </p:txBody>
      </p:sp>
    </p:spTree>
    <p:extLst>
      <p:ext uri="{BB962C8B-B14F-4D97-AF65-F5344CB8AC3E}">
        <p14:creationId xmlns:p14="http://schemas.microsoft.com/office/powerpoint/2010/main" val="33364824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1143000"/>
          </a:xfrm>
        </p:spPr>
        <p:txBody>
          <a:bodyPr/>
          <a:lstStyle/>
          <a:p>
            <a:pPr eaLnBrk="1" hangingPunct="1"/>
            <a:r>
              <a:rPr lang="en-GB" smtClean="0"/>
              <a:t>Gangguan DSM-IV lainnya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GB" sz="2800" u="sng" smtClean="0"/>
              <a:t>DELIRIUM, DEMENSIA &amp; AMNESIA serta Gangguan Kognitif Lainnya </a:t>
            </a:r>
            <a:r>
              <a:rPr lang="en-GB" sz="2000" u="sng" smtClean="0"/>
              <a:t>Gangguan yang menunjukan defisit kognitif atau memori , misal </a:t>
            </a:r>
            <a:r>
              <a:rPr lang="en-GB" sz="2000" i="1" smtClean="0"/>
              <a:t>:</a:t>
            </a:r>
          </a:p>
          <a:p>
            <a:pPr eaLnBrk="1" hangingPunct="1">
              <a:buFontTx/>
              <a:buNone/>
            </a:pPr>
            <a:endParaRPr lang="en-GB" sz="2000" i="1" smtClean="0"/>
          </a:p>
          <a:p>
            <a:pPr eaLnBrk="1" hangingPunct="1"/>
            <a:r>
              <a:rPr lang="en-GB" sz="2400" b="1" smtClean="0"/>
              <a:t>Delirium</a:t>
            </a:r>
            <a:r>
              <a:rPr lang="en-GB" sz="2400" smtClean="0"/>
              <a:t> – Gangguan kesadaran dengan gangguan memori dan kognisi </a:t>
            </a:r>
          </a:p>
          <a:p>
            <a:pPr eaLnBrk="1" hangingPunct="1"/>
            <a:r>
              <a:rPr lang="en-GB" sz="2400" smtClean="0"/>
              <a:t>Demensia – Gangguan memori termasuk Alzheimer’s) tanpa gangguan kesadaran</a:t>
            </a:r>
          </a:p>
          <a:p>
            <a:pPr eaLnBrk="1" hangingPunct="1"/>
            <a:r>
              <a:rPr lang="en-GB" sz="2400" smtClean="0"/>
              <a:t>Amnesia – Gangguan kognitif dan memori tanpa gangguan kesadaran, pasca sebuah peristiwa traumatik atau benturan kepala</a:t>
            </a:r>
          </a:p>
        </p:txBody>
      </p:sp>
    </p:spTree>
    <p:extLst>
      <p:ext uri="{BB962C8B-B14F-4D97-AF65-F5344CB8AC3E}">
        <p14:creationId xmlns:p14="http://schemas.microsoft.com/office/powerpoint/2010/main" val="6468314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en-US" b="1" smtClean="0"/>
              <a:t>DSM-IV-TR (2000)</a:t>
            </a:r>
            <a:endParaRPr lang="en-US" smtClean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eaLnBrk="1" hangingPunct="1"/>
            <a:r>
              <a:rPr lang="en-US" smtClean="0"/>
              <a:t>Merupakan "text revision" DSM-IV, dipublikasi tahun 2000. </a:t>
            </a:r>
          </a:p>
          <a:p>
            <a:pPr eaLnBrk="1" hangingPunct="1"/>
            <a:r>
              <a:rPr lang="en-US" smtClean="0"/>
              <a:t>Kategori diagnosis tidak  berubah </a:t>
            </a:r>
          </a:p>
          <a:p>
            <a:pPr eaLnBrk="1" hangingPunct="1"/>
            <a:r>
              <a:rPr lang="en-US" smtClean="0"/>
              <a:t>Diberi informasi tambahan pada setiap diagnosis untuk mempertahankan tetap konsisten dengan ICD</a:t>
            </a:r>
          </a:p>
          <a:p>
            <a:pPr eaLnBrk="1" hangingPunct="1"/>
            <a:r>
              <a:rPr lang="en-US" smtClean="0"/>
              <a:t>DSM-IV-TR menghilangkan kriteria gangguan tik dan beberapa parafilia</a:t>
            </a:r>
          </a:p>
          <a:p>
            <a:pPr eaLnBrk="1" hangingPunct="1"/>
            <a:r>
              <a:rPr lang="en-US" smtClean="0"/>
              <a:t>Koding sama dengan ICD</a:t>
            </a:r>
          </a:p>
        </p:txBody>
      </p:sp>
    </p:spTree>
    <p:extLst>
      <p:ext uri="{BB962C8B-B14F-4D97-AF65-F5344CB8AC3E}">
        <p14:creationId xmlns:p14="http://schemas.microsoft.com/office/powerpoint/2010/main" val="21394617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Sistem Multi-axial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 DSM-IV </a:t>
            </a:r>
            <a:r>
              <a:rPr lang="en-US" dirty="0" err="1" smtClean="0"/>
              <a:t>mempunyai</a:t>
            </a:r>
            <a:r>
              <a:rPr lang="en-US" dirty="0" smtClean="0"/>
              <a:t> 5 </a:t>
            </a:r>
            <a:r>
              <a:rPr lang="en-US" dirty="0" err="1" smtClean="0"/>
              <a:t>aksis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psikiatri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disabilitasnya</a:t>
            </a:r>
            <a:r>
              <a:rPr lang="en-US" dirty="0" smtClean="0"/>
              <a:t> 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i="1" dirty="0" smtClean="0"/>
              <a:t>Axis I</a:t>
            </a:r>
            <a:r>
              <a:rPr lang="en-US" i="1" dirty="0" smtClean="0"/>
              <a:t>:</a:t>
            </a:r>
            <a:r>
              <a:rPr lang="en-US" dirty="0" smtClean="0"/>
              <a:t> </a:t>
            </a: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klinis</a:t>
            </a:r>
            <a:r>
              <a:rPr lang="en-US" dirty="0" smtClean="0"/>
              <a:t>,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gangguan</a:t>
            </a:r>
            <a:r>
              <a:rPr lang="en-US" dirty="0" smtClean="0"/>
              <a:t> mental </a:t>
            </a:r>
            <a:r>
              <a:rPr lang="en-US" dirty="0" err="1" smtClean="0"/>
              <a:t>besar</a:t>
            </a:r>
            <a:r>
              <a:rPr lang="en-US" dirty="0" smtClean="0"/>
              <a:t>, </a:t>
            </a: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, </a:t>
            </a:r>
            <a:r>
              <a:rPr lang="en-US" i="1" dirty="0" smtClean="0"/>
              <a:t>Substance Use Disorders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i="1" dirty="0" smtClean="0"/>
              <a:t>Axis II</a:t>
            </a:r>
            <a:r>
              <a:rPr lang="en-US" i="1" dirty="0" smtClean="0"/>
              <a:t>:</a:t>
            </a:r>
            <a:r>
              <a:rPr lang="en-US" dirty="0" smtClean="0"/>
              <a:t> </a:t>
            </a: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personaliti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ketidakmampuan</a:t>
            </a:r>
            <a:r>
              <a:rPr lang="en-US" dirty="0" smtClean="0"/>
              <a:t> </a:t>
            </a:r>
            <a:r>
              <a:rPr lang="en-US" dirty="0" err="1" smtClean="0"/>
              <a:t>intelektual</a:t>
            </a:r>
            <a:r>
              <a:rPr lang="en-US" dirty="0" smtClean="0"/>
              <a:t> (</a:t>
            </a:r>
            <a:r>
              <a:rPr lang="en-US" dirty="0" err="1" smtClean="0"/>
              <a:t>meski</a:t>
            </a:r>
            <a:r>
              <a:rPr lang="en-US" dirty="0" smtClean="0"/>
              <a:t> </a:t>
            </a: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Autism, </a:t>
            </a:r>
            <a:r>
              <a:rPr lang="en-US" dirty="0" err="1" smtClean="0"/>
              <a:t>dikodekan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aksis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edisi</a:t>
            </a:r>
            <a:r>
              <a:rPr lang="en-US" dirty="0" smtClean="0"/>
              <a:t> </a:t>
            </a:r>
            <a:r>
              <a:rPr lang="en-US" dirty="0" err="1" smtClean="0"/>
              <a:t>terdahulu</a:t>
            </a:r>
            <a:r>
              <a:rPr lang="en-US" dirty="0" smtClean="0"/>
              <a:t>, </a:t>
            </a:r>
            <a:r>
              <a:rPr lang="en-US" dirty="0" err="1" smtClean="0"/>
              <a:t>sekarang</a:t>
            </a:r>
            <a:r>
              <a:rPr lang="en-US" dirty="0" smtClean="0"/>
              <a:t> </a:t>
            </a:r>
            <a:r>
              <a:rPr lang="en-US" dirty="0" err="1" smtClean="0"/>
              <a:t>pindah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aksis</a:t>
            </a:r>
            <a:r>
              <a:rPr lang="en-US" dirty="0" smtClean="0"/>
              <a:t> 1)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i="1" dirty="0" smtClean="0"/>
              <a:t>Axis III</a:t>
            </a:r>
            <a:r>
              <a:rPr lang="en-US" i="1" dirty="0" smtClean="0"/>
              <a:t>: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medik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i="1" dirty="0" smtClean="0"/>
              <a:t>Axis IV</a:t>
            </a:r>
            <a:r>
              <a:rPr lang="en-US" i="1" dirty="0" smtClean="0"/>
              <a:t>: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psikososial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yang </a:t>
            </a:r>
            <a:r>
              <a:rPr lang="en-US" dirty="0" err="1" smtClean="0"/>
              <a:t>berkontribusi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gangguan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i="1" dirty="0" smtClean="0"/>
              <a:t>Axis V</a:t>
            </a:r>
            <a:r>
              <a:rPr lang="en-US" i="1" dirty="0" smtClean="0"/>
              <a:t>:</a:t>
            </a:r>
            <a:r>
              <a:rPr lang="en-US" dirty="0" smtClean="0"/>
              <a:t> </a:t>
            </a:r>
            <a:r>
              <a:rPr lang="en-US" dirty="0" smtClean="0">
                <a:hlinkClick r:id="rId2" tooltip="Global Assessment of Functioning"/>
              </a:rPr>
              <a:t>Global Assessment of Functioning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smtClean="0">
                <a:hlinkClick r:id="rId3" tooltip="Children's Global Assessment Scale"/>
              </a:rPr>
              <a:t>Children's Global Assessment Scale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dibawah</a:t>
            </a:r>
            <a:r>
              <a:rPr lang="en-US" dirty="0" smtClean="0"/>
              <a:t> </a:t>
            </a:r>
            <a:r>
              <a:rPr lang="en-US" dirty="0" err="1" smtClean="0"/>
              <a:t>usia</a:t>
            </a:r>
            <a:r>
              <a:rPr lang="en-US" dirty="0" smtClean="0"/>
              <a:t> 18 </a:t>
            </a:r>
            <a:r>
              <a:rPr lang="en-US" dirty="0" err="1" smtClean="0"/>
              <a:t>tahun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47838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/>
              <a:t>DSM V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DSM V </a:t>
            </a:r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800" dirty="0" err="1" smtClean="0">
                <a:sym typeface="Wingdings" pitchFamily="2" charset="2"/>
              </a:rPr>
              <a:t>revisi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dari</a:t>
            </a:r>
            <a:r>
              <a:rPr lang="en-US" sz="2800" dirty="0" smtClean="0">
                <a:sym typeface="Wingdings" pitchFamily="2" charset="2"/>
              </a:rPr>
              <a:t> DSM IV-TR</a:t>
            </a:r>
          </a:p>
          <a:p>
            <a:r>
              <a:rPr lang="en-US" sz="2800" dirty="0" err="1" smtClean="0">
                <a:sym typeface="Wingdings" pitchFamily="2" charset="2"/>
              </a:rPr>
              <a:t>Kode-kode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dari</a:t>
            </a:r>
            <a:r>
              <a:rPr lang="en-US" sz="2800" dirty="0" smtClean="0">
                <a:sym typeface="Wingdings" pitchFamily="2" charset="2"/>
              </a:rPr>
              <a:t> DSM IV –TR </a:t>
            </a:r>
            <a:r>
              <a:rPr lang="en-US" sz="2800" dirty="0" err="1" smtClean="0">
                <a:sym typeface="Wingdings" pitchFamily="2" charset="2"/>
              </a:rPr>
              <a:t>dan</a:t>
            </a:r>
            <a:r>
              <a:rPr lang="en-US" sz="2800" dirty="0" smtClean="0">
                <a:sym typeface="Wingdings" pitchFamily="2" charset="2"/>
              </a:rPr>
              <a:t> ICD-10 </a:t>
            </a:r>
          </a:p>
          <a:p>
            <a:endParaRPr lang="en-US" sz="2800" dirty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  <a:p>
            <a:pPr marL="0" indent="0">
              <a:buNone/>
            </a:pP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357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The </a:t>
            </a:r>
            <a:r>
              <a:rPr lang="en-US" b="1" i="1" smtClean="0"/>
              <a:t>Diagnostic and Statistical Manual of Mental Disorders</a:t>
            </a:r>
            <a:r>
              <a:rPr lang="en-US" smtClean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 </a:t>
            </a:r>
            <a:r>
              <a:rPr lang="en-US" b="1" i="1" dirty="0" smtClean="0"/>
              <a:t>Diagnostic and Statistical Manual of Mental Disorders</a:t>
            </a:r>
            <a:r>
              <a:rPr lang="en-US" dirty="0" smtClean="0"/>
              <a:t> (</a:t>
            </a:r>
            <a:r>
              <a:rPr lang="en-US" b="1" dirty="0" smtClean="0"/>
              <a:t>DSM</a:t>
            </a:r>
            <a:r>
              <a:rPr lang="en-US" dirty="0" smtClean="0"/>
              <a:t>) </a:t>
            </a:r>
            <a:r>
              <a:rPr lang="en-US" dirty="0" err="1" smtClean="0"/>
              <a:t>dipublikasikan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the </a:t>
            </a:r>
            <a:r>
              <a:rPr lang="en-US" dirty="0" smtClean="0">
                <a:hlinkClick r:id="rId2" tooltip="American Psychiatric Association"/>
              </a:rPr>
              <a:t>American Psychiatric Association</a:t>
            </a:r>
            <a:r>
              <a:rPr lang="en-US" dirty="0" smtClean="0"/>
              <a:t>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klasifikasi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kriteria</a:t>
            </a:r>
            <a:r>
              <a:rPr lang="en-US" dirty="0" smtClean="0"/>
              <a:t> </a:t>
            </a: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Jiwa</a:t>
            </a:r>
            <a:r>
              <a:rPr lang="en-US" dirty="0" smtClean="0"/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klinisi</a:t>
            </a:r>
            <a:r>
              <a:rPr lang="en-US" dirty="0" smtClean="0"/>
              <a:t>, </a:t>
            </a:r>
            <a:r>
              <a:rPr lang="en-US" dirty="0" err="1" smtClean="0"/>
              <a:t>periset</a:t>
            </a:r>
            <a:r>
              <a:rPr lang="en-US" dirty="0" smtClean="0"/>
              <a:t>, </a:t>
            </a:r>
            <a:r>
              <a:rPr lang="en-US" dirty="0" err="1" smtClean="0"/>
              <a:t>asuransi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, </a:t>
            </a:r>
            <a:r>
              <a:rPr lang="en-US" dirty="0" err="1" smtClean="0"/>
              <a:t>pengambil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,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obat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 DSM : pro-</a:t>
            </a:r>
            <a:r>
              <a:rPr lang="en-US" dirty="0" err="1" smtClean="0"/>
              <a:t>kontra</a:t>
            </a:r>
            <a:r>
              <a:rPr lang="en-US" dirty="0" smtClean="0"/>
              <a:t>.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menjalani</a:t>
            </a:r>
            <a:r>
              <a:rPr lang="en-US" dirty="0" smtClean="0"/>
              <a:t> </a:t>
            </a:r>
            <a:r>
              <a:rPr lang="en-US" dirty="0" err="1" smtClean="0"/>
              <a:t>revisi</a:t>
            </a:r>
            <a:r>
              <a:rPr lang="en-US" dirty="0" smtClean="0"/>
              <a:t> lima kali </a:t>
            </a:r>
            <a:r>
              <a:rPr lang="en-US" dirty="0" err="1" smtClean="0"/>
              <a:t>sejak</a:t>
            </a:r>
            <a:r>
              <a:rPr lang="en-US" dirty="0" smtClean="0"/>
              <a:t> </a:t>
            </a:r>
            <a:r>
              <a:rPr lang="en-US" dirty="0" err="1" smtClean="0"/>
              <a:t>publikasi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1952,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diagnosa</a:t>
            </a:r>
            <a:r>
              <a:rPr lang="en-US" dirty="0" smtClean="0"/>
              <a:t> </a:t>
            </a:r>
            <a:r>
              <a:rPr lang="en-US" dirty="0" err="1" smtClean="0"/>
              <a:t>masuk</a:t>
            </a:r>
            <a:r>
              <a:rPr lang="en-US" dirty="0" smtClean="0"/>
              <a:t>, </a:t>
            </a:r>
            <a:r>
              <a:rPr lang="en-US" dirty="0" err="1" smtClean="0"/>
              <a:t>ada</a:t>
            </a:r>
            <a:r>
              <a:rPr lang="en-US" dirty="0" smtClean="0"/>
              <a:t> yang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dicoret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20623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DSM-ICD-PPDGJ III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Susunan</a:t>
            </a:r>
            <a:r>
              <a:rPr lang="en-US" dirty="0" smtClean="0"/>
              <a:t> </a:t>
            </a:r>
            <a:r>
              <a:rPr lang="en-US" dirty="0" err="1" smtClean="0"/>
              <a:t>diagnosisnya</a:t>
            </a:r>
            <a:r>
              <a:rPr lang="en-US" dirty="0" smtClean="0"/>
              <a:t> </a:t>
            </a:r>
            <a:r>
              <a:rPr lang="en-US" dirty="0" err="1" smtClean="0"/>
              <a:t>diambil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sensus</a:t>
            </a:r>
            <a:r>
              <a:rPr lang="en-US" dirty="0" smtClean="0"/>
              <a:t> </a:t>
            </a:r>
            <a:r>
              <a:rPr lang="en-US" dirty="0" err="1" smtClean="0"/>
              <a:t>statistil</a:t>
            </a:r>
            <a:r>
              <a:rPr lang="en-US" dirty="0" smtClean="0"/>
              <a:t> RS </a:t>
            </a:r>
            <a:r>
              <a:rPr lang="en-US" dirty="0" err="1" smtClean="0"/>
              <a:t>Jiwa</a:t>
            </a:r>
            <a:r>
              <a:rPr lang="en-US" dirty="0" smtClean="0"/>
              <a:t>, </a:t>
            </a:r>
            <a:r>
              <a:rPr lang="en-US" dirty="0" err="1" smtClean="0"/>
              <a:t>Militer</a:t>
            </a:r>
            <a:r>
              <a:rPr lang="en-US" dirty="0" smtClean="0"/>
              <a:t> </a:t>
            </a:r>
            <a:r>
              <a:rPr lang="en-US" dirty="0" err="1" smtClean="0"/>
              <a:t>Amerika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kali </a:t>
            </a:r>
            <a:r>
              <a:rPr lang="en-US" dirty="0" err="1" smtClean="0"/>
              <a:t>revisi</a:t>
            </a:r>
            <a:r>
              <a:rPr lang="en-US" dirty="0" smtClean="0"/>
              <a:t>, </a:t>
            </a:r>
            <a:r>
              <a:rPr lang="en-US" dirty="0" err="1" smtClean="0"/>
              <a:t>terakhir</a:t>
            </a:r>
            <a:r>
              <a:rPr lang="en-US" dirty="0" smtClean="0"/>
              <a:t> yang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gunakan</a:t>
            </a:r>
            <a:r>
              <a:rPr lang="en-US" dirty="0" smtClean="0"/>
              <a:t> DSM IV-TR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kajian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2000.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Edisi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V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perdebatan</a:t>
            </a:r>
            <a:r>
              <a:rPr lang="en-US" dirty="0" smtClean="0"/>
              <a:t> , </a:t>
            </a:r>
            <a:r>
              <a:rPr lang="en-US" dirty="0" err="1" smtClean="0"/>
              <a:t>publikasinya</a:t>
            </a:r>
            <a:r>
              <a:rPr lang="en-US" dirty="0" smtClean="0"/>
              <a:t> </a:t>
            </a:r>
            <a:r>
              <a:rPr lang="en-US" dirty="0" err="1" smtClean="0"/>
              <a:t>direcanakan</a:t>
            </a:r>
            <a:r>
              <a:rPr lang="en-US" dirty="0" smtClean="0"/>
              <a:t> May 2013.</a:t>
            </a:r>
            <a:r>
              <a:rPr lang="en-US" baseline="30000" dirty="0" smtClean="0">
                <a:hlinkClick r:id="rId2"/>
              </a:rPr>
              <a:t>[1]</a:t>
            </a:r>
            <a:r>
              <a:rPr lang="en-US" dirty="0" smtClean="0"/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i="1" dirty="0" smtClean="0">
                <a:hlinkClick r:id="rId3" tooltip="ICD-10 Chapter V: Mental and behavioural disorders"/>
              </a:rPr>
              <a:t>ICD-10 Chapter V: Mental and </a:t>
            </a:r>
            <a:r>
              <a:rPr lang="en-US" i="1" dirty="0" err="1" smtClean="0">
                <a:hlinkClick r:id="rId3" tooltip="ICD-10 Chapter V: Mental and behavioural disorders"/>
              </a:rPr>
              <a:t>behavioural</a:t>
            </a:r>
            <a:r>
              <a:rPr lang="en-US" i="1" dirty="0" smtClean="0">
                <a:hlinkClick r:id="rId3" tooltip="ICD-10 Chapter V: Mental and behavioural disorders"/>
              </a:rPr>
              <a:t> disorders</a:t>
            </a:r>
            <a:r>
              <a:rPr lang="en-US" dirty="0" smtClean="0"/>
              <a:t>,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smtClean="0">
                <a:hlinkClick r:id="rId4" tooltip="International Classification of Diseases"/>
              </a:rPr>
              <a:t>International Classification of Diseases</a:t>
            </a:r>
            <a:r>
              <a:rPr lang="en-US" dirty="0" smtClean="0"/>
              <a:t> </a:t>
            </a:r>
            <a:r>
              <a:rPr lang="en-US" dirty="0" err="1" smtClean="0"/>
              <a:t>buatan</a:t>
            </a:r>
            <a:r>
              <a:rPr lang="en-US" dirty="0" smtClean="0"/>
              <a:t> </a:t>
            </a:r>
            <a:r>
              <a:rPr lang="en-US" dirty="0" smtClean="0">
                <a:hlinkClick r:id="rId5" tooltip="World Health Organization"/>
              </a:rPr>
              <a:t>World Health Organization</a:t>
            </a:r>
            <a:r>
              <a:rPr lang="en-US" dirty="0" smtClean="0"/>
              <a:t> (WHO),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olah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,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Eropa</a:t>
            </a:r>
            <a:r>
              <a:rPr lang="en-US" dirty="0" smtClean="0"/>
              <a:t>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koding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DSM-IV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ICD, </a:t>
            </a:r>
            <a:r>
              <a:rPr lang="en-US" dirty="0" err="1" smtClean="0"/>
              <a:t>meski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yang </a:t>
            </a:r>
            <a:r>
              <a:rPr lang="en-US" dirty="0" err="1" smtClean="0"/>
              <a:t>taksama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revisinya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simultan</a:t>
            </a:r>
            <a:r>
              <a:rPr lang="en-US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Indonesia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Pedoman</a:t>
            </a:r>
            <a:r>
              <a:rPr lang="en-US" dirty="0" smtClean="0"/>
              <a:t> </a:t>
            </a:r>
            <a:r>
              <a:rPr lang="en-US" dirty="0" err="1" smtClean="0"/>
              <a:t>Penggolongan</a:t>
            </a:r>
            <a:r>
              <a:rPr lang="en-US" dirty="0" smtClean="0"/>
              <a:t> Diagnosis </a:t>
            </a: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Jiwa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Indonesia III </a:t>
            </a:r>
            <a:r>
              <a:rPr lang="en-US" dirty="0" err="1" smtClean="0"/>
              <a:t>berdasarkan</a:t>
            </a:r>
            <a:r>
              <a:rPr lang="en-US" dirty="0" smtClean="0"/>
              <a:t> ICD 10 </a:t>
            </a:r>
            <a:r>
              <a:rPr lang="en-US" dirty="0" err="1" smtClean="0"/>
              <a:t>sejak</a:t>
            </a:r>
            <a:r>
              <a:rPr lang="en-US" dirty="0" smtClean="0"/>
              <a:t> 1993.</a:t>
            </a:r>
          </a:p>
        </p:txBody>
      </p:sp>
    </p:spTree>
    <p:extLst>
      <p:ext uri="{BB962C8B-B14F-4D97-AF65-F5344CB8AC3E}">
        <p14:creationId xmlns:p14="http://schemas.microsoft.com/office/powerpoint/2010/main" val="179364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INDONESIA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PPDGJ III</a:t>
            </a:r>
          </a:p>
          <a:p>
            <a:pPr eaLnBrk="1" hangingPunct="1"/>
            <a:r>
              <a:rPr lang="en-US" smtClean="0"/>
              <a:t>Mengacu pada ICD 10 (WHO)</a:t>
            </a:r>
          </a:p>
          <a:p>
            <a:pPr eaLnBrk="1" hangingPunct="1"/>
            <a:r>
              <a:rPr lang="en-US" smtClean="0"/>
              <a:t>Sejak 1993</a:t>
            </a:r>
          </a:p>
          <a:p>
            <a:pPr eaLnBrk="1" hangingPunct="1"/>
            <a:r>
              <a:rPr lang="en-US" smtClean="0"/>
              <a:t>Revisi : menunggu revisi ICD-10</a:t>
            </a:r>
          </a:p>
        </p:txBody>
      </p:sp>
    </p:spTree>
    <p:extLst>
      <p:ext uri="{BB962C8B-B14F-4D97-AF65-F5344CB8AC3E}">
        <p14:creationId xmlns:p14="http://schemas.microsoft.com/office/powerpoint/2010/main" val="40897631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Penggunaan Kriteria Diagnosis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Bahasa komunikasi yang sama  antar klinisi, asuransi kesehatan, penegak hukum, periset</a:t>
            </a:r>
          </a:p>
          <a:p>
            <a:pPr eaLnBrk="1" hangingPunct="1"/>
            <a:r>
              <a:rPr lang="en-US" smtClean="0"/>
              <a:t>Mempunyai LIMA Aksis Diagnosis untuk kepentingan penetapan diagnosis dan prognosis</a:t>
            </a:r>
          </a:p>
          <a:p>
            <a:pPr eaLnBrk="1" hangingPunct="1"/>
            <a:r>
              <a:rPr lang="en-US" smtClean="0"/>
              <a:t>Digunakan dalam klinik dan penelitian</a:t>
            </a:r>
          </a:p>
          <a:p>
            <a:pPr eaLnBrk="1" hangingPunct="1"/>
            <a:r>
              <a:rPr lang="en-US" smtClean="0"/>
              <a:t>Nampaknya ICD-10 lebih banyak digunakan untuk diagnosis dan ICD untuk riset.</a:t>
            </a:r>
            <a:r>
              <a:rPr lang="en-US" baseline="30000" smtClean="0">
                <a:hlinkClick r:id="rId2"/>
              </a:rPr>
              <a:t>[2]</a:t>
            </a:r>
            <a:endParaRPr lang="en-US" smtClean="0"/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93134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DSM-I (1952)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Perang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II </a:t>
            </a:r>
            <a:r>
              <a:rPr lang="en-US" dirty="0" err="1" smtClean="0"/>
              <a:t>membawa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psikiater</a:t>
            </a:r>
            <a:r>
              <a:rPr lang="en-US" dirty="0" smtClean="0"/>
              <a:t> </a:t>
            </a:r>
            <a:r>
              <a:rPr lang="en-US" dirty="0" err="1" smtClean="0"/>
              <a:t>ikut</a:t>
            </a:r>
            <a:r>
              <a:rPr lang="en-US" dirty="0" smtClean="0"/>
              <a:t> </a:t>
            </a:r>
            <a:r>
              <a:rPr lang="en-US" dirty="0" err="1" smtClean="0"/>
              <a:t>berperan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Amerika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seleksi</a:t>
            </a:r>
            <a:r>
              <a:rPr lang="en-US" dirty="0" smtClean="0"/>
              <a:t>, </a:t>
            </a:r>
            <a:r>
              <a:rPr lang="en-US" dirty="0" err="1" smtClean="0"/>
              <a:t>memroses</a:t>
            </a:r>
            <a:r>
              <a:rPr lang="en-US" dirty="0" smtClean="0"/>
              <a:t>, </a:t>
            </a:r>
            <a:r>
              <a:rPr lang="en-US" dirty="0" err="1" smtClean="0"/>
              <a:t>asesmen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terapi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serdadu</a:t>
            </a:r>
            <a:r>
              <a:rPr lang="en-US" dirty="0" smtClean="0"/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Disini</a:t>
            </a:r>
            <a:r>
              <a:rPr lang="en-US" dirty="0" smtClean="0"/>
              <a:t> </a:t>
            </a:r>
            <a:r>
              <a:rPr lang="en-US" dirty="0" err="1" smtClean="0"/>
              <a:t>terlihat</a:t>
            </a:r>
            <a:r>
              <a:rPr lang="en-US" dirty="0" smtClean="0"/>
              <a:t> </a:t>
            </a:r>
            <a:r>
              <a:rPr lang="en-US" dirty="0" err="1" smtClean="0"/>
              <a:t>pergeseran</a:t>
            </a:r>
            <a:r>
              <a:rPr lang="en-US" dirty="0" smtClean="0"/>
              <a:t> </a:t>
            </a:r>
            <a:r>
              <a:rPr lang="en-US" dirty="0" err="1" smtClean="0"/>
              <a:t>gangguanjiwa</a:t>
            </a:r>
            <a:r>
              <a:rPr lang="en-US" dirty="0" smtClean="0"/>
              <a:t> yang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tatanan</a:t>
            </a:r>
            <a:r>
              <a:rPr lang="en-US" dirty="0" smtClean="0"/>
              <a:t> </a:t>
            </a:r>
            <a:r>
              <a:rPr lang="en-US" dirty="0" err="1" smtClean="0"/>
              <a:t>klinis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tatanan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seleksi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Dimulai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psikiater</a:t>
            </a:r>
            <a:r>
              <a:rPr lang="en-US" dirty="0" smtClean="0"/>
              <a:t> </a:t>
            </a:r>
            <a:r>
              <a:rPr lang="en-US" dirty="0" smtClean="0">
                <a:hlinkClick r:id="rId2" tooltip="Brigadier General (United States)"/>
              </a:rPr>
              <a:t>Brigadier General</a:t>
            </a:r>
            <a:r>
              <a:rPr lang="en-US" dirty="0" smtClean="0"/>
              <a:t> </a:t>
            </a:r>
            <a:r>
              <a:rPr lang="en-US" dirty="0" smtClean="0">
                <a:hlinkClick r:id="rId3" tooltip="William C. Menninger"/>
              </a:rPr>
              <a:t>William C. Menninger</a:t>
            </a:r>
            <a:r>
              <a:rPr lang="en-US" dirty="0" smtClean="0"/>
              <a:t> yang </a:t>
            </a: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skema</a:t>
            </a:r>
            <a:r>
              <a:rPr lang="en-US" dirty="0" smtClean="0"/>
              <a:t> </a:t>
            </a:r>
            <a:r>
              <a:rPr lang="en-US" dirty="0" err="1" smtClean="0"/>
              <a:t>klasifikasi</a:t>
            </a:r>
            <a:r>
              <a:rPr lang="en-US" dirty="0" smtClean="0"/>
              <a:t> yang </a:t>
            </a:r>
            <a:r>
              <a:rPr lang="en-US" dirty="0" err="1" smtClean="0"/>
              <a:t>disebut</a:t>
            </a:r>
            <a:r>
              <a:rPr lang="en-US" dirty="0" smtClean="0"/>
              <a:t> Medical 203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1943.</a:t>
            </a:r>
            <a:r>
              <a:rPr lang="en-US" baseline="30000" dirty="0" smtClean="0">
                <a:hlinkClick r:id="rId4"/>
              </a:rPr>
              <a:t>[6]</a:t>
            </a:r>
            <a:r>
              <a:rPr lang="en-US" dirty="0" smtClean="0"/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868135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Pada</a:t>
            </a:r>
            <a:r>
              <a:rPr lang="en-US" dirty="0" smtClean="0"/>
              <a:t> 1949, the World Health Organization </a:t>
            </a:r>
            <a:r>
              <a:rPr lang="en-US" dirty="0" err="1" smtClean="0"/>
              <a:t>mempublikasikan</a:t>
            </a:r>
            <a:r>
              <a:rPr lang="en-US" dirty="0" smtClean="0"/>
              <a:t> </a:t>
            </a:r>
            <a:r>
              <a:rPr lang="en-US" dirty="0" err="1" smtClean="0"/>
              <a:t>revisi</a:t>
            </a:r>
            <a:r>
              <a:rPr lang="en-US" dirty="0" smtClean="0"/>
              <a:t> </a:t>
            </a:r>
            <a:r>
              <a:rPr lang="en-US" dirty="0" err="1" smtClean="0"/>
              <a:t>keenam</a:t>
            </a:r>
            <a:r>
              <a:rPr lang="en-US" dirty="0" smtClean="0"/>
              <a:t> the </a:t>
            </a:r>
            <a:r>
              <a:rPr lang="en-US" dirty="0" smtClean="0">
                <a:hlinkClick r:id="rId2" tooltip="International Statistical Classification of Diseases"/>
              </a:rPr>
              <a:t>International Statistical Classification of Diseases</a:t>
            </a:r>
            <a:r>
              <a:rPr lang="en-US" dirty="0" smtClean="0"/>
              <a:t> (ICD)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pertamakali</a:t>
            </a:r>
            <a:r>
              <a:rPr lang="en-US" dirty="0" smtClean="0"/>
              <a:t> </a:t>
            </a:r>
            <a:r>
              <a:rPr lang="en-US" dirty="0" err="1" smtClean="0"/>
              <a:t>memasukan</a:t>
            </a:r>
            <a:r>
              <a:rPr lang="en-US" dirty="0" smtClean="0"/>
              <a:t> </a:t>
            </a: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jiwa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kali.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Isinya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DSM-1 yang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Angkatan</a:t>
            </a:r>
            <a:r>
              <a:rPr lang="en-US" dirty="0" smtClean="0"/>
              <a:t> </a:t>
            </a:r>
            <a:r>
              <a:rPr lang="en-US" dirty="0" err="1" smtClean="0"/>
              <a:t>Perang</a:t>
            </a:r>
            <a:r>
              <a:rPr lang="en-US" dirty="0" smtClean="0"/>
              <a:t> </a:t>
            </a:r>
            <a:r>
              <a:rPr lang="en-US" dirty="0" err="1" smtClean="0"/>
              <a:t>Amerika</a:t>
            </a:r>
            <a:r>
              <a:rPr lang="en-US" dirty="0" smtClean="0"/>
              <a:t>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Pada</a:t>
            </a:r>
            <a:r>
              <a:rPr lang="en-US" dirty="0" smtClean="0"/>
              <a:t> 1950 the APA committee </a:t>
            </a:r>
            <a:r>
              <a:rPr lang="en-US" dirty="0" err="1" smtClean="0"/>
              <a:t>mereview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mengadopsi</a:t>
            </a:r>
            <a:r>
              <a:rPr lang="en-US" dirty="0" smtClean="0"/>
              <a:t> Medical 203, yang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DSM-I,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 </a:t>
            </a:r>
            <a:r>
              <a:rPr lang="en-US" i="1" dirty="0" smtClean="0"/>
              <a:t>Diagnostic and Statistical Manual of Mental Disorders</a:t>
            </a:r>
            <a:r>
              <a:rPr lang="en-US" dirty="0" smtClean="0"/>
              <a:t> </a:t>
            </a:r>
            <a:r>
              <a:rPr lang="en-US" dirty="0" err="1" smtClean="0"/>
              <a:t>disetujui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1951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dipublikasi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1952. </a:t>
            </a:r>
            <a:r>
              <a:rPr lang="en-US" dirty="0" err="1" smtClean="0"/>
              <a:t>Kerangka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Medical 203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.</a:t>
            </a:r>
            <a:r>
              <a:rPr lang="en-US" baseline="30000" dirty="0" smtClean="0">
                <a:hlinkClick r:id="rId3"/>
              </a:rPr>
              <a:t>[6]</a:t>
            </a:r>
            <a:r>
              <a:rPr lang="en-US" dirty="0" smtClean="0"/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Isinya</a:t>
            </a:r>
            <a:r>
              <a:rPr lang="en-US" dirty="0" smtClean="0"/>
              <a:t> 130 </a:t>
            </a:r>
            <a:r>
              <a:rPr lang="en-US" dirty="0" err="1" smtClean="0"/>
              <a:t>halaman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didalamnya</a:t>
            </a:r>
            <a:r>
              <a:rPr lang="en-US" dirty="0" smtClean="0"/>
              <a:t> 106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jiwa</a:t>
            </a:r>
            <a:r>
              <a:rPr lang="en-US" dirty="0" smtClean="0"/>
              <a:t>.</a:t>
            </a:r>
            <a:r>
              <a:rPr lang="en-US" baseline="30000" dirty="0" smtClean="0">
                <a:hlinkClick r:id="rId4"/>
              </a:rPr>
              <a:t>[7]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714088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en-US" b="1" smtClean="0"/>
              <a:t>DSM-II (1968)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305800" cy="4906963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APA </a:t>
            </a:r>
            <a:r>
              <a:rPr lang="en-US" dirty="0" err="1" smtClean="0"/>
              <a:t>merevisi</a:t>
            </a:r>
            <a:r>
              <a:rPr lang="en-US" dirty="0" smtClean="0"/>
              <a:t> , </a:t>
            </a:r>
            <a:r>
              <a:rPr lang="en-US" dirty="0" err="1" smtClean="0"/>
              <a:t>memasukan</a:t>
            </a:r>
            <a:r>
              <a:rPr lang="en-US" dirty="0" smtClean="0"/>
              <a:t> 182 </a:t>
            </a: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jiwa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tebalnya</a:t>
            </a:r>
            <a:r>
              <a:rPr lang="en-US" dirty="0" smtClean="0"/>
              <a:t> 134 </a:t>
            </a:r>
            <a:r>
              <a:rPr lang="en-US" dirty="0" err="1" smtClean="0"/>
              <a:t>halaman</a:t>
            </a:r>
            <a:r>
              <a:rPr lang="en-US" dirty="0" smtClean="0"/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hampir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DSM I, </a:t>
            </a:r>
            <a:r>
              <a:rPr lang="en-US" dirty="0" err="1" smtClean="0"/>
              <a:t>istilah</a:t>
            </a:r>
            <a:r>
              <a:rPr lang="en-US" dirty="0" smtClean="0"/>
              <a:t> REAKSI </a:t>
            </a:r>
            <a:r>
              <a:rPr lang="en-US" dirty="0" err="1" smtClean="0"/>
              <a:t>dibuang</a:t>
            </a:r>
            <a:r>
              <a:rPr lang="en-US" dirty="0" smtClean="0"/>
              <a:t>, </a:t>
            </a:r>
            <a:r>
              <a:rPr lang="en-US" dirty="0" err="1" smtClean="0"/>
              <a:t>istilah</a:t>
            </a:r>
            <a:r>
              <a:rPr lang="en-US" dirty="0" smtClean="0"/>
              <a:t> “</a:t>
            </a:r>
            <a:r>
              <a:rPr lang="en-US" dirty="0" smtClean="0">
                <a:hlinkClick r:id="rId2" tooltip="Neurosis"/>
              </a:rPr>
              <a:t>neurosis</a:t>
            </a:r>
            <a:r>
              <a:rPr lang="en-US" dirty="0" smtClean="0"/>
              <a:t>” </a:t>
            </a:r>
            <a:r>
              <a:rPr lang="en-US" dirty="0" err="1" smtClean="0"/>
              <a:t>dipertahankan</a:t>
            </a:r>
            <a:r>
              <a:rPr lang="en-US" dirty="0" smtClean="0"/>
              <a:t>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Baik</a:t>
            </a:r>
            <a:r>
              <a:rPr lang="en-US" dirty="0" smtClean="0"/>
              <a:t> DSM I </a:t>
            </a:r>
            <a:r>
              <a:rPr lang="en-US" dirty="0" err="1" smtClean="0"/>
              <a:t>maupun</a:t>
            </a:r>
            <a:r>
              <a:rPr lang="en-US" dirty="0" smtClean="0"/>
              <a:t> II  </a:t>
            </a:r>
            <a:r>
              <a:rPr lang="en-US" dirty="0" err="1" smtClean="0"/>
              <a:t>merefleksikan</a:t>
            </a:r>
            <a:r>
              <a:rPr lang="en-US" dirty="0" smtClean="0"/>
              <a:t> </a:t>
            </a:r>
            <a:r>
              <a:rPr lang="en-US" dirty="0" err="1" smtClean="0"/>
              <a:t>psikodinamik</a:t>
            </a:r>
            <a:r>
              <a:rPr lang="en-US" dirty="0" smtClean="0"/>
              <a:t> </a:t>
            </a:r>
            <a:r>
              <a:rPr lang="en-US" dirty="0" err="1" smtClean="0"/>
              <a:t>psikiatri</a:t>
            </a:r>
            <a:r>
              <a:rPr lang="en-US" dirty="0" smtClean="0"/>
              <a:t> , </a:t>
            </a:r>
            <a:r>
              <a:rPr lang="en-US" dirty="0" err="1" smtClean="0"/>
              <a:t>meski</a:t>
            </a:r>
            <a:r>
              <a:rPr lang="en-US" dirty="0" smtClean="0"/>
              <a:t> </a:t>
            </a:r>
            <a:r>
              <a:rPr lang="en-US" dirty="0" err="1" smtClean="0"/>
              <a:t>menonjol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biologi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>
                <a:hlinkClick r:id="rId3" tooltip="Kraepelin"/>
              </a:rPr>
              <a:t>Kraepelin</a:t>
            </a:r>
            <a:r>
              <a:rPr lang="en-US" dirty="0" smtClean="0"/>
              <a:t>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Simtom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diklasifikasikan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detil</a:t>
            </a:r>
            <a:r>
              <a:rPr lang="en-US" dirty="0" smtClean="0"/>
              <a:t>, </a:t>
            </a:r>
            <a:r>
              <a:rPr lang="en-US" dirty="0" err="1" smtClean="0"/>
              <a:t>kebanyakan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lapisan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reaksi</a:t>
            </a:r>
            <a:r>
              <a:rPr lang="en-US" dirty="0" smtClean="0"/>
              <a:t> </a:t>
            </a:r>
            <a:r>
              <a:rPr lang="en-US" dirty="0" err="1" smtClean="0"/>
              <a:t>maladaptif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berakar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pembedaan</a:t>
            </a:r>
            <a:r>
              <a:rPr lang="en-US" dirty="0" smtClean="0"/>
              <a:t> </a:t>
            </a:r>
            <a:r>
              <a:rPr lang="en-US" dirty="0" smtClean="0">
                <a:hlinkClick r:id="rId2" tooltip="Neurosis"/>
              </a:rPr>
              <a:t>neurosis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smtClean="0">
                <a:hlinkClick r:id="rId4" tooltip="Psychosis"/>
              </a:rPr>
              <a:t>psychosis</a:t>
            </a:r>
            <a:r>
              <a:rPr lang="en-US" dirty="0" smtClean="0"/>
              <a:t> (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, </a:t>
            </a:r>
            <a:r>
              <a:rPr lang="en-US" dirty="0" err="1" smtClean="0"/>
              <a:t>anxietas</a:t>
            </a:r>
            <a:r>
              <a:rPr lang="en-US" dirty="0" smtClean="0"/>
              <a:t>/</a:t>
            </a:r>
            <a:r>
              <a:rPr lang="en-US" dirty="0" err="1" smtClean="0"/>
              <a:t>depresi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menghadapi</a:t>
            </a:r>
            <a:r>
              <a:rPr lang="en-US" dirty="0" smtClean="0"/>
              <a:t> </a:t>
            </a:r>
            <a:r>
              <a:rPr lang="en-US" dirty="0" err="1" smtClean="0"/>
              <a:t>realita</a:t>
            </a:r>
            <a:r>
              <a:rPr lang="en-US" dirty="0" smtClean="0"/>
              <a:t> 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halusinasi</a:t>
            </a:r>
            <a:r>
              <a:rPr lang="en-US" dirty="0" smtClean="0"/>
              <a:t>/</a:t>
            </a:r>
            <a:r>
              <a:rPr lang="en-US" dirty="0" err="1" smtClean="0"/>
              <a:t>delusi</a:t>
            </a:r>
            <a:r>
              <a:rPr lang="en-US" dirty="0" smtClean="0"/>
              <a:t> </a:t>
            </a:r>
            <a:r>
              <a:rPr lang="en-US" dirty="0" err="1" smtClean="0"/>
              <a:t>lepas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realita</a:t>
            </a:r>
            <a:r>
              <a:rPr lang="en-US" dirty="0" smtClean="0"/>
              <a:t>).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Dimasukan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biologi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tegas</a:t>
            </a:r>
            <a:r>
              <a:rPr lang="en-US" dirty="0" smtClean="0"/>
              <a:t> </a:t>
            </a:r>
            <a:r>
              <a:rPr lang="en-US" dirty="0" err="1" smtClean="0"/>
              <a:t>membedakan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normal </a:t>
            </a:r>
            <a:r>
              <a:rPr lang="en-US" dirty="0" err="1" smtClean="0"/>
              <a:t>dan</a:t>
            </a:r>
            <a:r>
              <a:rPr lang="en-US" dirty="0" smtClean="0"/>
              <a:t> abnormal.</a:t>
            </a:r>
            <a:r>
              <a:rPr lang="en-US" baseline="30000" dirty="0" smtClean="0">
                <a:hlinkClick r:id="rId5"/>
              </a:rPr>
              <a:t>[9]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609714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104</TotalTime>
  <Words>1407</Words>
  <Application>Microsoft Office PowerPoint</Application>
  <PresentationFormat>On-screen Show (4:3)</PresentationFormat>
  <Paragraphs>134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Clarity</vt:lpstr>
      <vt:lpstr>DIAGNOSIS MULTI AKSIAL</vt:lpstr>
      <vt:lpstr>MENGENAL KLASIFIKASI DIAGNOSIS GANGGUAN JIWA</vt:lpstr>
      <vt:lpstr>The Diagnostic and Statistical Manual of Mental Disorders </vt:lpstr>
      <vt:lpstr>DSM-ICD-PPDGJ III</vt:lpstr>
      <vt:lpstr>INDONESIA</vt:lpstr>
      <vt:lpstr>Penggunaan Kriteria Diagnosis</vt:lpstr>
      <vt:lpstr>DSM-I (1952) </vt:lpstr>
      <vt:lpstr>PowerPoint Presentation</vt:lpstr>
      <vt:lpstr>DSM-II (1968)</vt:lpstr>
      <vt:lpstr>DSM-III (1980)</vt:lpstr>
      <vt:lpstr>PowerPoint Presentation</vt:lpstr>
      <vt:lpstr>DSM-III-R (1987)</vt:lpstr>
      <vt:lpstr>DSM-IV (1994)</vt:lpstr>
      <vt:lpstr>DIAGNOSTIC AND STATISTICAL MANUAL OF MENTAL DISORDERS</vt:lpstr>
      <vt:lpstr>DSM-IV </vt:lpstr>
      <vt:lpstr>DSM-IV</vt:lpstr>
      <vt:lpstr>Gangguan lain dalam DSM-IV </vt:lpstr>
      <vt:lpstr> Gangguan lain dalam DSM-IV</vt:lpstr>
      <vt:lpstr>Gangguan lain dalam DSM-IV</vt:lpstr>
      <vt:lpstr>Gangguan lain dalam DSM IV</vt:lpstr>
      <vt:lpstr>Gangguan DSM-IV lainnya</vt:lpstr>
      <vt:lpstr>DSM-IV-TR (2000)</vt:lpstr>
      <vt:lpstr>Sistem Multi-axial</vt:lpstr>
      <vt:lpstr>DSM V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DIAGNOSIS MULTI AKSIAL</dc:title>
  <dc:creator>Class</dc:creator>
  <cp:lastModifiedBy>Class</cp:lastModifiedBy>
  <cp:revision>4</cp:revision>
  <dcterms:created xsi:type="dcterms:W3CDTF">2017-03-16T02:44:42Z</dcterms:created>
  <dcterms:modified xsi:type="dcterms:W3CDTF">2017-03-16T04:29:15Z</dcterms:modified>
</cp:coreProperties>
</file>