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9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9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3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9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3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4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8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8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7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EC24-1CE8-463E-B955-0DFA302E8FE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EBD6-B272-4205-A7AE-640E5C1B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Gangguan Kepribadian</a:t>
            </a:r>
            <a:br>
              <a:rPr lang="en-US" b="1" smtClean="0"/>
            </a:b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052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Gangguan Kepribadian Skizotipal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eksentrik</a:t>
            </a:r>
            <a:r>
              <a:rPr lang="en-US" dirty="0" smtClean="0"/>
              <a:t>, </a:t>
            </a:r>
            <a:r>
              <a:rPr lang="en-US" dirty="0" err="1" smtClean="0"/>
              <a:t>afek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serasi</a:t>
            </a:r>
            <a:r>
              <a:rPr lang="en-US" dirty="0" smtClean="0"/>
              <a:t> </a:t>
            </a:r>
            <a:r>
              <a:rPr lang="en-US" err="1" smtClean="0"/>
              <a:t>atau</a:t>
            </a:r>
            <a:r>
              <a:rPr lang="en-US" smtClean="0"/>
              <a:t> terbatas, perilaku aneh atau eksentrik, sedikit relasi.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smtClean="0"/>
              <a:t>Pada tingkat persepsi</a:t>
            </a:r>
            <a:r>
              <a:rPr lang="en-US" smtClean="0"/>
              <a:t>, mereka  mempunyai pengalaman tidak biasa seperti melihat setan, kekuatan magis, mistik, atau getaran-getaran.  Mengalami depersonalisasi (penonton bagi dirinya sendiri seperti dalam mimpi) . Juga mengalami derealisasi (dunia seperti dalam mimpi).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smtClean="0"/>
              <a:t>Pada tingkat kognitif </a:t>
            </a:r>
            <a:r>
              <a:rPr lang="en-US" i="1" smtClean="0"/>
              <a:t>: ideas </a:t>
            </a:r>
            <a:r>
              <a:rPr lang="en-US" i="1" dirty="0" smtClean="0"/>
              <a:t>of reference</a:t>
            </a:r>
            <a:r>
              <a:rPr lang="en-US" smtClean="0"/>
              <a:t>, yakin bahwa kejadian rutin mempunyai makna personal—misal bentuk dari awan membuat mereka melakukan aktivitas tertentu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67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Gangguan Kepribadian Skizotipal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Berkeyakinan</a:t>
            </a:r>
            <a:r>
              <a:rPr lang="en-US" dirty="0" smtClean="0"/>
              <a:t> paranormal,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magis</a:t>
            </a:r>
            <a:r>
              <a:rPr lang="en-US" dirty="0" smtClean="0"/>
              <a:t>, </a:t>
            </a:r>
            <a:r>
              <a:rPr lang="en-US" dirty="0" err="1" smtClean="0"/>
              <a:t>telepati</a:t>
            </a:r>
            <a:r>
              <a:rPr lang="en-US" dirty="0" smtClean="0"/>
              <a:t>, alien, </a:t>
            </a:r>
            <a:r>
              <a:rPr lang="en-US" dirty="0" err="1" smtClean="0"/>
              <a:t>dsb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budayanya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Juga</a:t>
            </a:r>
            <a:r>
              <a:rPr lang="en-US" dirty="0" smtClean="0"/>
              <a:t>  paranoid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curiga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Pembicaraannya</a:t>
            </a:r>
            <a:r>
              <a:rPr lang="en-US" dirty="0" smtClean="0"/>
              <a:t> </a:t>
            </a:r>
            <a:r>
              <a:rPr lang="en-US" dirty="0" err="1" smtClean="0"/>
              <a:t>aneh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, </a:t>
            </a:r>
            <a:r>
              <a:rPr lang="en-US" dirty="0" err="1" smtClean="0"/>
              <a:t>eksentrik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</a:t>
            </a:r>
            <a:r>
              <a:rPr lang="en-US" b="1" dirty="0" err="1" smtClean="0"/>
              <a:t>afektif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schizotypal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paranoidnya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aneh</a:t>
            </a:r>
            <a:r>
              <a:rPr lang="en-US" dirty="0" smtClean="0"/>
              <a:t>, </a:t>
            </a:r>
            <a:r>
              <a:rPr lang="en-US" dirty="0" err="1" smtClean="0"/>
              <a:t>eksentrik</a:t>
            </a:r>
            <a:r>
              <a:rPr lang="en-US" dirty="0" smtClean="0"/>
              <a:t> , </a:t>
            </a:r>
            <a:r>
              <a:rPr lang="en-US" dirty="0" err="1" smtClean="0"/>
              <a:t>ganjil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berdandan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interpersonal</a:t>
            </a:r>
            <a:r>
              <a:rPr lang="en-US" dirty="0" smtClean="0"/>
              <a:t> :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menghindar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val="29382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Klaster</a:t>
            </a:r>
            <a:r>
              <a:rPr lang="en-US" b="1" dirty="0" smtClean="0"/>
              <a:t> B.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dramatik</a:t>
            </a:r>
            <a:r>
              <a:rPr lang="en-US" b="1" dirty="0" smtClean="0"/>
              <a:t>, </a:t>
            </a:r>
            <a:r>
              <a:rPr lang="en-US" b="1" dirty="0" err="1" smtClean="0"/>
              <a:t>emosional</a:t>
            </a:r>
            <a:r>
              <a:rPr lang="en-US" b="1" dirty="0" smtClean="0"/>
              <a:t>, </a:t>
            </a:r>
            <a:r>
              <a:rPr lang="en-US" b="1" smtClean="0"/>
              <a:t>erratik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mtClean="0"/>
              <a:t>K</a:t>
            </a:r>
            <a:r>
              <a:rPr lang="en-US" smtClean="0"/>
              <a:t>e</a:t>
            </a:r>
            <a:r>
              <a:rPr lang="id-ID" smtClean="0"/>
              <a:t>lompok</a:t>
            </a:r>
            <a:r>
              <a:rPr lang="en-US" smtClean="0"/>
              <a:t> </a:t>
            </a:r>
            <a:r>
              <a:rPr lang="id-ID" smtClean="0"/>
              <a:t>gangguan kepribadian </a:t>
            </a:r>
            <a:r>
              <a:rPr lang="en-US" smtClean="0"/>
              <a:t>dramati</a:t>
            </a:r>
            <a:r>
              <a:rPr lang="id-ID" smtClean="0"/>
              <a:t>k, </a:t>
            </a:r>
            <a:r>
              <a:rPr lang="en-US" smtClean="0"/>
              <a:t>emo</a:t>
            </a:r>
            <a:r>
              <a:rPr lang="id-ID" smtClean="0"/>
              <a:t>s</a:t>
            </a:r>
            <a:r>
              <a:rPr lang="en-US" smtClean="0"/>
              <a:t>ional, errati</a:t>
            </a:r>
            <a:r>
              <a:rPr lang="id-ID" smtClean="0"/>
              <a:t>k </a:t>
            </a:r>
            <a:r>
              <a:rPr lang="en-US" smtClean="0"/>
              <a:t>:</a:t>
            </a:r>
          </a:p>
          <a:p>
            <a:pPr eaLnBrk="1" hangingPunct="1"/>
            <a:r>
              <a:rPr lang="id-ID" smtClean="0"/>
              <a:t>Gangguan kepribadian a</a:t>
            </a:r>
            <a:r>
              <a:rPr lang="en-US" smtClean="0"/>
              <a:t>ntiso</a:t>
            </a:r>
            <a:r>
              <a:rPr lang="id-ID" smtClean="0"/>
              <a:t>s</a:t>
            </a:r>
            <a:r>
              <a:rPr lang="en-US" smtClean="0"/>
              <a:t>ial</a:t>
            </a:r>
          </a:p>
          <a:p>
            <a:pPr eaLnBrk="1" hangingPunct="1"/>
            <a:r>
              <a:rPr lang="id-ID" smtClean="0"/>
              <a:t>Gangguan kepribadian ambang</a:t>
            </a:r>
            <a:endParaRPr lang="en-US" smtClean="0"/>
          </a:p>
          <a:p>
            <a:pPr eaLnBrk="1" hangingPunct="1"/>
            <a:r>
              <a:rPr lang="id-ID" smtClean="0"/>
              <a:t>Gangguan kepribadian h</a:t>
            </a:r>
            <a:r>
              <a:rPr lang="en-US" smtClean="0"/>
              <a:t>istrioni</a:t>
            </a:r>
            <a:r>
              <a:rPr lang="id-ID" smtClean="0"/>
              <a:t>k</a:t>
            </a:r>
            <a:endParaRPr lang="en-US" smtClean="0"/>
          </a:p>
          <a:p>
            <a:pPr eaLnBrk="1" hangingPunct="1"/>
            <a:r>
              <a:rPr lang="id-ID" smtClean="0"/>
              <a:t>Gangguan kepribadian n</a:t>
            </a:r>
            <a:r>
              <a:rPr lang="en-US" smtClean="0"/>
              <a:t>ar</a:t>
            </a:r>
            <a:r>
              <a:rPr lang="id-ID" smtClean="0"/>
              <a:t>s</a:t>
            </a:r>
            <a:r>
              <a:rPr lang="en-US" smtClean="0"/>
              <a:t>isisti</a:t>
            </a:r>
            <a:r>
              <a:rPr lang="id-ID" smtClean="0"/>
              <a:t>k</a:t>
            </a: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b="1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13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smtClean="0"/>
              <a:t>Gangguan Kepribadian Antisosial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285875"/>
            <a:ext cx="8472487" cy="484028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Secara pervasif mengganggu hak orang lain dan secara konsisten melanggar hak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Pola kepribadian ini juga disebut sebagai gangguan kepribadian </a:t>
            </a:r>
            <a:r>
              <a:rPr lang="en-US" dirty="0" err="1" smtClean="0"/>
              <a:t>ps</a:t>
            </a:r>
            <a:r>
              <a:rPr lang="id-ID" dirty="0" smtClean="0"/>
              <a:t>ik</a:t>
            </a:r>
            <a:r>
              <a:rPr lang="en-US" dirty="0" err="1" smtClean="0"/>
              <a:t>opat</a:t>
            </a:r>
            <a:r>
              <a:rPr lang="id-ID" dirty="0" smtClean="0"/>
              <a:t>i</a:t>
            </a:r>
            <a:r>
              <a:rPr lang="en-US" dirty="0" smtClean="0"/>
              <a:t>, so</a:t>
            </a:r>
            <a:r>
              <a:rPr lang="id-ID" dirty="0" smtClean="0"/>
              <a:t>s</a:t>
            </a:r>
            <a:r>
              <a:rPr lang="en-US" dirty="0" err="1" smtClean="0"/>
              <a:t>iopat</a:t>
            </a:r>
            <a:r>
              <a:rPr lang="id-ID" dirty="0" smtClean="0"/>
              <a:t>i</a:t>
            </a:r>
            <a:r>
              <a:rPr lang="en-US" dirty="0" smtClean="0"/>
              <a:t>, </a:t>
            </a:r>
            <a:r>
              <a:rPr lang="id-ID" dirty="0" smtClean="0"/>
              <a:t>d</a:t>
            </a:r>
            <a:r>
              <a:rPr lang="en-US" dirty="0" smtClean="0"/>
              <a:t>an disso</a:t>
            </a:r>
            <a:r>
              <a:rPr lang="id-ID" dirty="0" smtClean="0"/>
              <a:t>s</a:t>
            </a:r>
            <a:r>
              <a:rPr lang="en-US" dirty="0" err="1" smtClean="0"/>
              <a:t>ial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Pada level </a:t>
            </a:r>
            <a:r>
              <a:rPr lang="en-US" b="1" i="1" dirty="0" err="1" smtClean="0"/>
              <a:t>behavioural</a:t>
            </a:r>
            <a:r>
              <a:rPr lang="en-US" b="1" i="1" dirty="0" smtClean="0"/>
              <a:t> </a:t>
            </a:r>
            <a:r>
              <a:rPr lang="en-US" dirty="0" smtClean="0"/>
              <a:t>, </a:t>
            </a:r>
            <a:r>
              <a:rPr lang="id-ID" dirty="0" smtClean="0"/>
              <a:t>mereka dengan gangguan kepribadian antisosial bersikap aggresif, destruktif, </a:t>
            </a:r>
            <a:r>
              <a:rPr lang="en-US" i="1" dirty="0" smtClean="0"/>
              <a:t>deceitful</a:t>
            </a:r>
            <a:r>
              <a:rPr lang="en-US" dirty="0" smtClean="0"/>
              <a:t> </a:t>
            </a:r>
            <a:r>
              <a:rPr lang="id-ID" dirty="0" smtClean="0"/>
              <a:t> d</a:t>
            </a:r>
            <a:r>
              <a:rPr lang="en-US" dirty="0" smtClean="0"/>
              <a:t>an</a:t>
            </a:r>
            <a:r>
              <a:rPr lang="id-ID" dirty="0" smtClean="0"/>
              <a:t> sering terlibat dalam perkelahian, pencurian, penipuan, kebohongan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Dalam praktek klinis , gangguan kepribadian antisosial seringkali dengan riwayat hidup berkali-kali dalam tahanan/penjara 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Pada leverl kognitif</a:t>
            </a:r>
            <a:r>
              <a:rPr lang="en-US" dirty="0" smtClean="0"/>
              <a:t>, </a:t>
            </a:r>
            <a:r>
              <a:rPr lang="id-ID" dirty="0" smtClean="0"/>
              <a:t>orang dengan gangguan kepribadian mengejar keuntungan dan kesenangan diri tanpa etik , moral  dan mengabaikan hukum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Mereka berkeyakinan bahwa a</a:t>
            </a:r>
            <a:r>
              <a:rPr lang="en-US" dirty="0" err="1" smtClean="0"/>
              <a:t>gresi</a:t>
            </a:r>
            <a:r>
              <a:rPr lang="id-ID" dirty="0" smtClean="0"/>
              <a:t>fitas, destruktivitas, pencurian, penipuan, kebohongan untuk mencapai tujuan adalah sah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Mereka mengembangkan rasio dan kognisi untuk menalarkan pelanggaran hak atas orang lain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54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71563"/>
          </a:xfrm>
        </p:spPr>
        <p:txBody>
          <a:bodyPr/>
          <a:lstStyle/>
          <a:p>
            <a:pPr eaLnBrk="1" hangingPunct="1"/>
            <a:r>
              <a:rPr lang="en-US" b="1" smtClean="0"/>
              <a:t>Gangguan Kepribadian Antisosial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285875"/>
            <a:ext cx="8401050" cy="528637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Pada level afektif</a:t>
            </a:r>
            <a:r>
              <a:rPr lang="en-US" dirty="0" smtClean="0"/>
              <a:t>, </a:t>
            </a:r>
            <a:r>
              <a:rPr lang="id-ID" dirty="0" smtClean="0"/>
              <a:t>mereka impulsif, ceroboh, hanya sedikit berencana, tak menunjukan kecemasan meski dalam situasi berbahaya sekalipun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Impulsivitas dan kesemberonoan terlihat dalam riwayat pekerjaan yang erratik , perencanaan keuangan buruk, mengebut ketika mengemudi, penggunaan napza, dan kegiatan berisiko lainnya sehingga membahayakan jiwa dan fisik orang lain dan diri sendiri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Orang dengan gangguan kepribadian antisosial seringkali terlibat dalam perkelahian karena kemudahan tersinggung dan aggresivitasnya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Dalam level </a:t>
            </a:r>
            <a:r>
              <a:rPr lang="en-US" dirty="0" smtClean="0"/>
              <a:t>interpersonal </a:t>
            </a:r>
            <a:r>
              <a:rPr lang="id-ID" dirty="0" smtClean="0"/>
              <a:t>mereka sulit mempertahankan hubungan intim dan akrab  dengan teman maupun pasangan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Biasanya mereka begitu manis meyakinkan orang bahwa mereka akan mencari hubungan akrab dan kemudian memutuskan hubungan dengan cara tidak bertanggung jawab</a:t>
            </a:r>
            <a:r>
              <a:rPr lang="en-US" dirty="0" smtClean="0"/>
              <a:t>, </a:t>
            </a:r>
            <a:r>
              <a:rPr lang="id-ID" dirty="0" smtClean="0"/>
              <a:t>tidak setia, aggresi, destruksi, mencuri atau mnghianati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Rasa penyesalan dan permintaan maaf hampir tidak ada . Jauh dari kesetiaan sebagai pasangan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Diagnosis ini ditegakan ketika orang berusia diatas </a:t>
            </a:r>
            <a:r>
              <a:rPr lang="en-US" dirty="0" smtClean="0"/>
              <a:t>18, </a:t>
            </a:r>
            <a:r>
              <a:rPr lang="id-ID" dirty="0" smtClean="0"/>
              <a:t>d</a:t>
            </a:r>
            <a:r>
              <a:rPr lang="en-US" dirty="0" smtClean="0"/>
              <a:t>an</a:t>
            </a:r>
            <a:r>
              <a:rPr lang="id-ID" dirty="0" smtClean="0"/>
              <a:t> biasanya dimulai dengan gangguan tingkah laku masa kanak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71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Gangguan Kepribadian Ambang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Sangat impulsif, tidak stabil dalam hubungan interpersonal, citra diri dan </a:t>
            </a:r>
            <a:r>
              <a:rPr lang="en-US" i="1" dirty="0" smtClean="0"/>
              <a:t>mood</a:t>
            </a:r>
            <a:r>
              <a:rPr lang="en-US" dirty="0" smtClean="0"/>
              <a:t>. </a:t>
            </a:r>
            <a:endParaRPr lang="id-ID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Pada level k</a:t>
            </a:r>
            <a:r>
              <a:rPr lang="en-US" b="1" dirty="0" err="1" smtClean="0"/>
              <a:t>ogniti</a:t>
            </a:r>
            <a:r>
              <a:rPr lang="id-ID" b="1" dirty="0" smtClean="0"/>
              <a:t>f</a:t>
            </a:r>
            <a:r>
              <a:rPr lang="id-ID" dirty="0" smtClean="0"/>
              <a:t> mereka tak akan terikat pertemanan, persahabatan dan pasangan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Pada level afektif</a:t>
            </a:r>
            <a:r>
              <a:rPr lang="en-US" dirty="0" smtClean="0"/>
              <a:t>, </a:t>
            </a:r>
            <a:r>
              <a:rPr lang="id-ID" dirty="0" smtClean="0"/>
              <a:t>mereka takut terikat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Mereka juga akan melepaskan aggresivitasnya pada orang-orang yang mengikat  kebebasan mereka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Ketakutannya akan keterikatan membuat mereka dengan tidak berhubungan akrab, sering menjauh dan mendekat , terutama pada pasangan seksual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Begitu mereka masuk dalam relasi , ketakutan keterikatannya membuat mereka menjadi terlihat memberi perhatian  dan mengikat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3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Gangguan Kepribadian Ambang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285875"/>
            <a:ext cx="8329612" cy="521493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Ketika pasangan mereka gagal meyakinkan keterikatan atau memenuhi kebutuhan mereka akan perawatan dan pengasuhan , mereka menurunkan keintiman, menjauh, menjadi aggresif dan mengancam bunuh diri atau membunuh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Mereka akan aggresif pada orang dekatnya akibat frustasinya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Mereka akan merasa malu dan bersalah dan melukai diri sendiri, mutilasi diri untuk mendapatkan perhatian dari  orang yang telah dilekatinya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Sehingga mereka mungkin akan membunuh dirinya sendiri atau overdosis , kadang mereka memutilasi diri dalam status disosiatif</a:t>
            </a:r>
            <a:r>
              <a:rPr lang="en-US" dirty="0" smtClean="0"/>
              <a:t>. (</a:t>
            </a:r>
            <a:r>
              <a:rPr lang="id-ID" dirty="0" smtClean="0"/>
              <a:t>Mungkin ada hubungan antara gangguan disosiatif  seperti  gangguan personaliti ganda 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Gangguan Kepribadian Ambang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600200"/>
            <a:ext cx="8329612" cy="50434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Perubahan  pandangan  </a:t>
            </a:r>
            <a:r>
              <a:rPr lang="en-US" i="1" dirty="0" smtClean="0"/>
              <a:t>overvalued and undervalued</a:t>
            </a:r>
            <a:r>
              <a:rPr lang="en-US" dirty="0" smtClean="0"/>
              <a:t>  </a:t>
            </a:r>
            <a:r>
              <a:rPr lang="id-ID" dirty="0" smtClean="0"/>
              <a:t>antara diri sendiri dan orang lainnya mengubah afek  dan perilaku  secara mendadak tanpa diduga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Rasa kekosongan , terlihat dari ketakutan dan keinginan terikat, marah dan takut, bersifat pervasif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Orang dengan kepribadian ambang  akan koping dengan menggunakan perilaku impulsif, aktivitas seksual, </a:t>
            </a:r>
            <a:r>
              <a:rPr lang="en-US" i="1" dirty="0" smtClean="0"/>
              <a:t>bingeing</a:t>
            </a:r>
            <a:r>
              <a:rPr lang="en-US" dirty="0" smtClean="0"/>
              <a:t>, </a:t>
            </a:r>
            <a:r>
              <a:rPr lang="id-ID" dirty="0" smtClean="0"/>
              <a:t>penggunaan napza , mengemudikan kendaraan dengan ceroboh, melakukan tindakan berisiko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Biasanya, mereka mempunyai pengalaman kekerasan seksual masa kanak, pengabaian, kematian orangtua pada usia dini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</a:t>
            </a:r>
            <a:r>
              <a:rPr lang="id-ID" dirty="0" smtClean="0"/>
              <a:t>empunyai riwayat  banyak pasangan seksual, </a:t>
            </a:r>
            <a:r>
              <a:rPr lang="en-US" dirty="0" smtClean="0"/>
              <a:t> </a:t>
            </a:r>
            <a:r>
              <a:rPr lang="id-ID" dirty="0" smtClean="0"/>
              <a:t>berganti-ganti sekolah dan pekerjaan.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42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Kepribadian</a:t>
            </a:r>
            <a:r>
              <a:rPr lang="en-US" b="1" dirty="0" smtClean="0"/>
              <a:t> </a:t>
            </a:r>
            <a:r>
              <a:rPr lang="en-US" b="1" dirty="0" err="1" smtClean="0"/>
              <a:t>Histrionik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28688"/>
            <a:ext cx="8472487" cy="5643562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Khas dengan pola emosi p</a:t>
            </a:r>
            <a:r>
              <a:rPr lang="en-US" dirty="0" err="1" smtClean="0"/>
              <a:t>ervasi</a:t>
            </a:r>
            <a:r>
              <a:rPr lang="id-ID" dirty="0" smtClean="0"/>
              <a:t>f  </a:t>
            </a:r>
            <a:r>
              <a:rPr lang="en-US" dirty="0" err="1" smtClean="0"/>
              <a:t>dramati</a:t>
            </a:r>
            <a:r>
              <a:rPr lang="id-ID" dirty="0" smtClean="0"/>
              <a:t>k</a:t>
            </a:r>
            <a:r>
              <a:rPr lang="en-US" dirty="0" smtClean="0"/>
              <a:t> </a:t>
            </a:r>
            <a:r>
              <a:rPr lang="id-ID" dirty="0" smtClean="0"/>
              <a:t>d</a:t>
            </a:r>
            <a:r>
              <a:rPr lang="en-US" dirty="0" smtClean="0"/>
              <a:t>an</a:t>
            </a:r>
            <a:r>
              <a:rPr lang="id-ID" dirty="0" smtClean="0"/>
              <a:t> mencari perhatian yang berlebihan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Pada level k</a:t>
            </a:r>
            <a:r>
              <a:rPr lang="en-US" b="1" dirty="0" err="1" smtClean="0"/>
              <a:t>ogniti</a:t>
            </a:r>
            <a:r>
              <a:rPr lang="id-ID" b="1" dirty="0" smtClean="0"/>
              <a:t>f</a:t>
            </a:r>
            <a:r>
              <a:rPr lang="id-ID" dirty="0" smtClean="0"/>
              <a:t> mereka berkeyakinan  harus menjadi pusat perhatian , pujian, tanpa memandang kebutuhan orang lain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Pada level afektif</a:t>
            </a:r>
            <a:r>
              <a:rPr lang="id-ID" dirty="0" smtClean="0"/>
              <a:t>  mereka haus perhatian dan sangat takut kehilangan perhatian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Pada level perilaku</a:t>
            </a:r>
            <a:r>
              <a:rPr lang="id-ID" dirty="0" smtClean="0"/>
              <a:t> mereka secara rutin senantiasa  membuat </a:t>
            </a:r>
            <a:r>
              <a:rPr lang="en-US" dirty="0" err="1" smtClean="0"/>
              <a:t>situa</a:t>
            </a:r>
            <a:r>
              <a:rPr lang="id-ID" dirty="0" smtClean="0"/>
              <a:t>s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id-ID" dirty="0" smtClean="0"/>
              <a:t>sedemikian rupa sehingga mereka menjadi pusat perhatian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Guna mencapainya mereka bertindak seperti teater, dramatik , penuh emosi . Namun ketika hal ini dipertanyakan mereka tidak mempunyai jawaban kuat atas pilihan perilaku yang ditampilkan dan tidak mempedulikan jawabannya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Mereka sangat mudah disegesti , perubahan pandangan sangat cepat tergantung kemana perhatian lebih mudah ditarik kearah dirinya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Karakteristik  pandangan , opini dan relasi dangkal.  Selalu  mempertunjukan diri dekat/intim dengan siapapun termasu dengan dokternya; meski baru bertemu pertamakali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Dandanan mereka biasanya menarik perhatian, seronok, agar orang memperhatikannya, juga sangat seduktif – erotik dan proovokatif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Bila ia laki-laki maka tampilan dirinya macho, tampil dengan bentuk tubuh yang mengagumkan, kuat atletis dan menarik secara seksual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239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Kepribadian</a:t>
            </a:r>
            <a:r>
              <a:rPr lang="en-US" b="1" dirty="0" smtClean="0"/>
              <a:t> Narcissistic </a:t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Jika berbicara: ide grandious pervasif, haus pujian, miskin empati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Pada tingkat kognitif , mereka merasa dirinya istimewa , paling bagus, karena itu harus mendapat perlakuan istimewa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Mereka senantiasa berpikir besar , merasa sangat  penting posisinya dan berkawan dengan orang-orang penting, karena itu mereka harus dipentingkan dan dihormati serta menjadi perhatian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Preokupasi fantasi sukses, kekuasaan dan cinta romantik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Pada level </a:t>
            </a:r>
            <a:r>
              <a:rPr lang="en-US" dirty="0" err="1" smtClean="0"/>
              <a:t>af</a:t>
            </a:r>
            <a:r>
              <a:rPr lang="id-ID" dirty="0" smtClean="0"/>
              <a:t>ektif , mereka haus pujian, perhatian, dan layanan dari orang lain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31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Gambaran</a:t>
            </a:r>
            <a:r>
              <a:rPr lang="en-US" b="1" dirty="0" smtClean="0"/>
              <a:t> </a:t>
            </a:r>
            <a:r>
              <a:rPr lang="en-US" b="1" dirty="0" err="1" smtClean="0"/>
              <a:t>Klinis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gambarannya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disfungsional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kognisi</a:t>
            </a:r>
            <a:r>
              <a:rPr lang="en-US" dirty="0" smtClean="0"/>
              <a:t>, </a:t>
            </a:r>
            <a:r>
              <a:rPr lang="en-US" dirty="0" err="1" smtClean="0"/>
              <a:t>afeksi</a:t>
            </a:r>
            <a:r>
              <a:rPr lang="en-US" dirty="0" smtClean="0"/>
              <a:t>,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r>
              <a:rPr lang="en-US" dirty="0" smtClean="0"/>
              <a:t> 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Berulangkali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psikoterapi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psikologik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kriminalitas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44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Gangguan Kepribadian Narcissistic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Pada  level </a:t>
            </a:r>
            <a:r>
              <a:rPr lang="en-US" dirty="0" smtClean="0"/>
              <a:t>interpersonal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 ,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grandiositas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 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/</a:t>
            </a:r>
            <a:r>
              <a:rPr lang="en-US" dirty="0" err="1" smtClean="0"/>
              <a:t>pujian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lama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lama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menemui</a:t>
            </a:r>
            <a:r>
              <a:rPr lang="en-US" dirty="0" smtClean="0"/>
              <a:t> ‘perfect love’.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teman-teman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kesombongan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kecemburuan</a:t>
            </a:r>
            <a:r>
              <a:rPr lang="en-US" dirty="0" smtClean="0"/>
              <a:t>, </a:t>
            </a:r>
            <a:r>
              <a:rPr lang="en-US" dirty="0" err="1" smtClean="0"/>
              <a:t>keirian</a:t>
            </a:r>
            <a:r>
              <a:rPr lang="en-US" dirty="0" smtClean="0"/>
              <a:t>, </a:t>
            </a:r>
            <a:r>
              <a:rPr lang="en-US" dirty="0" err="1" smtClean="0"/>
              <a:t>posesifitas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temannya</a:t>
            </a:r>
            <a:r>
              <a:rPr lang="en-US" dirty="0" smtClean="0"/>
              <a:t> </a:t>
            </a:r>
            <a:r>
              <a:rPr lang="en-US" dirty="0" err="1" smtClean="0"/>
              <a:t>jengah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teman-teman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kagum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cemburu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sangan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mengeluhkan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menghargain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pujian</a:t>
            </a:r>
            <a:r>
              <a:rPr lang="en-US" dirty="0" smtClean="0"/>
              <a:t>, </a:t>
            </a:r>
            <a:r>
              <a:rPr lang="en-US" i="1" dirty="0" smtClean="0"/>
              <a:t>self esteem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, </a:t>
            </a:r>
            <a:r>
              <a:rPr lang="en-US" dirty="0" err="1" smtClean="0"/>
              <a:t>terhina</a:t>
            </a:r>
            <a:r>
              <a:rPr lang="en-US" dirty="0" smtClean="0"/>
              <a:t>, </a:t>
            </a:r>
            <a:r>
              <a:rPr lang="en-US" dirty="0" err="1" smtClean="0"/>
              <a:t>kosong</a:t>
            </a:r>
            <a:r>
              <a:rPr lang="en-US" dirty="0" smtClean="0"/>
              <a:t>,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kejengkelan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kemarahan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depresinya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37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Klaster</a:t>
            </a:r>
            <a:r>
              <a:rPr lang="en-US" b="1" dirty="0" smtClean="0"/>
              <a:t> C.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Cemas</a:t>
            </a:r>
            <a:r>
              <a:rPr lang="en-US" b="1" dirty="0" smtClean="0"/>
              <a:t>, </a:t>
            </a:r>
            <a:r>
              <a:rPr lang="en-US" b="1" dirty="0" err="1" smtClean="0"/>
              <a:t>ketakutan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Kelompok gangguan kepribadian ini , merupakan kelompok pencemas dan ketakutan :</a:t>
            </a:r>
          </a:p>
          <a:p>
            <a:pPr eaLnBrk="1" hangingPunct="1"/>
            <a:r>
              <a:rPr lang="en-US" smtClean="0"/>
              <a:t>Gangguan kepribadian Menghindar</a:t>
            </a:r>
          </a:p>
          <a:p>
            <a:pPr eaLnBrk="1" hangingPunct="1"/>
            <a:r>
              <a:rPr lang="en-US" smtClean="0"/>
              <a:t>Gangguan kepribadian Dependen</a:t>
            </a:r>
          </a:p>
          <a:p>
            <a:pPr eaLnBrk="1" hangingPunct="1"/>
            <a:r>
              <a:rPr lang="en-US" smtClean="0"/>
              <a:t>Gangguan kepribadian Obsesif-kompulsif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95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Klaster</a:t>
            </a:r>
            <a:r>
              <a:rPr lang="en-US" b="1" dirty="0" smtClean="0"/>
              <a:t> C.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Cemas</a:t>
            </a:r>
            <a:r>
              <a:rPr lang="en-US" b="1" dirty="0" smtClean="0"/>
              <a:t>, </a:t>
            </a:r>
            <a:r>
              <a:rPr lang="en-US" b="1" dirty="0" err="1" smtClean="0"/>
              <a:t>ketakutan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Kepribadian</a:t>
            </a:r>
            <a:r>
              <a:rPr lang="en-US" b="1" dirty="0" smtClean="0"/>
              <a:t> </a:t>
            </a:r>
            <a:r>
              <a:rPr lang="en-US" b="1" dirty="0" err="1" smtClean="0"/>
              <a:t>Menghindar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pervasif</a:t>
            </a:r>
            <a:r>
              <a:rPr lang="en-US" dirty="0" smtClean="0"/>
              <a:t> </a:t>
            </a:r>
            <a:r>
              <a:rPr lang="en-US" dirty="0" err="1" smtClean="0"/>
              <a:t>penghambatan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, </a:t>
            </a:r>
            <a:r>
              <a:rPr lang="en-US" dirty="0" err="1" smtClean="0"/>
              <a:t>pemalu</a:t>
            </a:r>
            <a:r>
              <a:rPr lang="en-US" dirty="0" smtClean="0"/>
              <a:t>,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</a:t>
            </a:r>
            <a:r>
              <a:rPr lang="en-US" b="1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b="1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terampil</a:t>
            </a:r>
            <a:r>
              <a:rPr lang="en-US" dirty="0" smtClean="0"/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bodoh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dikritik</a:t>
            </a:r>
            <a:r>
              <a:rPr lang="en-US" dirty="0" smtClean="0"/>
              <a:t>, </a:t>
            </a:r>
            <a:r>
              <a:rPr lang="en-US" dirty="0" err="1" smtClean="0"/>
              <a:t>ditolak</a:t>
            </a:r>
            <a:r>
              <a:rPr lang="en-US" dirty="0" smtClean="0"/>
              <a:t>, </a:t>
            </a:r>
            <a:r>
              <a:rPr lang="en-US" dirty="0" err="1" smtClean="0"/>
              <a:t>dibodohi</a:t>
            </a:r>
            <a:r>
              <a:rPr lang="en-US" dirty="0" smtClean="0"/>
              <a:t>, </a:t>
            </a:r>
            <a:r>
              <a:rPr lang="en-US" dirty="0" err="1" smtClean="0"/>
              <a:t>dipermalukan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dihina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 </a:t>
            </a:r>
            <a:r>
              <a:rPr lang="en-US" b="1" dirty="0" err="1" smtClean="0"/>
              <a:t>afektif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</a:t>
            </a:r>
            <a:r>
              <a:rPr lang="en-US" b="1" dirty="0" err="1" smtClean="0"/>
              <a:t>perilaku</a:t>
            </a:r>
            <a:r>
              <a:rPr lang="en-US" dirty="0" smtClean="0"/>
              <a:t> 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mengkritiknya</a:t>
            </a:r>
            <a:r>
              <a:rPr lang="en-US" dirty="0" smtClean="0"/>
              <a:t>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dikenalnya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interpersonal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intim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hinaan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memalukan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3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Klaster</a:t>
            </a:r>
            <a:r>
              <a:rPr lang="en-US" b="1" dirty="0" smtClean="0"/>
              <a:t> C.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Cemas</a:t>
            </a:r>
            <a:r>
              <a:rPr lang="en-US" b="1" dirty="0" smtClean="0"/>
              <a:t>, </a:t>
            </a:r>
            <a:r>
              <a:rPr lang="en-US" b="1" dirty="0" err="1" smtClean="0"/>
              <a:t>ketakutan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Kepribadian</a:t>
            </a:r>
            <a:r>
              <a:rPr lang="en-US" b="1" dirty="0" smtClean="0"/>
              <a:t> </a:t>
            </a:r>
            <a:r>
              <a:rPr lang="en-US" b="1" dirty="0" err="1" smtClean="0"/>
              <a:t>Dependen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pervasif</a:t>
            </a:r>
            <a:r>
              <a:rPr lang="en-US" dirty="0" smtClean="0"/>
              <a:t>  </a:t>
            </a:r>
            <a:r>
              <a:rPr lang="en-US" dirty="0" err="1" smtClean="0"/>
              <a:t>submisif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keterlekatan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</a:t>
            </a:r>
            <a:r>
              <a:rPr lang="en-US" b="1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berkeyakinan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kekacauan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</a:t>
            </a:r>
            <a:r>
              <a:rPr lang="en-US" b="1" dirty="0" err="1" smtClean="0"/>
              <a:t>afektif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hketika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</a:t>
            </a:r>
            <a:r>
              <a:rPr lang="en-US" b="1" dirty="0" err="1" smtClean="0"/>
              <a:t>behavioural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saran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, 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taku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agar </a:t>
            </a:r>
            <a:r>
              <a:rPr lang="en-US" dirty="0" err="1" smtClean="0"/>
              <a:t>oranglain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, </a:t>
            </a:r>
            <a:r>
              <a:rPr lang="en-US" dirty="0" err="1" smtClean="0"/>
              <a:t>meski</a:t>
            </a:r>
            <a:r>
              <a:rPr lang="en-US" dirty="0" smtClean="0"/>
              <a:t> 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sekalipun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interpersonal</a:t>
            </a:r>
            <a:r>
              <a:rPr lang="en-US" dirty="0" smtClean="0"/>
              <a:t> 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intim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4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Klaster</a:t>
            </a:r>
            <a:r>
              <a:rPr lang="en-US" b="1" dirty="0" smtClean="0"/>
              <a:t> C.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Cemas</a:t>
            </a:r>
            <a:r>
              <a:rPr lang="en-US" b="1" dirty="0" smtClean="0"/>
              <a:t>, </a:t>
            </a:r>
            <a:r>
              <a:rPr lang="en-US" b="1" dirty="0" err="1" smtClean="0"/>
              <a:t>ketakutan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Kepribadian</a:t>
            </a:r>
            <a:r>
              <a:rPr lang="en-US" b="1" dirty="0" smtClean="0"/>
              <a:t> </a:t>
            </a:r>
            <a:r>
              <a:rPr lang="en-US" b="1" dirty="0" err="1" smtClean="0"/>
              <a:t>Obsesif-kompulsif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preokupasi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keteraturan</a:t>
            </a:r>
            <a:r>
              <a:rPr lang="en-US" dirty="0" smtClean="0"/>
              <a:t>, </a:t>
            </a:r>
            <a:r>
              <a:rPr lang="en-US" dirty="0" err="1" smtClean="0"/>
              <a:t>kesempurnaan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kendali</a:t>
            </a:r>
            <a:r>
              <a:rPr lang="en-US" dirty="0" smtClean="0"/>
              <a:t> interpersonal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</a:t>
            </a:r>
            <a:r>
              <a:rPr lang="en-US" b="1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berkeyakinan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agar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ditegakan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dipatuhi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;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</a:t>
            </a:r>
            <a:r>
              <a:rPr lang="en-US" b="1" dirty="0" err="1" smtClean="0"/>
              <a:t>emosi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ektivitas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level </a:t>
            </a:r>
            <a:r>
              <a:rPr lang="en-US" b="1" dirty="0" err="1" smtClean="0"/>
              <a:t>behavioural</a:t>
            </a:r>
            <a:r>
              <a:rPr lang="en-US" dirty="0" smtClean="0"/>
              <a:t> 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88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Klaster</a:t>
            </a:r>
            <a:r>
              <a:rPr lang="en-US" b="1" dirty="0" smtClean="0"/>
              <a:t> C.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Cemas</a:t>
            </a:r>
            <a:r>
              <a:rPr lang="en-US" b="1" dirty="0" smtClean="0"/>
              <a:t>, </a:t>
            </a:r>
            <a:r>
              <a:rPr lang="en-US" b="1" dirty="0" err="1" smtClean="0"/>
              <a:t>ketakutan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Gangguan kepribadian Obsesif-kompulsif </a:t>
            </a:r>
          </a:p>
          <a:p>
            <a:pPr eaLnBrk="1" hangingPunct="1"/>
            <a:r>
              <a:rPr lang="en-US" sz="2000" smtClean="0"/>
              <a:t>Kesulitan mutlak dalam menyelesaikan tugas tepat waktu, sesuai tenggat, pada beberapa tugas tidak pernah selesai sebab standar sempurna tidak pernah tercapai</a:t>
            </a:r>
          </a:p>
          <a:p>
            <a:pPr eaLnBrk="1" hangingPunct="1"/>
            <a:r>
              <a:rPr lang="en-US" sz="2000" smtClean="0"/>
              <a:t>Sulit menyelesaikan berbagai hal dengan fleksibel, karena mereka sangat kaku pada perencanaan awal, meski terlihat dengan jelas ada masalah , tetap berpegang pada rencana awal. </a:t>
            </a:r>
          </a:p>
          <a:p>
            <a:pPr eaLnBrk="1" hangingPunct="1"/>
            <a:r>
              <a:rPr lang="en-US" sz="2000" smtClean="0"/>
              <a:t>Sangat jarang mengambil aktivitas santai, hubungan dengan keluarga terabaikan karena mengabdi pada pekerja dan tidak selalu menimbang nilai ekonomi.</a:t>
            </a:r>
          </a:p>
        </p:txBody>
      </p:sp>
    </p:spTree>
    <p:extLst>
      <p:ext uri="{BB962C8B-B14F-4D97-AF65-F5344CB8AC3E}">
        <p14:creationId xmlns:p14="http://schemas.microsoft.com/office/powerpoint/2010/main" val="41343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Klaster C. Kelompok Cemas, ketakutan </a:t>
            </a:r>
            <a:br>
              <a:rPr lang="en-US" b="1" smtClean="0"/>
            </a:b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829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Gangguan kepribadian Obsesif-kompulsif </a:t>
            </a:r>
          </a:p>
          <a:p>
            <a:pPr eaLnBrk="1" hangingPunct="1"/>
            <a:r>
              <a:rPr lang="en-US" sz="2000" smtClean="0"/>
              <a:t>Sering menimbulkan konflik dan isolasi sosial pada lingkungan kerja dan santai atas alasan kekakuan pada aturan. Mereka senantiasa menghitung uang dan posesivitas sebagai antisipasi jika kelak terjadi kesulitan ekonomi. </a:t>
            </a:r>
          </a:p>
          <a:p>
            <a:pPr eaLnBrk="1" hangingPunct="1"/>
            <a:r>
              <a:rPr lang="en-US" sz="2000" smtClean="0"/>
              <a:t>Pada level interpersonal, mereka terisolasi karena sangat menuntut orang lain atas terpenuhinya standar dan juga karena mereka sulit mengekspresikan perasaan lembut, karena menurut mereka semua orang tidak dapat memenuhi standar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21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Etiologi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Psikodinamika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Masalah</a:t>
            </a:r>
            <a:r>
              <a:rPr lang="en-US" dirty="0" smtClean="0">
                <a:sym typeface="Wingdings" pitchFamily="2" charset="2"/>
              </a:rPr>
              <a:t> Oedipus Complex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 abnormal. Borderline personality </a:t>
            </a:r>
            <a:r>
              <a:rPr lang="en-US" dirty="0" err="1" smtClean="0">
                <a:sym typeface="Wingdings" pitchFamily="2" charset="2"/>
              </a:rPr>
              <a:t>disebabkan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kegagalan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pre-Oedipal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mengembangkan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kestabilan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r>
              <a:rPr lang="en-US" dirty="0" smtClean="0">
                <a:sym typeface="Wingdings" pitchFamily="2" charset="2"/>
              </a:rPr>
              <a:t> image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buruk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err="1" smtClean="0">
                <a:sym typeface="Wingdings" pitchFamily="2" charset="2"/>
              </a:rPr>
              <a:t>Behaviour</a:t>
            </a:r>
            <a:r>
              <a:rPr lang="en-US" dirty="0" smtClean="0">
                <a:sym typeface="Wingdings" pitchFamily="2" charset="2"/>
              </a:rPr>
              <a:t>  OCD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dihubungkan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disiplin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control orang </a:t>
            </a:r>
            <a:r>
              <a:rPr lang="en-US" dirty="0" err="1" smtClean="0">
                <a:sym typeface="Wingdings" pitchFamily="2" charset="2"/>
              </a:rPr>
              <a:t>tua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berlebihan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kanak-kanak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Antisosial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kurang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konsisten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sulit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diprediksi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gagal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merespon</a:t>
            </a:r>
            <a:r>
              <a:rPr lang="en-US" dirty="0" smtClean="0">
                <a:sym typeface="Wingdings" pitchFamily="2" charset="2"/>
              </a:rPr>
              <a:t> orang lain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potensial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Histrionik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pengalaman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kanak-kanak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perhatian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dihubungkan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penampilan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anak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3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Keluarga</a:t>
            </a:r>
            <a:r>
              <a:rPr lang="en-US" dirty="0" smtClean="0"/>
              <a:t> :</a:t>
            </a:r>
            <a:r>
              <a:rPr lang="en-US" dirty="0" smtClean="0">
                <a:sym typeface="Wingdings" pitchFamily="2" charset="2"/>
              </a:rPr>
              <a:t> overprotective &amp; </a:t>
            </a:r>
            <a:r>
              <a:rPr lang="en-US" dirty="0" err="1" smtClean="0">
                <a:sym typeface="Wingdings" pitchFamily="2" charset="2"/>
              </a:rPr>
              <a:t>otoriter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dependen</a:t>
            </a:r>
            <a:r>
              <a:rPr lang="en-US" dirty="0" smtClean="0">
                <a:sym typeface="Wingdings" pitchFamily="2" charset="2"/>
              </a:rPr>
              <a:t> personality. OCD 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keluarga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moralistik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kuat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keras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Antisosial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pengabaian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kanan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err="1" smtClean="0">
                <a:sym typeface="Wingdings" pitchFamily="2" charset="2"/>
              </a:rPr>
              <a:t>Genetis</a:t>
            </a:r>
            <a:r>
              <a:rPr lang="en-US" dirty="0" smtClean="0">
                <a:sym typeface="Wingdings" pitchFamily="2" charset="2"/>
              </a:rPr>
              <a:t> : </a:t>
            </a:r>
          </a:p>
          <a:p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kultural</a:t>
            </a:r>
            <a:r>
              <a:rPr lang="en-US" dirty="0" smtClean="0">
                <a:sym typeface="Wingdings" pitchFamily="2" charset="2"/>
              </a:rPr>
              <a:t> 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383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TRETMEN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yang paling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menkombinasikan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7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Gambaran</a:t>
            </a:r>
            <a:r>
              <a:rPr lang="en-US" b="1" dirty="0" smtClean="0"/>
              <a:t> </a:t>
            </a:r>
            <a:r>
              <a:rPr lang="en-US" b="1" dirty="0" err="1" smtClean="0"/>
              <a:t>Klinis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285875"/>
            <a:ext cx="8472487" cy="51435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bertahan</a:t>
            </a:r>
            <a:r>
              <a:rPr lang="en-US" dirty="0" smtClean="0"/>
              <a:t> ,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sosialnya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: </a:t>
            </a:r>
            <a:r>
              <a:rPr lang="en-US" dirty="0" err="1" smtClean="0"/>
              <a:t>kognisi</a:t>
            </a:r>
            <a:r>
              <a:rPr lang="en-US" dirty="0" smtClean="0"/>
              <a:t>, </a:t>
            </a:r>
            <a:r>
              <a:rPr lang="en-US" dirty="0" err="1" smtClean="0"/>
              <a:t>afek</a:t>
            </a:r>
            <a:r>
              <a:rPr lang="en-US" dirty="0" smtClean="0"/>
              <a:t>,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r>
              <a:rPr lang="en-US" dirty="0" smtClean="0"/>
              <a:t> , </a:t>
            </a:r>
            <a:r>
              <a:rPr lang="en-US" dirty="0" err="1" smtClean="0"/>
              <a:t>perilakum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Kognisi</a:t>
            </a:r>
            <a:r>
              <a:rPr lang="en-US" dirty="0" smtClean="0"/>
              <a:t> : </a:t>
            </a:r>
            <a:r>
              <a:rPr lang="en-US" dirty="0" err="1" smtClean="0"/>
              <a:t>aneh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oranglain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Afeksi</a:t>
            </a:r>
            <a:r>
              <a:rPr lang="en-US" dirty="0" smtClean="0"/>
              <a:t> :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 , </a:t>
            </a:r>
            <a:r>
              <a:rPr lang="en-US" dirty="0" err="1" smtClean="0"/>
              <a:t>intensitas</a:t>
            </a:r>
            <a:r>
              <a:rPr lang="en-US" dirty="0" smtClean="0"/>
              <a:t>, </a:t>
            </a:r>
            <a:r>
              <a:rPr lang="en-US" dirty="0" err="1" smtClean="0"/>
              <a:t>lanilitas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r>
              <a:rPr lang="en-US" dirty="0" smtClean="0"/>
              <a:t> 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r>
              <a:rPr lang="en-US" dirty="0" smtClean="0"/>
              <a:t> , </a:t>
            </a:r>
            <a:r>
              <a:rPr lang="en-US" dirty="0" err="1" smtClean="0"/>
              <a:t>terlihatlah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aneh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terhambat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interpersonal,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mengisinya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49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smtClean="0"/>
              <a:t>Gambaran Klinis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disekitar</a:t>
            </a:r>
            <a:r>
              <a:rPr lang="en-US" dirty="0" smtClean="0"/>
              <a:t> </a:t>
            </a:r>
            <a:r>
              <a:rPr lang="en-US" dirty="0" err="1" smtClean="0"/>
              <a:t>enggan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dengannya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disingkirkan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direspon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;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penderitaan</a:t>
            </a:r>
            <a:r>
              <a:rPr lang="en-US" dirty="0" smtClean="0"/>
              <a:t> </a:t>
            </a:r>
            <a:r>
              <a:rPr lang="en-US" dirty="0" err="1" smtClean="0"/>
              <a:t>baginya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mengubahnya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psikoterapi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terulang</a:t>
            </a:r>
            <a:r>
              <a:rPr lang="en-US" dirty="0" smtClean="0"/>
              <a:t> 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berharap</a:t>
            </a:r>
            <a:r>
              <a:rPr lang="en-US" dirty="0" smtClean="0"/>
              <a:t> </a:t>
            </a:r>
            <a:r>
              <a:rPr lang="en-US" dirty="0" err="1" smtClean="0"/>
              <a:t>menutupi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psikologik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13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Gambaran Klinis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Kepribadian antisosial , dibuat berdasarkan reputasi dan bukan pada presentasi</a:t>
            </a:r>
          </a:p>
          <a:p>
            <a:pPr eaLnBrk="1" hangingPunct="1"/>
            <a:r>
              <a:rPr lang="en-US" smtClean="0"/>
              <a:t>Gangguan kepribadian muncul bersama gangguan psikologik lainnya atau perilaku kriminal. </a:t>
            </a:r>
          </a:p>
          <a:p>
            <a:pPr eaLnBrk="1" hangingPunct="1"/>
            <a:r>
              <a:rPr lang="en-US" smtClean="0"/>
              <a:t>Secara klinis gangguan kepribadian sangat bermasalah bagi pelaku kesehatan dan pasien lainnya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99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en-US" b="1" smtClean="0"/>
              <a:t>Gambaran Klinis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071563"/>
            <a:ext cx="8643937" cy="5786437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err="1" smtClean="0"/>
              <a:t>Gangguan</a:t>
            </a:r>
            <a:r>
              <a:rPr lang="en-US" sz="3800" dirty="0" smtClean="0"/>
              <a:t> </a:t>
            </a:r>
            <a:r>
              <a:rPr lang="en-US" sz="3800" dirty="0" err="1" smtClean="0"/>
              <a:t>personaliti</a:t>
            </a:r>
            <a:r>
              <a:rPr lang="en-US" sz="3800" dirty="0" smtClean="0"/>
              <a:t>  </a:t>
            </a:r>
            <a:r>
              <a:rPr lang="en-US" sz="3800" dirty="0" err="1" smtClean="0"/>
              <a:t>ada</a:t>
            </a:r>
            <a:r>
              <a:rPr lang="en-US" sz="3800" dirty="0" smtClean="0"/>
              <a:t> 10 yang </a:t>
            </a:r>
            <a:r>
              <a:rPr lang="en-US" sz="3800" dirty="0" err="1" smtClean="0"/>
              <a:t>terbagi</a:t>
            </a:r>
            <a:r>
              <a:rPr lang="en-US" sz="3800" dirty="0" smtClean="0"/>
              <a:t> </a:t>
            </a:r>
            <a:r>
              <a:rPr lang="en-US" sz="3800" dirty="0" err="1" smtClean="0"/>
              <a:t>atas</a:t>
            </a:r>
            <a:r>
              <a:rPr lang="en-US" sz="3800" dirty="0" smtClean="0"/>
              <a:t> 3 </a:t>
            </a:r>
            <a:r>
              <a:rPr lang="en-US" sz="3800" dirty="0" err="1" smtClean="0"/>
              <a:t>klaster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kelompok</a:t>
            </a:r>
            <a:r>
              <a:rPr lang="en-US" sz="3800" dirty="0" smtClean="0"/>
              <a:t> </a:t>
            </a:r>
            <a:r>
              <a:rPr lang="en-US" sz="3800" dirty="0" err="1" smtClean="0"/>
              <a:t>besar</a:t>
            </a:r>
            <a:r>
              <a:rPr lang="en-US" sz="3800" dirty="0" smtClean="0"/>
              <a:t> </a:t>
            </a:r>
            <a:r>
              <a:rPr lang="en-US" sz="3800" dirty="0" err="1" smtClean="0"/>
              <a:t>karena</a:t>
            </a:r>
            <a:r>
              <a:rPr lang="en-US" sz="3800" dirty="0" smtClean="0"/>
              <a:t> </a:t>
            </a:r>
            <a:r>
              <a:rPr lang="en-US" sz="3800" dirty="0" err="1" smtClean="0"/>
              <a:t>kesamaan</a:t>
            </a:r>
            <a:r>
              <a:rPr lang="en-US" sz="3800" dirty="0" smtClean="0"/>
              <a:t> </a:t>
            </a:r>
            <a:r>
              <a:rPr lang="en-US" sz="3800" dirty="0" err="1" smtClean="0"/>
              <a:t>gambaran</a:t>
            </a:r>
            <a:r>
              <a:rPr lang="en-US" sz="3800" dirty="0" smtClean="0"/>
              <a:t> </a:t>
            </a:r>
            <a:r>
              <a:rPr lang="en-US" sz="3800" dirty="0" err="1" smtClean="0"/>
              <a:t>klinisnya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dirty="0" err="1" smtClean="0"/>
              <a:t>Klaster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pertama</a:t>
            </a:r>
            <a:r>
              <a:rPr lang="en-US" sz="3800" b="1" dirty="0" smtClean="0"/>
              <a:t> </a:t>
            </a:r>
            <a:r>
              <a:rPr lang="en-US" sz="3800" dirty="0" smtClean="0"/>
              <a:t>: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</a:t>
            </a:r>
            <a:r>
              <a:rPr lang="en-US" sz="3800" dirty="0" err="1" smtClean="0"/>
              <a:t>kepribadian</a:t>
            </a:r>
            <a:r>
              <a:rPr lang="en-US" sz="3800" dirty="0" smtClean="0"/>
              <a:t> paranoid, schizoid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schizotypal</a:t>
            </a:r>
            <a:r>
              <a:rPr lang="en-US" sz="3800" dirty="0" smtClean="0"/>
              <a:t> , </a:t>
            </a:r>
            <a:r>
              <a:rPr lang="en-US" sz="3800" dirty="0" err="1" smtClean="0"/>
              <a:t>dikelompokan</a:t>
            </a:r>
            <a:r>
              <a:rPr lang="en-US" sz="3800" dirty="0" smtClean="0"/>
              <a:t> </a:t>
            </a:r>
            <a:r>
              <a:rPr lang="en-US" sz="3800" dirty="0" err="1" smtClean="0"/>
              <a:t>bersama</a:t>
            </a:r>
            <a:r>
              <a:rPr lang="en-US" sz="3800" dirty="0" smtClean="0"/>
              <a:t> </a:t>
            </a:r>
            <a:r>
              <a:rPr lang="en-US" sz="3800" dirty="0" err="1" smtClean="0"/>
              <a:t>karena</a:t>
            </a:r>
            <a:r>
              <a:rPr lang="en-US" sz="3800" dirty="0" smtClean="0"/>
              <a:t> </a:t>
            </a:r>
            <a:r>
              <a:rPr lang="en-US" sz="3800" dirty="0" err="1" smtClean="0"/>
              <a:t>sama-sama</a:t>
            </a:r>
            <a:r>
              <a:rPr lang="en-US" sz="3800" dirty="0" smtClean="0"/>
              <a:t> </a:t>
            </a:r>
            <a:r>
              <a:rPr lang="en-US" sz="3800" dirty="0" err="1" smtClean="0"/>
              <a:t>aneh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eksentrik</a:t>
            </a:r>
            <a:r>
              <a:rPr lang="en-US" sz="3800" dirty="0" smtClean="0"/>
              <a:t> </a:t>
            </a:r>
            <a:r>
              <a:rPr lang="en-US" sz="3800" dirty="0" err="1" smtClean="0"/>
              <a:t>perilakunya</a:t>
            </a:r>
            <a:r>
              <a:rPr lang="en-US" sz="38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dirty="0" err="1" smtClean="0"/>
              <a:t>Klaster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kedua</a:t>
            </a:r>
            <a:r>
              <a:rPr lang="en-US" sz="3800" b="1" dirty="0" smtClean="0"/>
              <a:t> </a:t>
            </a:r>
            <a:r>
              <a:rPr lang="en-US" sz="3800" dirty="0" smtClean="0"/>
              <a:t>: 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</a:t>
            </a:r>
            <a:r>
              <a:rPr lang="en-US" sz="3800" dirty="0" err="1" smtClean="0"/>
              <a:t>kepribadian</a:t>
            </a:r>
            <a:r>
              <a:rPr lang="en-US" sz="3800" dirty="0" smtClean="0"/>
              <a:t> antisocial, borderline, histrionic </a:t>
            </a:r>
            <a:r>
              <a:rPr lang="en-US" sz="3800" dirty="0" err="1" smtClean="0"/>
              <a:t>dan</a:t>
            </a:r>
            <a:r>
              <a:rPr lang="en-US" sz="3800" dirty="0" smtClean="0"/>
              <a:t> narcissistic , </a:t>
            </a:r>
            <a:r>
              <a:rPr lang="en-US" sz="3800" dirty="0" err="1" smtClean="0"/>
              <a:t>khas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perilaku</a:t>
            </a:r>
            <a:r>
              <a:rPr lang="en-US" sz="3800" dirty="0" smtClean="0"/>
              <a:t> </a:t>
            </a:r>
            <a:r>
              <a:rPr lang="en-US" sz="3800" dirty="0" err="1" smtClean="0"/>
              <a:t>impulsif</a:t>
            </a:r>
            <a:r>
              <a:rPr lang="en-US" sz="3800" dirty="0" smtClean="0"/>
              <a:t>  </a:t>
            </a:r>
            <a:r>
              <a:rPr lang="en-US" sz="3800" dirty="0" err="1" smtClean="0"/>
              <a:t>dramatik</a:t>
            </a:r>
            <a:r>
              <a:rPr lang="en-US" sz="3800" dirty="0" smtClean="0"/>
              <a:t>, </a:t>
            </a:r>
            <a:r>
              <a:rPr lang="en-US" sz="3800" dirty="0" err="1" smtClean="0"/>
              <a:t>emosional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erratik</a:t>
            </a:r>
            <a:r>
              <a:rPr lang="en-US" sz="38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dirty="0" err="1" smtClean="0"/>
              <a:t>Klaster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ketiga</a:t>
            </a:r>
            <a:r>
              <a:rPr lang="en-US" sz="3800" b="1" dirty="0" smtClean="0"/>
              <a:t> </a:t>
            </a:r>
            <a:r>
              <a:rPr lang="en-US" sz="3800" dirty="0" smtClean="0"/>
              <a:t>: 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</a:t>
            </a:r>
            <a:r>
              <a:rPr lang="en-US" sz="3800" dirty="0" err="1" smtClean="0"/>
              <a:t>kepribadian</a:t>
            </a:r>
            <a:r>
              <a:rPr lang="en-US" sz="3800" dirty="0" smtClean="0"/>
              <a:t> </a:t>
            </a:r>
            <a:r>
              <a:rPr lang="en-US" sz="3800" dirty="0" err="1" smtClean="0"/>
              <a:t>menghindar</a:t>
            </a:r>
            <a:r>
              <a:rPr lang="en-US" sz="3800" dirty="0" smtClean="0"/>
              <a:t>, </a:t>
            </a:r>
            <a:r>
              <a:rPr lang="en-US" sz="3800" dirty="0" err="1" smtClean="0"/>
              <a:t>dependen</a:t>
            </a:r>
            <a:r>
              <a:rPr lang="en-US" sz="3800" dirty="0" smtClean="0"/>
              <a:t>, </a:t>
            </a:r>
            <a:r>
              <a:rPr lang="en-US" sz="3800" dirty="0" err="1" smtClean="0"/>
              <a:t>dan</a:t>
            </a:r>
            <a:r>
              <a:rPr lang="en-US" sz="3800" dirty="0" smtClean="0"/>
              <a:t> obsessive-compulsive, </a:t>
            </a:r>
            <a:r>
              <a:rPr lang="en-US" sz="3800" dirty="0" err="1" smtClean="0"/>
              <a:t>khas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anxietas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ketakutan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err="1" smtClean="0"/>
              <a:t>Dalam</a:t>
            </a:r>
            <a:r>
              <a:rPr lang="en-US" sz="3800" dirty="0" smtClean="0"/>
              <a:t> ICD 10 </a:t>
            </a:r>
            <a:r>
              <a:rPr lang="en-US" sz="3800" dirty="0" err="1" smtClean="0"/>
              <a:t>dibanding</a:t>
            </a:r>
            <a:r>
              <a:rPr lang="en-US" sz="3800" dirty="0" smtClean="0"/>
              <a:t> DSM IV </a:t>
            </a:r>
            <a:r>
              <a:rPr lang="en-US" sz="3800" dirty="0" err="1" smtClean="0"/>
              <a:t>ada</a:t>
            </a:r>
            <a:r>
              <a:rPr lang="en-US" sz="3800" dirty="0" smtClean="0"/>
              <a:t> </a:t>
            </a:r>
            <a:r>
              <a:rPr lang="en-US" sz="3800" dirty="0" err="1" smtClean="0"/>
              <a:t>perbedaan</a:t>
            </a:r>
            <a:r>
              <a:rPr lang="en-US" sz="3800" dirty="0" smtClean="0"/>
              <a:t> </a:t>
            </a:r>
            <a:r>
              <a:rPr lang="en-US" sz="3800" dirty="0" err="1" smtClean="0"/>
              <a:t>kecil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klasifikasinya</a:t>
            </a:r>
            <a:r>
              <a:rPr lang="en-US" sz="38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err="1" smtClean="0"/>
              <a:t>Sindroma</a:t>
            </a:r>
            <a:r>
              <a:rPr lang="en-US" sz="3800" dirty="0" smtClean="0"/>
              <a:t> </a:t>
            </a:r>
            <a:r>
              <a:rPr lang="en-US" sz="3800" dirty="0" err="1" smtClean="0"/>
              <a:t>schizotypal</a:t>
            </a:r>
            <a:r>
              <a:rPr lang="en-US" sz="3800" dirty="0" smtClean="0"/>
              <a:t> </a:t>
            </a:r>
            <a:r>
              <a:rPr lang="en-US" sz="3800" dirty="0" err="1" smtClean="0"/>
              <a:t>masuk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daftar</a:t>
            </a:r>
            <a:r>
              <a:rPr lang="en-US" sz="3800" dirty="0" smtClean="0"/>
              <a:t> </a:t>
            </a:r>
            <a:r>
              <a:rPr lang="en-US" sz="3800" dirty="0" err="1" smtClean="0"/>
              <a:t>kondisi</a:t>
            </a:r>
            <a:r>
              <a:rPr lang="en-US" sz="3800" dirty="0" smtClean="0"/>
              <a:t> </a:t>
            </a:r>
            <a:r>
              <a:rPr lang="en-US" sz="3800" dirty="0" err="1" smtClean="0"/>
              <a:t>psikotik</a:t>
            </a:r>
            <a:r>
              <a:rPr lang="en-US" sz="3800" dirty="0" smtClean="0"/>
              <a:t> </a:t>
            </a:r>
            <a:r>
              <a:rPr lang="en-US" sz="3800" dirty="0" err="1" smtClean="0"/>
              <a:t>bersama</a:t>
            </a:r>
            <a:r>
              <a:rPr lang="en-US" sz="3800" dirty="0" smtClean="0"/>
              <a:t> </a:t>
            </a:r>
            <a:r>
              <a:rPr lang="en-US" sz="3800" dirty="0" err="1" smtClean="0"/>
              <a:t>skizofrenia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ICD 10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</a:t>
            </a:r>
            <a:r>
              <a:rPr lang="en-US" sz="3800" dirty="0" err="1" smtClean="0"/>
              <a:t>kepribadian</a:t>
            </a:r>
            <a:r>
              <a:rPr lang="en-US" sz="3800" dirty="0" smtClean="0"/>
              <a:t> narcissistic </a:t>
            </a:r>
            <a:r>
              <a:rPr lang="en-US" sz="3800" dirty="0" err="1" smtClean="0"/>
              <a:t>dihilangkan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err="1" smtClean="0"/>
              <a:t>Juga</a:t>
            </a:r>
            <a:r>
              <a:rPr lang="en-US" sz="3800" dirty="0" smtClean="0"/>
              <a:t> 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</a:t>
            </a:r>
            <a:r>
              <a:rPr lang="en-US" sz="3800" dirty="0" err="1" smtClean="0"/>
              <a:t>kepribadian</a:t>
            </a:r>
            <a:r>
              <a:rPr lang="en-US" sz="3800" dirty="0" smtClean="0"/>
              <a:t> obsessive compulsive </a:t>
            </a:r>
            <a:r>
              <a:rPr lang="en-US" sz="3800" dirty="0" err="1" smtClean="0"/>
              <a:t>merujuk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</a:t>
            </a:r>
            <a:r>
              <a:rPr lang="en-US" sz="3800" dirty="0" err="1" smtClean="0"/>
              <a:t>kepribadian</a:t>
            </a:r>
            <a:r>
              <a:rPr lang="en-US" sz="3800" dirty="0" smtClean="0"/>
              <a:t> </a:t>
            </a:r>
            <a:r>
              <a:rPr lang="en-US" sz="3800" dirty="0" err="1" smtClean="0"/>
              <a:t>anankastik</a:t>
            </a:r>
            <a:r>
              <a:rPr lang="en-US" sz="38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Multiple personality disorder (MPD), </a:t>
            </a:r>
            <a:r>
              <a:rPr lang="en-US" sz="3800" dirty="0" err="1" smtClean="0"/>
              <a:t>tidak</a:t>
            </a:r>
            <a:r>
              <a:rPr lang="en-US" sz="3800" dirty="0" smtClean="0"/>
              <a:t> </a:t>
            </a:r>
            <a:r>
              <a:rPr lang="en-US" sz="3800" dirty="0" err="1" smtClean="0"/>
              <a:t>dimasukan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klasifikasi</a:t>
            </a:r>
            <a:r>
              <a:rPr lang="en-US" sz="3800" dirty="0" smtClean="0"/>
              <a:t> 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</a:t>
            </a:r>
            <a:r>
              <a:rPr lang="en-US" sz="3800" dirty="0" err="1" smtClean="0"/>
              <a:t>kepribadian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ICD 10. </a:t>
            </a:r>
            <a:r>
              <a:rPr lang="en-US" sz="3800" dirty="0" err="1" smtClean="0"/>
              <a:t>Sama</a:t>
            </a:r>
            <a:r>
              <a:rPr lang="en-US" sz="3800" dirty="0" smtClean="0"/>
              <a:t> </a:t>
            </a:r>
            <a:r>
              <a:rPr lang="en-US" sz="3800" dirty="0" err="1" smtClean="0"/>
              <a:t>halnya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dissociative </a:t>
            </a:r>
            <a:r>
              <a:rPr lang="en-US" sz="3800" dirty="0" err="1" smtClean="0"/>
              <a:t>identitas</a:t>
            </a:r>
            <a:r>
              <a:rPr lang="en-US" sz="3800" dirty="0" smtClean="0"/>
              <a:t> (</a:t>
            </a:r>
            <a:r>
              <a:rPr lang="en-US" sz="3800" dirty="0" err="1" smtClean="0"/>
              <a:t>terminologi</a:t>
            </a:r>
            <a:r>
              <a:rPr lang="en-US" sz="3800" dirty="0" smtClean="0"/>
              <a:t> DSM IV </a:t>
            </a:r>
            <a:r>
              <a:rPr lang="en-US" sz="3800" dirty="0" err="1" smtClean="0"/>
              <a:t>untuk</a:t>
            </a:r>
            <a:r>
              <a:rPr lang="en-US" sz="3800" dirty="0" smtClean="0"/>
              <a:t> MPD) </a:t>
            </a:r>
            <a:r>
              <a:rPr lang="en-US" sz="3800" dirty="0" err="1" smtClean="0"/>
              <a:t>diklasifikasikan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</a:t>
            </a:r>
            <a:r>
              <a:rPr lang="en-US" sz="3800" dirty="0" err="1" smtClean="0"/>
              <a:t>kepribadian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DSM IV.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kedua</a:t>
            </a:r>
            <a:r>
              <a:rPr lang="en-US" sz="3800" dirty="0" smtClean="0"/>
              <a:t> </a:t>
            </a:r>
            <a:r>
              <a:rPr lang="en-US" sz="3800" dirty="0" err="1" smtClean="0"/>
              <a:t>sistem</a:t>
            </a:r>
            <a:r>
              <a:rPr lang="en-US" sz="3800" dirty="0" smtClean="0"/>
              <a:t> </a:t>
            </a:r>
            <a:r>
              <a:rPr lang="en-US" sz="3800" dirty="0" err="1" smtClean="0"/>
              <a:t>klasifikasi</a:t>
            </a:r>
            <a:r>
              <a:rPr lang="en-US" sz="3800" dirty="0" smtClean="0"/>
              <a:t> </a:t>
            </a:r>
            <a:r>
              <a:rPr lang="en-US" sz="3800" dirty="0" err="1" smtClean="0"/>
              <a:t>kondisi</a:t>
            </a:r>
            <a:r>
              <a:rPr lang="en-US" sz="3800" dirty="0" smtClean="0"/>
              <a:t> </a:t>
            </a:r>
            <a:r>
              <a:rPr lang="en-US" sz="3800" dirty="0" err="1" smtClean="0"/>
              <a:t>ini</a:t>
            </a:r>
            <a:r>
              <a:rPr lang="en-US" sz="3800" dirty="0" smtClean="0"/>
              <a:t> </a:t>
            </a:r>
            <a:r>
              <a:rPr lang="en-US" sz="3800" dirty="0" err="1" smtClean="0"/>
              <a:t>masuk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gangguan</a:t>
            </a:r>
            <a:r>
              <a:rPr lang="en-US" sz="3800" dirty="0" smtClean="0"/>
              <a:t> lain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gambaran</a:t>
            </a:r>
            <a:r>
              <a:rPr lang="en-US" sz="3800" dirty="0" smtClean="0"/>
              <a:t> </a:t>
            </a:r>
            <a:r>
              <a:rPr lang="en-US" sz="3800" dirty="0" err="1" smtClean="0"/>
              <a:t>utama</a:t>
            </a:r>
            <a:r>
              <a:rPr lang="en-US" sz="3800" dirty="0" smtClean="0"/>
              <a:t> </a:t>
            </a:r>
            <a:r>
              <a:rPr lang="en-US" sz="3800" dirty="0" err="1" smtClean="0"/>
              <a:t>disosiasi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74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Klaster</a:t>
            </a:r>
            <a:r>
              <a:rPr lang="en-US" b="1" dirty="0" smtClean="0"/>
              <a:t> A.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aneh</a:t>
            </a:r>
            <a:r>
              <a:rPr lang="en-US" b="1" dirty="0" smtClean="0"/>
              <a:t>, </a:t>
            </a:r>
            <a:r>
              <a:rPr lang="en-US" b="1" dirty="0" err="1" smtClean="0"/>
              <a:t>eksentrik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85750" y="1357313"/>
            <a:ext cx="8401050" cy="4768850"/>
          </a:xfrm>
        </p:spPr>
        <p:txBody>
          <a:bodyPr/>
          <a:lstStyle/>
          <a:p>
            <a:pPr eaLnBrk="1" hangingPunct="1"/>
            <a:r>
              <a:rPr lang="en-US" smtClean="0"/>
              <a:t>Gangguan kepribadian Paranoid</a:t>
            </a:r>
          </a:p>
          <a:p>
            <a:pPr eaLnBrk="1" hangingPunct="1"/>
            <a:r>
              <a:rPr lang="en-US" smtClean="0"/>
              <a:t>Gangguan kepribadian Schizoid</a:t>
            </a:r>
          </a:p>
          <a:p>
            <a:pPr eaLnBrk="1" hangingPunct="1"/>
            <a:r>
              <a:rPr lang="en-US" smtClean="0"/>
              <a:t>Gangguan kepribadian Schizotypal</a:t>
            </a:r>
          </a:p>
        </p:txBody>
      </p:sp>
    </p:spTree>
    <p:extLst>
      <p:ext uri="{BB962C8B-B14F-4D97-AF65-F5344CB8AC3E}">
        <p14:creationId xmlns:p14="http://schemas.microsoft.com/office/powerpoint/2010/main" val="25896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Kepribadian</a:t>
            </a:r>
            <a:r>
              <a:rPr lang="en-US" b="1" dirty="0" smtClean="0"/>
              <a:t> Paranoid </a:t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85750" y="1071563"/>
            <a:ext cx="8401050" cy="5429250"/>
          </a:xfrm>
        </p:spPr>
        <p:txBody>
          <a:bodyPr/>
          <a:lstStyle/>
          <a:p>
            <a:pPr eaLnBrk="1" hangingPunct="1"/>
            <a:r>
              <a:rPr lang="en-US" sz="2000" smtClean="0"/>
              <a:t>Tak pernah akan mempercayai orang. </a:t>
            </a:r>
          </a:p>
          <a:p>
            <a:pPr eaLnBrk="1" hangingPunct="1"/>
            <a:r>
              <a:rPr lang="en-US" sz="2000" b="1" smtClean="0"/>
              <a:t>Pada tingkat kognitif </a:t>
            </a:r>
            <a:r>
              <a:rPr lang="en-US" sz="2000" smtClean="0"/>
              <a:t>, motif orang lain senantiasa diartikan negatif , membahayakan, konspirasional atau eksplotatif. </a:t>
            </a:r>
          </a:p>
          <a:p>
            <a:pPr eaLnBrk="1" hangingPunct="1"/>
            <a:r>
              <a:rPr lang="en-US" sz="2000" smtClean="0"/>
              <a:t>Asumsinya didasarkan data yang minim atau ambigu, intinya orang-orang akan mencelakakan mereka ,disloyal, exploitasi, atau menggunakan data personal untuk mendiskreditkan mereka. </a:t>
            </a:r>
          </a:p>
          <a:p>
            <a:pPr eaLnBrk="1" hangingPunct="1"/>
            <a:r>
              <a:rPr lang="en-US" sz="2000" b="1" smtClean="0"/>
              <a:t>Pada tingkat afektif</a:t>
            </a:r>
            <a:r>
              <a:rPr lang="en-US" sz="2000" smtClean="0"/>
              <a:t>, mereka marah, menyerang, tidak memaafkan orang-orang yang mereka lihat membahayak</a:t>
            </a:r>
            <a:r>
              <a:rPr lang="id-ID" sz="2000" smtClean="0"/>
              <a:t>an</a:t>
            </a:r>
            <a:r>
              <a:rPr lang="en-US" sz="2000" smtClean="0"/>
              <a:t> diri mereka.</a:t>
            </a:r>
          </a:p>
          <a:p>
            <a:pPr eaLnBrk="1" hangingPunct="1"/>
            <a:r>
              <a:rPr lang="en-US" sz="2000" b="1" smtClean="0"/>
              <a:t>Pada tingkat perilaku dan intersonal </a:t>
            </a:r>
            <a:r>
              <a:rPr lang="en-US" sz="2000" smtClean="0"/>
              <a:t>, senantiasa mempertanyakan loyalitas teman dekat, pasangan atau partner. </a:t>
            </a:r>
          </a:p>
          <a:p>
            <a:pPr eaLnBrk="1" hangingPunct="1"/>
            <a:r>
              <a:rPr lang="en-US" sz="2000" smtClean="0"/>
              <a:t>Selalu tidak percaya, memeriksa ulang pasangan seksualnya atas kesetiaan tidak berselingkuh.</a:t>
            </a:r>
          </a:p>
          <a:p>
            <a:pPr eaLnBrk="1" hangingPunct="1"/>
            <a:r>
              <a:rPr lang="en-US" sz="2000" smtClean="0"/>
              <a:t>Dendam akan terus menyala kepada kawan, pasangan yang menghina, mengejek, membajayakan atau mempecundangi mereka</a:t>
            </a:r>
          </a:p>
          <a:p>
            <a:pPr eaLnBrk="1" hangingPunct="1"/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018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Gangguan Kepribadian Skizoid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melekatkan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id-ID" dirty="0" smtClean="0"/>
              <a:t>p</a:t>
            </a:r>
            <a:r>
              <a:rPr lang="en-US" dirty="0" smtClean="0"/>
              <a:t>un, </a:t>
            </a:r>
            <a:r>
              <a:rPr lang="en-US" dirty="0" err="1" smtClean="0"/>
              <a:t>penyendiri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</a:t>
            </a:r>
            <a:r>
              <a:rPr lang="en-US" b="1" dirty="0" err="1" smtClean="0"/>
              <a:t>kognitif</a:t>
            </a:r>
            <a:r>
              <a:rPr lang="en-US" b="1" dirty="0" smtClean="0"/>
              <a:t> </a:t>
            </a:r>
            <a:r>
              <a:rPr lang="en-US" dirty="0" err="1" smtClean="0"/>
              <a:t>kegiatannya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teman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,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acuh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pujian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</a:t>
            </a:r>
            <a:r>
              <a:rPr lang="en-US" b="1" dirty="0" err="1" smtClean="0"/>
              <a:t>afektif</a:t>
            </a:r>
            <a:r>
              <a:rPr lang="en-US" b="1" dirty="0" smtClean="0"/>
              <a:t> </a:t>
            </a:r>
            <a:r>
              <a:rPr lang="en-US" dirty="0" err="1" smtClean="0"/>
              <a:t>emosinya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beraktivitas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interpersonal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 ,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35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2489</Words>
  <Application>Microsoft Office PowerPoint</Application>
  <PresentationFormat>On-screen Show (4:3)</PresentationFormat>
  <Paragraphs>173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Gangguan Kepribadian </vt:lpstr>
      <vt:lpstr>Gambaran Klinis </vt:lpstr>
      <vt:lpstr>Gambaran Klinis</vt:lpstr>
      <vt:lpstr>Gambaran Klinis</vt:lpstr>
      <vt:lpstr>Gambaran Klinis</vt:lpstr>
      <vt:lpstr>Gambaran Klinis</vt:lpstr>
      <vt:lpstr> Klaster A. Kelompok aneh, eksentrik </vt:lpstr>
      <vt:lpstr> Gangguan Kepribadian Paranoid  </vt:lpstr>
      <vt:lpstr>Gangguan Kepribadian Skizoid</vt:lpstr>
      <vt:lpstr>Gangguan Kepribadian Skizotipal</vt:lpstr>
      <vt:lpstr>Gangguan Kepribadian Skizotipal</vt:lpstr>
      <vt:lpstr> Klaster B. Kelompok dramatik, emosional, erratik </vt:lpstr>
      <vt:lpstr>Gangguan Kepribadian Antisosial</vt:lpstr>
      <vt:lpstr>Gangguan Kepribadian Antisosial</vt:lpstr>
      <vt:lpstr>Gangguan Kepribadian Ambang</vt:lpstr>
      <vt:lpstr>Gangguan Kepribadian Ambang</vt:lpstr>
      <vt:lpstr>Gangguan Kepribadian Ambang</vt:lpstr>
      <vt:lpstr> Gangguan Kepribadian Histrionik </vt:lpstr>
      <vt:lpstr>Gangguan Kepribadian Narcissistic  </vt:lpstr>
      <vt:lpstr>Gangguan Kepribadian Narcissistic</vt:lpstr>
      <vt:lpstr> Klaster C. Kelompok Cemas, ketakutan  </vt:lpstr>
      <vt:lpstr>Klaster C. Kelompok Cemas, ketakutan  </vt:lpstr>
      <vt:lpstr> Klaster C. Kelompok Cemas, ketakutan  </vt:lpstr>
      <vt:lpstr> Klaster C. Kelompok Cemas, ketakutan  </vt:lpstr>
      <vt:lpstr> Klaster C. Kelompok Cemas, ketakutan  </vt:lpstr>
      <vt:lpstr> Klaster C. Kelompok Cemas, ketakutan  </vt:lpstr>
      <vt:lpstr>Etiologi </vt:lpstr>
      <vt:lpstr>PowerPoint Presentation</vt:lpstr>
      <vt:lpstr>TRETMEN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Kepribadian</dc:title>
  <dc:creator>Class</dc:creator>
  <cp:lastModifiedBy>Class</cp:lastModifiedBy>
  <cp:revision>4</cp:revision>
  <dcterms:created xsi:type="dcterms:W3CDTF">2017-05-18T01:58:27Z</dcterms:created>
  <dcterms:modified xsi:type="dcterms:W3CDTF">2017-05-18T02:37:32Z</dcterms:modified>
</cp:coreProperties>
</file>