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D5EA-67EF-4F3B-AA63-F51A4186E26D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AC77-A8E5-4F6C-B9E8-F5010463D5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D5EA-67EF-4F3B-AA63-F51A4186E26D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AC77-A8E5-4F6C-B9E8-F5010463D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D5EA-67EF-4F3B-AA63-F51A4186E26D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AC77-A8E5-4F6C-B9E8-F5010463D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D5EA-67EF-4F3B-AA63-F51A4186E26D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AC77-A8E5-4F6C-B9E8-F5010463D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D5EA-67EF-4F3B-AA63-F51A4186E26D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25AC77-A8E5-4F6C-B9E8-F5010463D5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D5EA-67EF-4F3B-AA63-F51A4186E26D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AC77-A8E5-4F6C-B9E8-F5010463D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D5EA-67EF-4F3B-AA63-F51A4186E26D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AC77-A8E5-4F6C-B9E8-F5010463D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D5EA-67EF-4F3B-AA63-F51A4186E26D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AC77-A8E5-4F6C-B9E8-F5010463D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D5EA-67EF-4F3B-AA63-F51A4186E26D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AC77-A8E5-4F6C-B9E8-F5010463D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D5EA-67EF-4F3B-AA63-F51A4186E26D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AC77-A8E5-4F6C-B9E8-F5010463D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D5EA-67EF-4F3B-AA63-F51A4186E26D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AC77-A8E5-4F6C-B9E8-F5010463D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00D5EA-67EF-4F3B-AA63-F51A4186E26D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25AC77-A8E5-4F6C-B9E8-F5010463D51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GANGGUAN ANXIETAS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TERAPI GG. OCD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Psikoanalisis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mengangkat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represi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pasien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utk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menghadapi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benar2 </a:t>
            </a:r>
            <a:r>
              <a:rPr lang="en-US" dirty="0" err="1" smtClean="0">
                <a:sym typeface="Wingdings" pitchFamily="2" charset="2"/>
              </a:rPr>
              <a:t>ditakutkannya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Pikiran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mengganggu</a:t>
            </a:r>
            <a:r>
              <a:rPr lang="en-US" dirty="0" smtClean="0">
                <a:sym typeface="Wingdings" pitchFamily="2" charset="2"/>
              </a:rPr>
              <a:t>&amp; </a:t>
            </a:r>
            <a:r>
              <a:rPr lang="en-US" dirty="0" err="1" smtClean="0">
                <a:sym typeface="Wingdings" pitchFamily="2" charset="2"/>
              </a:rPr>
              <a:t>perilaku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kompulsif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melindungi</a:t>
            </a:r>
            <a:r>
              <a:rPr lang="en-US" dirty="0" smtClean="0">
                <a:sym typeface="Wingdings" pitchFamily="2" charset="2"/>
              </a:rPr>
              <a:t> ego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konflik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ditekan</a:t>
            </a:r>
            <a:r>
              <a:rPr lang="en-US" dirty="0" smtClean="0">
                <a:sym typeface="Wingdings" pitchFamily="2" charset="2"/>
              </a:rPr>
              <a:t>, (</a:t>
            </a:r>
            <a:r>
              <a:rPr lang="en-US" dirty="0" err="1" smtClean="0">
                <a:sym typeface="Wingdings" pitchFamily="2" charset="2"/>
              </a:rPr>
              <a:t>krg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efektif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efektif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pdkt</a:t>
            </a:r>
            <a:r>
              <a:rPr lang="en-US" dirty="0" smtClean="0">
                <a:sym typeface="Wingdings" pitchFamily="2" charset="2"/>
              </a:rPr>
              <a:t> behavioral) </a:t>
            </a:r>
          </a:p>
          <a:p>
            <a:r>
              <a:rPr lang="en-US" dirty="0" smtClean="0">
                <a:sym typeface="Wingdings" pitchFamily="2" charset="2"/>
              </a:rPr>
              <a:t>Behavioral / CBT : </a:t>
            </a:r>
            <a:r>
              <a:rPr lang="en-US" dirty="0" err="1" smtClean="0">
                <a:sym typeface="Wingdings" pitchFamily="2" charset="2"/>
              </a:rPr>
              <a:t>sistematis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desentisasi</a:t>
            </a:r>
            <a:r>
              <a:rPr lang="en-US" dirty="0" smtClean="0">
                <a:sym typeface="Wingdings" pitchFamily="2" charset="2"/>
              </a:rPr>
              <a:t>, flooding</a:t>
            </a:r>
          </a:p>
          <a:p>
            <a:r>
              <a:rPr lang="en-US" dirty="0" err="1" smtClean="0">
                <a:sym typeface="Wingdings" pitchFamily="2" charset="2"/>
              </a:rPr>
              <a:t>Terapi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perilaku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Rasional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Emotif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dirty="0" err="1" smtClean="0">
                <a:sym typeface="Wingdings" pitchFamily="2" charset="2"/>
              </a:rPr>
              <a:t>pemikirannya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membantu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pasien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menghapuskan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keyakinan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bahwa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segala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mutlak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berjalan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seperti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mereka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inginkan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bahwa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segala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tindakan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mereka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mutlak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sempurna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Biologis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dirty="0" err="1" smtClean="0">
                <a:sym typeface="Wingdings" pitchFamily="2" charset="2"/>
              </a:rPr>
              <a:t>meningkatkan</a:t>
            </a:r>
            <a:r>
              <a:rPr lang="en-US" dirty="0" smtClean="0">
                <a:sym typeface="Wingdings" pitchFamily="2" charset="2"/>
              </a:rPr>
              <a:t> level serotonin, ex: </a:t>
            </a:r>
            <a:r>
              <a:rPr lang="en-US" dirty="0" err="1" smtClean="0">
                <a:sym typeface="Wingdings" pitchFamily="2" charset="2"/>
              </a:rPr>
              <a:t>antidepresan</a:t>
            </a:r>
            <a:r>
              <a:rPr lang="en-US" dirty="0" smtClean="0">
                <a:sym typeface="Wingdings" pitchFamily="2" charset="2"/>
              </a:rPr>
              <a:t> tricyclic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59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Fobia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err="1"/>
              <a:t>Ketakutan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berhadapan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/</a:t>
            </a:r>
            <a:r>
              <a:rPr lang="en-US" dirty="0" err="1"/>
              <a:t>situasi</a:t>
            </a:r>
            <a:r>
              <a:rPr lang="en-US" dirty="0"/>
              <a:t> /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persisten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dihindari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 err="1"/>
              <a:t>Dalam</a:t>
            </a:r>
            <a:r>
              <a:rPr lang="en-US" dirty="0"/>
              <a:t> DSM </a:t>
            </a:r>
            <a:r>
              <a:rPr lang="en-US" dirty="0" smtClean="0"/>
              <a:t>IV  </a:t>
            </a:r>
            <a:r>
              <a:rPr lang="en-US" dirty="0" err="1"/>
              <a:t>fobia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fobia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agorafobia</a:t>
            </a:r>
            <a:r>
              <a:rPr lang="en-US" dirty="0"/>
              <a:t>.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PPDGJ : </a:t>
            </a:r>
            <a:r>
              <a:rPr lang="en-US" dirty="0" err="1" smtClean="0"/>
              <a:t>agorafobia</a:t>
            </a:r>
            <a:r>
              <a:rPr lang="en-US" dirty="0" smtClean="0"/>
              <a:t>, </a:t>
            </a:r>
            <a:r>
              <a:rPr lang="en-US" dirty="0" err="1" smtClean="0"/>
              <a:t>fobia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fobia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endParaRPr lang="en-US" dirty="0"/>
          </a:p>
          <a:p>
            <a:pPr>
              <a:defRPr/>
            </a:pPr>
            <a:r>
              <a:rPr lang="en-US" dirty="0" err="1"/>
              <a:t>Fobia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DSM IV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binatang</a:t>
            </a:r>
            <a:r>
              <a:rPr lang="en-US" dirty="0"/>
              <a:t>, </a:t>
            </a:r>
            <a:r>
              <a:rPr lang="en-US" dirty="0" err="1"/>
              <a:t>perlukaan</a:t>
            </a:r>
            <a:r>
              <a:rPr lang="en-US" dirty="0"/>
              <a:t> (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suntikan</a:t>
            </a:r>
            <a:r>
              <a:rPr lang="en-US" dirty="0"/>
              <a:t>) ,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(</a:t>
            </a:r>
            <a:r>
              <a:rPr lang="en-US" dirty="0" err="1"/>
              <a:t>ketinggian</a:t>
            </a:r>
            <a:r>
              <a:rPr lang="en-US" dirty="0"/>
              <a:t>, </a:t>
            </a:r>
            <a:r>
              <a:rPr lang="en-US" dirty="0" err="1"/>
              <a:t>kilat</a:t>
            </a:r>
            <a:r>
              <a:rPr lang="en-US" dirty="0"/>
              <a:t> </a:t>
            </a:r>
            <a:r>
              <a:rPr lang="en-US" dirty="0" err="1"/>
              <a:t>halilintar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(</a:t>
            </a:r>
            <a:r>
              <a:rPr lang="en-US" dirty="0" err="1"/>
              <a:t>pesawat</a:t>
            </a:r>
            <a:r>
              <a:rPr lang="en-US" dirty="0"/>
              <a:t>, lift). </a:t>
            </a:r>
          </a:p>
          <a:p>
            <a:pPr>
              <a:defRPr/>
            </a:pPr>
            <a:r>
              <a:rPr lang="en-US" dirty="0" err="1"/>
              <a:t>Fobia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intinya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takut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/</a:t>
            </a:r>
            <a:r>
              <a:rPr lang="en-US" dirty="0" err="1"/>
              <a:t>dievaluasi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dikenali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rasa </a:t>
            </a:r>
            <a:r>
              <a:rPr lang="en-US" dirty="0" err="1"/>
              <a:t>malu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 err="1"/>
              <a:t>Fobia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orang </a:t>
            </a:r>
            <a:r>
              <a:rPr lang="en-US" dirty="0" err="1"/>
              <a:t>membatasi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sosialnya</a:t>
            </a:r>
            <a:r>
              <a:rPr lang="en-US" dirty="0"/>
              <a:t>. </a:t>
            </a:r>
          </a:p>
          <a:p>
            <a:pPr>
              <a:defRPr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DSM </a:t>
            </a:r>
            <a:r>
              <a:rPr lang="en-US" dirty="0" err="1"/>
              <a:t>diistilahkan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Menghindar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72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Etiologi</a:t>
            </a:r>
            <a:r>
              <a:rPr lang="en-US" dirty="0" smtClean="0"/>
              <a:t>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psikoanalisis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pertahanan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kecemasan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impuls</a:t>
            </a:r>
            <a:r>
              <a:rPr lang="en-US" dirty="0" smtClean="0">
                <a:sym typeface="Wingdings" pitchFamily="2" charset="2"/>
              </a:rPr>
              <a:t> id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ditekan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r>
              <a:rPr lang="en-US" dirty="0" err="1" smtClean="0">
                <a:sym typeface="Wingdings" pitchFamily="2" charset="2"/>
              </a:rPr>
              <a:t>Teori</a:t>
            </a:r>
            <a:r>
              <a:rPr lang="en-US" dirty="0" smtClean="0">
                <a:sym typeface="Wingdings" pitchFamily="2" charset="2"/>
              </a:rPr>
              <a:t> behavioral  avoidant conditioning  diathesis</a:t>
            </a:r>
          </a:p>
          <a:p>
            <a:r>
              <a:rPr lang="en-US" dirty="0" err="1" smtClean="0">
                <a:sym typeface="Wingdings" pitchFamily="2" charset="2"/>
              </a:rPr>
              <a:t>Teori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kognitif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berpikir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diathesis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29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Terapi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psikoanalisis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mengungkap</a:t>
            </a:r>
            <a:r>
              <a:rPr lang="en-US" dirty="0" smtClean="0">
                <a:sym typeface="Wingdings" pitchFamily="2" charset="2"/>
              </a:rPr>
              <a:t> konflik2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ditekan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mengangkat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represi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Pendekatan</a:t>
            </a:r>
            <a:r>
              <a:rPr lang="en-US" dirty="0" smtClean="0">
                <a:sym typeface="Wingdings" pitchFamily="2" charset="2"/>
              </a:rPr>
              <a:t> behavioral  </a:t>
            </a:r>
            <a:r>
              <a:rPr lang="en-US" dirty="0" err="1" smtClean="0">
                <a:sym typeface="Wingdings" pitchFamily="2" charset="2"/>
              </a:rPr>
              <a:t>desensitisasi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sistematik</a:t>
            </a:r>
            <a:r>
              <a:rPr lang="en-US" dirty="0" smtClean="0">
                <a:sym typeface="Wingdings" pitchFamily="2" charset="2"/>
              </a:rPr>
              <a:t>, flooding, </a:t>
            </a:r>
            <a:r>
              <a:rPr lang="en-US" dirty="0" err="1" smtClean="0">
                <a:sym typeface="Wingdings" pitchFamily="2" charset="2"/>
              </a:rPr>
              <a:t>modelling</a:t>
            </a:r>
            <a:r>
              <a:rPr lang="en-US" dirty="0" smtClean="0">
                <a:sym typeface="Wingdings" pitchFamily="2" charset="2"/>
              </a:rPr>
              <a:t>, teknik2 </a:t>
            </a:r>
            <a:r>
              <a:rPr lang="en-US" dirty="0" err="1" smtClean="0">
                <a:sym typeface="Wingdings" pitchFamily="2" charset="2"/>
              </a:rPr>
              <a:t>operan</a:t>
            </a:r>
            <a:r>
              <a:rPr lang="en-US" dirty="0" smtClean="0">
                <a:sym typeface="Wingdings" pitchFamily="2" charset="2"/>
              </a:rPr>
              <a:t>, </a:t>
            </a:r>
          </a:p>
          <a:p>
            <a:r>
              <a:rPr lang="en-US" dirty="0" err="1" smtClean="0">
                <a:sym typeface="Wingdings" pitchFamily="2" charset="2"/>
              </a:rPr>
              <a:t>Pendekatan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kognitif</a:t>
            </a:r>
            <a:r>
              <a:rPr lang="en-US" dirty="0" smtClean="0">
                <a:sym typeface="Wingdings" pitchFamily="2" charset="2"/>
              </a:rPr>
              <a:t>  CBT, </a:t>
            </a:r>
            <a:r>
              <a:rPr lang="en-US" dirty="0" err="1" smtClean="0">
                <a:sym typeface="Wingdings" pitchFamily="2" charset="2"/>
              </a:rPr>
              <a:t>restrukturisasi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kognitif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Pendekatan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biologis</a:t>
            </a:r>
            <a:r>
              <a:rPr lang="en-US" dirty="0" smtClean="0">
                <a:sym typeface="Wingdings" pitchFamily="2" charset="2"/>
              </a:rPr>
              <a:t>  obat2an , </a:t>
            </a:r>
            <a:r>
              <a:rPr lang="en-US" dirty="0" err="1" smtClean="0">
                <a:sym typeface="Wingdings" pitchFamily="2" charset="2"/>
              </a:rPr>
              <a:t>barbiture</a:t>
            </a:r>
            <a:r>
              <a:rPr lang="en-US" dirty="0" smtClean="0">
                <a:sym typeface="Wingdings" pitchFamily="2" charset="2"/>
              </a:rPr>
              <a:t> (trauma), </a:t>
            </a:r>
            <a:r>
              <a:rPr lang="en-US" dirty="0" err="1" smtClean="0">
                <a:sym typeface="Wingdings" pitchFamily="2" charset="2"/>
              </a:rPr>
              <a:t>brnzodiazepine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anxietas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err="1" smtClean="0">
                <a:sym typeface="Wingdings" pitchFamily="2" charset="2"/>
              </a:rPr>
              <a:t>antidepresan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80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ETIOLOGI PANIK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bilogis</a:t>
            </a:r>
            <a:r>
              <a:rPr lang="en-US" dirty="0" smtClean="0"/>
              <a:t> :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katup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,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berlebihan</a:t>
            </a:r>
            <a:r>
              <a:rPr lang="en-US" dirty="0" smtClean="0"/>
              <a:t> </a:t>
            </a:r>
            <a:r>
              <a:rPr lang="en-US" dirty="0" err="1" smtClean="0"/>
              <a:t>noradrenergik</a:t>
            </a:r>
            <a:r>
              <a:rPr lang="en-US" dirty="0" smtClean="0"/>
              <a:t> (neuron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norepinefrin</a:t>
            </a:r>
            <a:r>
              <a:rPr lang="en-US" dirty="0" smtClean="0"/>
              <a:t> </a:t>
            </a:r>
            <a:r>
              <a:rPr lang="en-US" dirty="0" err="1" smtClean="0"/>
              <a:t>sebgi</a:t>
            </a:r>
            <a:r>
              <a:rPr lang="en-US" dirty="0" smtClean="0"/>
              <a:t> </a:t>
            </a:r>
            <a:r>
              <a:rPr lang="en-US" dirty="0" err="1" smtClean="0"/>
              <a:t>neurotransmiter</a:t>
            </a:r>
            <a:r>
              <a:rPr lang="en-US" dirty="0" smtClean="0"/>
              <a:t>) </a:t>
            </a:r>
          </a:p>
          <a:p>
            <a:pPr algn="just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:  classical conditioning,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75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TERAPI GG.PANIK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Biologis</a:t>
            </a:r>
            <a:r>
              <a:rPr lang="en-US" dirty="0" smtClean="0"/>
              <a:t> : </a:t>
            </a:r>
            <a:r>
              <a:rPr lang="en-US" dirty="0" err="1" smtClean="0"/>
              <a:t>antidepresan</a:t>
            </a:r>
            <a:r>
              <a:rPr lang="en-US" dirty="0" smtClean="0"/>
              <a:t>, benzodiazepine, </a:t>
            </a:r>
          </a:p>
          <a:p>
            <a:r>
              <a:rPr lang="en-US" dirty="0" err="1" smtClean="0"/>
              <a:t>Psikologis</a:t>
            </a:r>
            <a:r>
              <a:rPr lang="en-US" dirty="0" smtClean="0"/>
              <a:t> : </a:t>
            </a:r>
            <a:r>
              <a:rPr lang="en-US" dirty="0" err="1" smtClean="0"/>
              <a:t>relaksasi</a:t>
            </a:r>
            <a:r>
              <a:rPr lang="en-US" dirty="0" smtClean="0"/>
              <a:t>, CBT,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98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ETIOLOGI GG. </a:t>
            </a:r>
            <a:r>
              <a:rPr lang="en-US" dirty="0" err="1" smtClean="0"/>
              <a:t>Anxietas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Psikoanalisis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konflik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tdk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disadari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antara</a:t>
            </a:r>
            <a:r>
              <a:rPr lang="en-US" dirty="0" smtClean="0">
                <a:sym typeface="Wingdings" pitchFamily="2" charset="2"/>
              </a:rPr>
              <a:t> ego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impuls2 id</a:t>
            </a:r>
          </a:p>
          <a:p>
            <a:r>
              <a:rPr lang="en-US" dirty="0" err="1" smtClean="0">
                <a:sym typeface="Wingdings" pitchFamily="2" charset="2"/>
              </a:rPr>
              <a:t>Kognitif</a:t>
            </a:r>
            <a:r>
              <a:rPr lang="en-US" dirty="0" smtClean="0">
                <a:sym typeface="Wingdings" pitchFamily="2" charset="2"/>
              </a:rPr>
              <a:t>-behavioral  </a:t>
            </a:r>
            <a:r>
              <a:rPr lang="en-US" dirty="0" err="1" smtClean="0">
                <a:sym typeface="Wingdings" pitchFamily="2" charset="2"/>
              </a:rPr>
              <a:t>kesalahan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berpikir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distorsi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kognitif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Bilogis</a:t>
            </a:r>
            <a:r>
              <a:rPr lang="en-US" dirty="0" smtClean="0">
                <a:sym typeface="Wingdings" pitchFamily="2" charset="2"/>
              </a:rPr>
              <a:t>   </a:t>
            </a:r>
            <a:r>
              <a:rPr lang="en-US" dirty="0" err="1" smtClean="0">
                <a:sym typeface="Wingdings" pitchFamily="2" charset="2"/>
              </a:rPr>
              <a:t>reseptor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otak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benzodiazepine </a:t>
            </a:r>
            <a:r>
              <a:rPr lang="en-US" dirty="0" err="1" smtClean="0">
                <a:sym typeface="Wingdings" pitchFamily="2" charset="2"/>
              </a:rPr>
              <a:t>berhub,neurotransmiter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penghambat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yaitu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asam</a:t>
            </a:r>
            <a:r>
              <a:rPr lang="en-US" dirty="0" smtClean="0">
                <a:sym typeface="Wingdings" pitchFamily="2" charset="2"/>
              </a:rPr>
              <a:t> gamma-</a:t>
            </a:r>
            <a:r>
              <a:rPr lang="en-US" dirty="0" err="1" smtClean="0">
                <a:sym typeface="Wingdings" pitchFamily="2" charset="2"/>
              </a:rPr>
              <a:t>aminiobutric</a:t>
            </a: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31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TERAPI GG.KECEMASAN MENYELURUH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psikoanalisis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berakar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konflik-konflik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ditekan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sebagian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besar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psikoanalisis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bekerja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membantu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pasien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menghadapi</a:t>
            </a:r>
            <a:r>
              <a:rPr lang="en-US" dirty="0" smtClean="0">
                <a:sym typeface="Wingdings" pitchFamily="2" charset="2"/>
              </a:rPr>
              <a:t> sumber2 </a:t>
            </a:r>
            <a:r>
              <a:rPr lang="en-US" dirty="0" err="1" smtClean="0">
                <a:sym typeface="Wingdings" pitchFamily="2" charset="2"/>
              </a:rPr>
              <a:t>konflik</a:t>
            </a:r>
            <a:r>
              <a:rPr lang="en-US" dirty="0" smtClean="0">
                <a:sym typeface="Wingdings" pitchFamily="2" charset="2"/>
              </a:rPr>
              <a:t>. </a:t>
            </a:r>
            <a:endParaRPr lang="en-US" dirty="0" smtClean="0"/>
          </a:p>
          <a:p>
            <a:r>
              <a:rPr lang="en-US" dirty="0" err="1" smtClean="0"/>
              <a:t>Pendekatan</a:t>
            </a:r>
            <a:r>
              <a:rPr lang="en-US" dirty="0" smtClean="0"/>
              <a:t> behavioral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desentisasi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sistematis</a:t>
            </a:r>
            <a:r>
              <a:rPr lang="en-US" dirty="0" smtClean="0">
                <a:sym typeface="Wingdings" pitchFamily="2" charset="2"/>
              </a:rPr>
              <a:t>, </a:t>
            </a:r>
          </a:p>
          <a:p>
            <a:r>
              <a:rPr lang="en-US" dirty="0" err="1" smtClean="0">
                <a:sym typeface="Wingdings" pitchFamily="2" charset="2"/>
              </a:rPr>
              <a:t>Kognitif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restrukturisasi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kognitif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Biologis</a:t>
            </a:r>
            <a:r>
              <a:rPr lang="en-US" dirty="0" smtClean="0">
                <a:sym typeface="Wingdings" pitchFamily="2" charset="2"/>
              </a:rPr>
              <a:t>  anxiolytic : </a:t>
            </a:r>
            <a:r>
              <a:rPr lang="en-US" dirty="0" err="1" smtClean="0">
                <a:sym typeface="Wingdings" pitchFamily="2" charset="2"/>
              </a:rPr>
              <a:t>menangani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fobia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gg.panik</a:t>
            </a:r>
            <a:r>
              <a:rPr lang="en-US" dirty="0" smtClean="0">
                <a:sym typeface="Wingdings" pitchFamily="2" charset="2"/>
              </a:rPr>
              <a:t>, benzodiazepine (Valium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xanax</a:t>
            </a:r>
            <a:r>
              <a:rPr lang="en-US" dirty="0" smtClean="0">
                <a:sym typeface="Wingdings" pitchFamily="2" charset="2"/>
              </a:rPr>
              <a:t>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21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OCD (</a:t>
            </a:r>
            <a:r>
              <a:rPr lang="en-US" dirty="0" err="1" smtClean="0"/>
              <a:t>obsesive</a:t>
            </a:r>
            <a:r>
              <a:rPr lang="en-US" dirty="0" smtClean="0"/>
              <a:t> compulsive disorder)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ETIOLOGI </a:t>
            </a:r>
          </a:p>
          <a:p>
            <a:pPr algn="just"/>
            <a:r>
              <a:rPr lang="en-US" dirty="0" err="1" smtClean="0"/>
              <a:t>Psikoanalisis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OCD </a:t>
            </a:r>
            <a:r>
              <a:rPr lang="en-US" dirty="0" err="1" smtClean="0">
                <a:sym typeface="Wingdings" pitchFamily="2" charset="2"/>
              </a:rPr>
              <a:t>dipandang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disebabkan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dorongan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instingtual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seksual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agresif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tdk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dikendalikan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toilet training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terlalu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keras</a:t>
            </a:r>
            <a:r>
              <a:rPr lang="en-US" dirty="0" smtClean="0">
                <a:sym typeface="Wingdings" pitchFamily="2" charset="2"/>
              </a:rPr>
              <a:t>. Alfred Adler : </a:t>
            </a:r>
            <a:r>
              <a:rPr lang="en-US" dirty="0" err="1" smtClean="0">
                <a:sym typeface="Wingdings" pitchFamily="2" charset="2"/>
              </a:rPr>
              <a:t>akibat</a:t>
            </a:r>
            <a:r>
              <a:rPr lang="en-US" dirty="0" smtClean="0">
                <a:sym typeface="Wingdings" pitchFamily="2" charset="2"/>
              </a:rPr>
              <a:t> rasa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kompeten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algn="just"/>
            <a:r>
              <a:rPr lang="en-US" dirty="0" smtClean="0">
                <a:sym typeface="Wingdings" pitchFamily="2" charset="2"/>
              </a:rPr>
              <a:t>Behavioral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kognitif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perilaku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dipelajari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dikuatkan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utk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reduksi</a:t>
            </a:r>
            <a:r>
              <a:rPr lang="en-US" dirty="0" smtClean="0">
                <a:sym typeface="Wingdings" pitchFamily="2" charset="2"/>
              </a:rPr>
              <a:t> rasa </a:t>
            </a:r>
            <a:r>
              <a:rPr lang="en-US" dirty="0" err="1" smtClean="0">
                <a:sym typeface="Wingdings" pitchFamily="2" charset="2"/>
              </a:rPr>
              <a:t>takut</a:t>
            </a:r>
            <a:endParaRPr lang="en-US" dirty="0" smtClean="0">
              <a:sym typeface="Wingdings" pitchFamily="2" charset="2"/>
            </a:endParaRPr>
          </a:p>
          <a:p>
            <a:pPr algn="just"/>
            <a:r>
              <a:rPr lang="en-US" dirty="0" err="1" smtClean="0">
                <a:sym typeface="Wingdings" pitchFamily="2" charset="2"/>
              </a:rPr>
              <a:t>Biologis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encefalitas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cedera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kepala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tumor (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dua</a:t>
            </a:r>
            <a:r>
              <a:rPr lang="en-US" dirty="0" smtClean="0">
                <a:sym typeface="Wingdings" pitchFamily="2" charset="2"/>
              </a:rPr>
              <a:t> area </a:t>
            </a:r>
            <a:r>
              <a:rPr lang="en-US" dirty="0" err="1" smtClean="0">
                <a:sym typeface="Wingdings" pitchFamily="2" charset="2"/>
              </a:rPr>
              <a:t>otak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dpt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terpengaruh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trauma </a:t>
            </a:r>
            <a:r>
              <a:rPr lang="en-US" dirty="0" err="1" smtClean="0">
                <a:sym typeface="Wingdings" pitchFamily="2" charset="2"/>
              </a:rPr>
              <a:t>yaitu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lobus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frontalis</a:t>
            </a:r>
            <a:r>
              <a:rPr lang="en-US" dirty="0" smtClean="0">
                <a:sym typeface="Wingdings" pitchFamily="2" charset="2"/>
              </a:rPr>
              <a:t>, ganglia </a:t>
            </a:r>
            <a:r>
              <a:rPr lang="en-US" dirty="0" err="1" smtClean="0">
                <a:sym typeface="Wingdings" pitchFamily="2" charset="2"/>
              </a:rPr>
              <a:t>basalis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serangkaian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nuklei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globus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pallidus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amygdala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91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</TotalTime>
  <Words>485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GANGGUAN ANXIETAS</vt:lpstr>
      <vt:lpstr>Fobia</vt:lpstr>
      <vt:lpstr>Etiologi  </vt:lpstr>
      <vt:lpstr>Terapi </vt:lpstr>
      <vt:lpstr>ETIOLOGI PANIK </vt:lpstr>
      <vt:lpstr>TERAPI GG.PANIK </vt:lpstr>
      <vt:lpstr>ETIOLOGI GG. Anxietas Menyeluruh </vt:lpstr>
      <vt:lpstr>TERAPI GG.KECEMASAN MENYELURUH</vt:lpstr>
      <vt:lpstr>OCD (obsesive compulsive disorder)</vt:lpstr>
      <vt:lpstr>TERAPI GG. OCD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GANGGUAN ANXIETAS</dc:title>
  <dc:creator>Class</dc:creator>
  <cp:lastModifiedBy>Class</cp:lastModifiedBy>
  <cp:revision>9</cp:revision>
  <dcterms:created xsi:type="dcterms:W3CDTF">2017-03-23T03:52:46Z</dcterms:created>
  <dcterms:modified xsi:type="dcterms:W3CDTF">2017-03-23T05:19:19Z</dcterms:modified>
</cp:coreProperties>
</file>