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43589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35750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9579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70746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134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1724983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2644774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326660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223269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C635B-EFE1-45D9-A80D-B6AAD681C8E7}" type="datetimeFigureOut">
              <a:rPr lang="id-ID" smtClean="0"/>
              <a:t>30/04/2018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3126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7C635B-EFE1-45D9-A80D-B6AAD681C8E7}" type="datetimeFigureOut">
              <a:rPr lang="id-ID" smtClean="0"/>
              <a:t>30/04/2018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264578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7C635B-EFE1-45D9-A80D-B6AAD681C8E7}" type="datetimeFigureOut">
              <a:rPr lang="id-ID" smtClean="0"/>
              <a:t>30/04/2018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72060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7C635B-EFE1-45D9-A80D-B6AAD681C8E7}" type="datetimeFigureOut">
              <a:rPr lang="id-ID" smtClean="0"/>
              <a:t>30/04/2018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156265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C635B-EFE1-45D9-A80D-B6AAD681C8E7}" type="datetimeFigureOut">
              <a:rPr lang="id-ID" smtClean="0"/>
              <a:t>30/04/2018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301621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C635B-EFE1-45D9-A80D-B6AAD681C8E7}" type="datetimeFigureOut">
              <a:rPr lang="id-ID" smtClean="0"/>
              <a:t>30/04/2018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140599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C635B-EFE1-45D9-A80D-B6AAD681C8E7}" type="datetimeFigureOut">
              <a:rPr lang="id-ID" smtClean="0"/>
              <a:t>30/04/2018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9C78C2-2DBC-4F55-A547-1E9E2D014AD4}" type="slidenum">
              <a:rPr lang="id-ID" smtClean="0"/>
              <a:t>‹#›</a:t>
            </a:fld>
            <a:endParaRPr lang="id-ID"/>
          </a:p>
        </p:txBody>
      </p:sp>
    </p:spTree>
    <p:extLst>
      <p:ext uri="{BB962C8B-B14F-4D97-AF65-F5344CB8AC3E}">
        <p14:creationId xmlns:p14="http://schemas.microsoft.com/office/powerpoint/2010/main" val="293414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7C635B-EFE1-45D9-A80D-B6AAD681C8E7}" type="datetimeFigureOut">
              <a:rPr lang="id-ID" smtClean="0"/>
              <a:t>30/04/2018</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9C78C2-2DBC-4F55-A547-1E9E2D014AD4}" type="slidenum">
              <a:rPr lang="id-ID" smtClean="0"/>
              <a:t>‹#›</a:t>
            </a:fld>
            <a:endParaRPr lang="id-ID"/>
          </a:p>
        </p:txBody>
      </p:sp>
    </p:spTree>
    <p:extLst>
      <p:ext uri="{BB962C8B-B14F-4D97-AF65-F5344CB8AC3E}">
        <p14:creationId xmlns:p14="http://schemas.microsoft.com/office/powerpoint/2010/main" val="108226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GANGGUAN DI MASA KANAK-KANAK</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4093412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9240"/>
          </a:xfrm>
        </p:spPr>
        <p:txBody>
          <a:bodyPr>
            <a:normAutofit/>
          </a:bodyPr>
          <a:lstStyle/>
          <a:p>
            <a:pPr algn="ctr"/>
            <a:r>
              <a:rPr lang="id-ID" sz="3200" b="1" dirty="0" smtClean="0"/>
              <a:t>RETARDASI MENTAL </a:t>
            </a:r>
            <a:endParaRPr lang="id-ID" sz="3200" b="1" dirty="0"/>
          </a:p>
        </p:txBody>
      </p:sp>
      <p:sp>
        <p:nvSpPr>
          <p:cNvPr id="3" name="Content Placeholder 2"/>
          <p:cNvSpPr>
            <a:spLocks noGrp="1"/>
          </p:cNvSpPr>
          <p:nvPr>
            <p:ph idx="1"/>
          </p:nvPr>
        </p:nvSpPr>
        <p:spPr>
          <a:xfrm>
            <a:off x="838200" y="1304366"/>
            <a:ext cx="10515600" cy="4872597"/>
          </a:xfrm>
        </p:spPr>
        <p:txBody>
          <a:bodyPr/>
          <a:lstStyle/>
          <a:p>
            <a:r>
              <a:rPr lang="id-ID" dirty="0" smtClean="0"/>
              <a:t>Retardasi mental, suatu gangguan aksis II. Didefinisikan sebagai</a:t>
            </a:r>
          </a:p>
          <a:p>
            <a:pPr marL="0" indent="0">
              <a:buNone/>
            </a:pPr>
            <a:r>
              <a:rPr lang="id-ID" dirty="0" smtClean="0"/>
              <a:t>1) fungsi intelektual yang sangat di bawah rata-rata bersama dengan 2)kurangnya perilaku adaptif 3) terjadi sebelum usia 18 tahun. </a:t>
            </a:r>
          </a:p>
          <a:p>
            <a:pPr marL="0" indent="0">
              <a:buNone/>
            </a:pPr>
            <a:r>
              <a:rPr lang="id-ID" dirty="0" smtClean="0"/>
              <a:t>Ada beberapa klasifikasi retardasi mental yaitu : </a:t>
            </a:r>
          </a:p>
          <a:p>
            <a:pPr marL="514350" indent="-514350">
              <a:buAutoNum type="arabicPeriod"/>
            </a:pPr>
            <a:r>
              <a:rPr lang="id-ID" dirty="0" smtClean="0"/>
              <a:t>Retardasi mental ringan (IQ 50-55 hingga 70)</a:t>
            </a:r>
          </a:p>
          <a:p>
            <a:pPr marL="514350" indent="-514350">
              <a:buAutoNum type="arabicPeriod"/>
            </a:pPr>
            <a:r>
              <a:rPr lang="id-ID" dirty="0" smtClean="0"/>
              <a:t>Retardasi mental sedang (IQ 35-40 hingga 50-55)</a:t>
            </a:r>
          </a:p>
          <a:p>
            <a:pPr marL="514350" indent="-514350">
              <a:buAutoNum type="arabicPeriod"/>
            </a:pPr>
            <a:r>
              <a:rPr lang="id-ID" dirty="0" smtClean="0"/>
              <a:t>Retardasi mental berat (IQ 20-25 hingga 35-40)</a:t>
            </a:r>
          </a:p>
          <a:p>
            <a:pPr marL="514350" indent="-514350">
              <a:buAutoNum type="arabicPeriod"/>
            </a:pPr>
            <a:r>
              <a:rPr lang="id-ID" dirty="0" smtClean="0"/>
              <a:t>Reatardasi mental sangat berat (IQ di bawah 20-25)</a:t>
            </a:r>
            <a:endParaRPr lang="id-ID" dirty="0"/>
          </a:p>
        </p:txBody>
      </p:sp>
    </p:spTree>
    <p:extLst>
      <p:ext uri="{BB962C8B-B14F-4D97-AF65-F5344CB8AC3E}">
        <p14:creationId xmlns:p14="http://schemas.microsoft.com/office/powerpoint/2010/main" val="262123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55624" cy="616510"/>
          </a:xfrm>
        </p:spPr>
        <p:txBody>
          <a:bodyPr>
            <a:normAutofit/>
          </a:bodyPr>
          <a:lstStyle/>
          <a:p>
            <a:r>
              <a:rPr lang="id-ID" sz="2800" b="1" dirty="0" smtClean="0"/>
              <a:t>Etiologi retardasi mental </a:t>
            </a:r>
            <a:endParaRPr lang="id-ID" sz="2800" b="1" dirty="0"/>
          </a:p>
        </p:txBody>
      </p:sp>
      <p:sp>
        <p:nvSpPr>
          <p:cNvPr id="3" name="Content Placeholder 2"/>
          <p:cNvSpPr>
            <a:spLocks noGrp="1"/>
          </p:cNvSpPr>
          <p:nvPr>
            <p:ph idx="1"/>
          </p:nvPr>
        </p:nvSpPr>
        <p:spPr>
          <a:xfrm>
            <a:off x="838200" y="981636"/>
            <a:ext cx="10515600" cy="5195327"/>
          </a:xfrm>
        </p:spPr>
        <p:txBody>
          <a:bodyPr/>
          <a:lstStyle/>
          <a:p>
            <a:r>
              <a:rPr lang="id-ID" dirty="0" smtClean="0"/>
              <a:t>Ada permasalahan dalam struktur otak, anomali genetik atau kromosom </a:t>
            </a:r>
          </a:p>
          <a:p>
            <a:r>
              <a:rPr lang="id-ID" dirty="0" smtClean="0"/>
              <a:t>status sosial ekonomi rendah : kurang asupan gizi dan nutrisi mulai dalam kehamilan. </a:t>
            </a:r>
          </a:p>
          <a:p>
            <a:pPr marL="0" indent="0">
              <a:buNone/>
            </a:pPr>
            <a:endParaRPr lang="id-ID" dirty="0" smtClean="0"/>
          </a:p>
          <a:p>
            <a:pPr marL="0" indent="0">
              <a:buNone/>
            </a:pPr>
            <a:r>
              <a:rPr lang="id-ID" b="1" dirty="0" smtClean="0"/>
              <a:t>Pencegahan dan penanganan </a:t>
            </a:r>
          </a:p>
          <a:p>
            <a:pPr marL="0" indent="0">
              <a:buNone/>
            </a:pPr>
            <a:r>
              <a:rPr lang="id-ID" dirty="0" smtClean="0"/>
              <a:t>Pencegahan </a:t>
            </a:r>
            <a:r>
              <a:rPr lang="id-ID" dirty="0" smtClean="0">
                <a:sym typeface="Wingdings" panose="05000000000000000000" pitchFamily="2" charset="2"/>
              </a:rPr>
              <a:t> dapat dilakukan dengan meningkatkan pemahamam tentang gizi, meningkatkan status sosial ekonomis</a:t>
            </a:r>
          </a:p>
          <a:p>
            <a:pPr marL="0" indent="0">
              <a:buNone/>
            </a:pPr>
            <a:r>
              <a:rPr lang="id-ID" dirty="0" smtClean="0">
                <a:sym typeface="Wingdings" panose="05000000000000000000" pitchFamily="2" charset="2"/>
              </a:rPr>
              <a:t>Penanganan  kognitif-behavioristik</a:t>
            </a:r>
            <a:endParaRPr lang="id-ID" dirty="0"/>
          </a:p>
        </p:txBody>
      </p:sp>
    </p:spTree>
    <p:extLst>
      <p:ext uri="{BB962C8B-B14F-4D97-AF65-F5344CB8AC3E}">
        <p14:creationId xmlns:p14="http://schemas.microsoft.com/office/powerpoint/2010/main" val="1099041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GANGGUAN AUTISTIK /AUTISM </a:t>
            </a:r>
            <a:endParaRPr lang="id-ID" dirty="0"/>
          </a:p>
        </p:txBody>
      </p:sp>
      <p:sp>
        <p:nvSpPr>
          <p:cNvPr id="3" name="Content Placeholder 2"/>
          <p:cNvSpPr>
            <a:spLocks noGrp="1"/>
          </p:cNvSpPr>
          <p:nvPr>
            <p:ph idx="1"/>
          </p:nvPr>
        </p:nvSpPr>
        <p:spPr/>
        <p:txBody>
          <a:bodyPr/>
          <a:lstStyle/>
          <a:p>
            <a:r>
              <a:rPr lang="id-ID" dirty="0" smtClean="0"/>
              <a:t>  autisme dan retardasi mental </a:t>
            </a:r>
            <a:r>
              <a:rPr lang="id-ID" dirty="0" smtClean="0">
                <a:sym typeface="Wingdings" panose="05000000000000000000" pitchFamily="2" charset="2"/>
              </a:rPr>
              <a:t> hampir 80% anak2 autistik memiliki skor di bawah 70 pada berbagai tes intelegensi terstandar,. Karena sejumlah besar anak-anak yang menderita autism juga mengalami retardasi mental.</a:t>
            </a:r>
          </a:p>
          <a:p>
            <a:r>
              <a:rPr lang="id-ID" dirty="0" smtClean="0">
                <a:sym typeface="Wingdings" panose="05000000000000000000" pitchFamily="2" charset="2"/>
              </a:rPr>
              <a:t>Tetapi ada perbedaan penting yaitu anak-anak RM biasanya memiliki skor rendah dalam semua bagian dari tes intelegensi. Skor anak-anak autism dapat memiliki pola yg berbeda. Secara umum anak-anak dengan autism lebih buruk dalam mengerjakan tugas-tugas yang memerlukan pemikiran abstrak, simbolisme atau logika sekuensial yang kesemuanya berhubungan dengan kelemaham bahasa mereka. </a:t>
            </a:r>
            <a:endParaRPr lang="id-ID" dirty="0"/>
          </a:p>
        </p:txBody>
      </p:sp>
    </p:spTree>
    <p:extLst>
      <p:ext uri="{BB962C8B-B14F-4D97-AF65-F5344CB8AC3E}">
        <p14:creationId xmlns:p14="http://schemas.microsoft.com/office/powerpoint/2010/main" val="221432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388"/>
            <a:ext cx="10515600" cy="5894575"/>
          </a:xfrm>
        </p:spPr>
        <p:txBody>
          <a:bodyPr/>
          <a:lstStyle/>
          <a:p>
            <a:r>
              <a:rPr lang="id-ID" dirty="0" smtClean="0"/>
              <a:t>Autism mendapatkan nilai lebih baik pada berbagai aitem yang berhubungan ketrampilan visual-spasial, seperti mencocokkan rancangan dalam tes-tes rancangan balok dan merakit objek yg belum dirakit. Kadang mereka mempunyai keahlian khusus yg merupaka talenta besar atau kapasitas memori yang banyak. Perkembangan sensorimotorik merupakan bidang kekuatan relatif yang terbesar pada anak dengan autism. </a:t>
            </a:r>
          </a:p>
          <a:p>
            <a:r>
              <a:rPr lang="id-ID" dirty="0" smtClean="0"/>
              <a:t>Ciri-ciri khas: gangguan sosial dan emosional , dan kekurangan komunikasi. </a:t>
            </a:r>
            <a:endParaRPr lang="id-ID" dirty="0"/>
          </a:p>
        </p:txBody>
      </p:sp>
    </p:spTree>
    <p:extLst>
      <p:ext uri="{BB962C8B-B14F-4D97-AF65-F5344CB8AC3E}">
        <p14:creationId xmlns:p14="http://schemas.microsoft.com/office/powerpoint/2010/main" val="3127127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337"/>
            <a:ext cx="10515600" cy="603063"/>
          </a:xfrm>
        </p:spPr>
        <p:txBody>
          <a:bodyPr>
            <a:normAutofit fontScale="90000"/>
          </a:bodyPr>
          <a:lstStyle/>
          <a:p>
            <a:r>
              <a:rPr lang="id-ID" b="1" dirty="0" smtClean="0"/>
              <a:t>Etiologi</a:t>
            </a:r>
            <a:r>
              <a:rPr lang="id-ID" dirty="0" smtClean="0"/>
              <a:t> :</a:t>
            </a:r>
            <a:endParaRPr lang="id-ID" dirty="0"/>
          </a:p>
        </p:txBody>
      </p:sp>
      <p:sp>
        <p:nvSpPr>
          <p:cNvPr id="3" name="Content Placeholder 2"/>
          <p:cNvSpPr>
            <a:spLocks noGrp="1"/>
          </p:cNvSpPr>
          <p:nvPr>
            <p:ph idx="1"/>
          </p:nvPr>
        </p:nvSpPr>
        <p:spPr>
          <a:xfrm>
            <a:off x="838200" y="1116106"/>
            <a:ext cx="10515600" cy="5060857"/>
          </a:xfrm>
        </p:spPr>
        <p:txBody>
          <a:bodyPr/>
          <a:lstStyle/>
          <a:p>
            <a:r>
              <a:rPr lang="id-ID" dirty="0" smtClean="0"/>
              <a:t>Psikoanalisis</a:t>
            </a:r>
          </a:p>
          <a:p>
            <a:r>
              <a:rPr lang="id-ID" dirty="0" smtClean="0"/>
              <a:t>Behavioral </a:t>
            </a:r>
          </a:p>
          <a:p>
            <a:r>
              <a:rPr lang="id-ID" dirty="0" smtClean="0"/>
              <a:t>Biologis </a:t>
            </a:r>
          </a:p>
          <a:p>
            <a:r>
              <a:rPr lang="id-ID" dirty="0" smtClean="0"/>
              <a:t>Banyak reset memngemukakan teori yang berbeda-beda. Tidak ada satupun yg mendominasi penyebab utama utk gangguan autism perlu dilakukan reset lanjutan. </a:t>
            </a:r>
          </a:p>
          <a:p>
            <a:pPr marL="0" indent="0">
              <a:buNone/>
            </a:pPr>
            <a:r>
              <a:rPr lang="id-ID" b="1" dirty="0" smtClean="0"/>
              <a:t>Penanganan : </a:t>
            </a:r>
          </a:p>
          <a:p>
            <a:pPr marL="0" indent="0">
              <a:buNone/>
            </a:pPr>
            <a:r>
              <a:rPr lang="id-ID" dirty="0" smtClean="0"/>
              <a:t>Behavioral </a:t>
            </a:r>
          </a:p>
          <a:p>
            <a:pPr marL="0" indent="0">
              <a:buNone/>
            </a:pPr>
            <a:r>
              <a:rPr lang="id-ID" dirty="0" smtClean="0"/>
              <a:t>Obat-obatan </a:t>
            </a:r>
            <a:endParaRPr lang="id-ID" dirty="0"/>
          </a:p>
        </p:txBody>
      </p:sp>
    </p:spTree>
    <p:extLst>
      <p:ext uri="{BB962C8B-B14F-4D97-AF65-F5344CB8AC3E}">
        <p14:creationId xmlns:p14="http://schemas.microsoft.com/office/powerpoint/2010/main" val="386128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Gangguan Pemusatan Perhatian /Hiperaktivitas</a:t>
            </a:r>
            <a:endParaRPr lang="id-ID" sz="3600" dirty="0"/>
          </a:p>
        </p:txBody>
      </p:sp>
      <p:sp>
        <p:nvSpPr>
          <p:cNvPr id="3" name="Content Placeholder 2"/>
          <p:cNvSpPr>
            <a:spLocks noGrp="1"/>
          </p:cNvSpPr>
          <p:nvPr>
            <p:ph idx="1"/>
          </p:nvPr>
        </p:nvSpPr>
        <p:spPr/>
        <p:txBody>
          <a:bodyPr/>
          <a:lstStyle/>
          <a:p>
            <a:r>
              <a:rPr lang="id-ID" dirty="0" smtClean="0"/>
              <a:t>Istilah hiperaktif tidak asing bagi sebagian besar orang, terutama orang tua dan guru. Seorang anak yang selalu bergerak, mengetuk-ketukan jari, menggoyang-goyangkan kaki, mendorong tubuh anak lain tanpa alasan yang jelas, berbicara tanpa henti, dan bergerak gelisah sering kali disebut hiperaktif</a:t>
            </a:r>
          </a:p>
          <a:p>
            <a:r>
              <a:rPr lang="id-ID" dirty="0" smtClean="0"/>
              <a:t>Apa yang membedakan tingkat perilaku hiperkatif normal dengan gangguan yg dapat didiagnosis? Bila perilaku tersebut bersifat ekstrem dalam periode perkembangan tertentu, kemudian terjadi dalam berbagai situasi yang berbeda dan berhubungan dengan disabilitas yg parah dalam fungsi. </a:t>
            </a:r>
          </a:p>
          <a:p>
            <a:endParaRPr lang="id-ID" dirty="0"/>
          </a:p>
        </p:txBody>
      </p:sp>
    </p:spTree>
    <p:extLst>
      <p:ext uri="{BB962C8B-B14F-4D97-AF65-F5344CB8AC3E}">
        <p14:creationId xmlns:p14="http://schemas.microsoft.com/office/powerpoint/2010/main" val="297787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Etiologi </a:t>
            </a:r>
            <a:endParaRPr lang="id-ID" dirty="0"/>
          </a:p>
        </p:txBody>
      </p:sp>
      <p:sp>
        <p:nvSpPr>
          <p:cNvPr id="3" name="Content Placeholder 2"/>
          <p:cNvSpPr>
            <a:spLocks noGrp="1"/>
          </p:cNvSpPr>
          <p:nvPr>
            <p:ph idx="1"/>
          </p:nvPr>
        </p:nvSpPr>
        <p:spPr/>
        <p:txBody>
          <a:bodyPr/>
          <a:lstStyle/>
          <a:p>
            <a:r>
              <a:rPr lang="id-ID" dirty="0" smtClean="0"/>
              <a:t>Teori biologis </a:t>
            </a:r>
            <a:r>
              <a:rPr lang="id-ID" dirty="0" smtClean="0">
                <a:sym typeface="Wingdings" panose="05000000000000000000" pitchFamily="2" charset="2"/>
              </a:rPr>
              <a:t> ada pengaruh ortu ADHD anaknya akan ADHD, seberapa besar tepatnya belum diketahui. Ditemukan ada struktur otak yang berbeda pada anak ADHD dan bukan ADHD</a:t>
            </a:r>
          </a:p>
          <a:p>
            <a:r>
              <a:rPr lang="id-ID" dirty="0" smtClean="0">
                <a:sym typeface="Wingdings" panose="05000000000000000000" pitchFamily="2" charset="2"/>
              </a:rPr>
              <a:t>Teori psikologis ADHD : ortu otoriter  anak yang memiliki disposisi aktivitas yang berlebihan dan mudah berubah moodnya mengalami stres karena ortu yg mudah menjadi tidak sabar dan marah, si anak menjadi tidak mampu menghadapi tuntuttan ortu utk selalu patuh. Akibatnya anak akan semakin tidak patuh dan berperilaku menentang semua peraturan yang ada di sekolah. </a:t>
            </a:r>
          </a:p>
        </p:txBody>
      </p:sp>
    </p:spTree>
    <p:extLst>
      <p:ext uri="{BB962C8B-B14F-4D97-AF65-F5344CB8AC3E}">
        <p14:creationId xmlns:p14="http://schemas.microsoft.com/office/powerpoint/2010/main" val="422238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Penanganan</a:t>
            </a:r>
            <a:endParaRPr lang="id-ID" dirty="0"/>
          </a:p>
        </p:txBody>
      </p:sp>
      <p:sp>
        <p:nvSpPr>
          <p:cNvPr id="3" name="Content Placeholder 2"/>
          <p:cNvSpPr>
            <a:spLocks noGrp="1"/>
          </p:cNvSpPr>
          <p:nvPr>
            <p:ph idx="1"/>
          </p:nvPr>
        </p:nvSpPr>
        <p:spPr/>
        <p:txBody>
          <a:bodyPr/>
          <a:lstStyle/>
          <a:p>
            <a:r>
              <a:rPr lang="id-ID" dirty="0" smtClean="0"/>
              <a:t>Pemberian obat stimulan</a:t>
            </a:r>
          </a:p>
          <a:p>
            <a:r>
              <a:rPr lang="id-ID" dirty="0" smtClean="0"/>
              <a:t>Memberikan terapi behaviour</a:t>
            </a:r>
          </a:p>
          <a:p>
            <a:pPr marL="0" indent="0">
              <a:buNone/>
            </a:pPr>
            <a:endParaRPr lang="id-ID" dirty="0"/>
          </a:p>
        </p:txBody>
      </p:sp>
    </p:spTree>
    <p:extLst>
      <p:ext uri="{BB962C8B-B14F-4D97-AF65-F5344CB8AC3E}">
        <p14:creationId xmlns:p14="http://schemas.microsoft.com/office/powerpoint/2010/main" val="72451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GANGUAN TINGKAH LAKU </a:t>
            </a:r>
            <a:endParaRPr lang="id-ID" dirty="0"/>
          </a:p>
        </p:txBody>
      </p:sp>
      <p:sp>
        <p:nvSpPr>
          <p:cNvPr id="3" name="Content Placeholder 2"/>
          <p:cNvSpPr>
            <a:spLocks noGrp="1"/>
          </p:cNvSpPr>
          <p:nvPr>
            <p:ph idx="1"/>
          </p:nvPr>
        </p:nvSpPr>
        <p:spPr/>
        <p:txBody>
          <a:bodyPr/>
          <a:lstStyle/>
          <a:p>
            <a:r>
              <a:rPr lang="id-ID" dirty="0" smtClean="0"/>
              <a:t>Gangguan yang memfokuskan pada perilaku semacam melanggara hukum. Agres, kekejian terhadap binatang atau orang lain, merusakaan kepemilikan, berbohong dan mencuri.  </a:t>
            </a:r>
            <a:endParaRPr lang="id-ID" dirty="0"/>
          </a:p>
        </p:txBody>
      </p:sp>
    </p:spTree>
    <p:extLst>
      <p:ext uri="{BB962C8B-B14F-4D97-AF65-F5344CB8AC3E}">
        <p14:creationId xmlns:p14="http://schemas.microsoft.com/office/powerpoint/2010/main" val="4194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Etiologi </a:t>
            </a:r>
            <a:endParaRPr lang="id-ID" dirty="0"/>
          </a:p>
        </p:txBody>
      </p:sp>
      <p:sp>
        <p:nvSpPr>
          <p:cNvPr id="3" name="Content Placeholder 2"/>
          <p:cNvSpPr>
            <a:spLocks noGrp="1"/>
          </p:cNvSpPr>
          <p:nvPr>
            <p:ph idx="1"/>
          </p:nvPr>
        </p:nvSpPr>
        <p:spPr/>
        <p:txBody>
          <a:bodyPr/>
          <a:lstStyle/>
          <a:p>
            <a:r>
              <a:rPr lang="id-ID" dirty="0" smtClean="0"/>
              <a:t>Faktor biologis: beberapa bukti dari reset ada yang mengatakan gangguan tingkah laku diturunkan dan ada yang tidak ada hubungan dengan keturunan</a:t>
            </a:r>
          </a:p>
          <a:p>
            <a:r>
              <a:rPr lang="id-ID" dirty="0" smtClean="0"/>
              <a:t>Psikologis : teori kognitif –behavioristik. Adanya modeling yg salah. Ortu agresif maka anak bisa berperilaku agresif. </a:t>
            </a:r>
          </a:p>
          <a:p>
            <a:endParaRPr lang="id-ID" dirty="0"/>
          </a:p>
        </p:txBody>
      </p:sp>
    </p:spTree>
    <p:extLst>
      <p:ext uri="{BB962C8B-B14F-4D97-AF65-F5344CB8AC3E}">
        <p14:creationId xmlns:p14="http://schemas.microsoft.com/office/powerpoint/2010/main" val="180764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Penanganan gangguan tingkah laku</a:t>
            </a:r>
            <a:endParaRPr lang="id-ID" dirty="0"/>
          </a:p>
        </p:txBody>
      </p:sp>
      <p:sp>
        <p:nvSpPr>
          <p:cNvPr id="3" name="Content Placeholder 2"/>
          <p:cNvSpPr>
            <a:spLocks noGrp="1"/>
          </p:cNvSpPr>
          <p:nvPr>
            <p:ph idx="1"/>
          </p:nvPr>
        </p:nvSpPr>
        <p:spPr/>
        <p:txBody>
          <a:bodyPr/>
          <a:lstStyle/>
          <a:p>
            <a:r>
              <a:rPr lang="id-ID" dirty="0" smtClean="0"/>
              <a:t>Intervensi keluarga</a:t>
            </a:r>
          </a:p>
          <a:p>
            <a:r>
              <a:rPr lang="id-ID" dirty="0" smtClean="0"/>
              <a:t>Penanganan multisistemik </a:t>
            </a:r>
          </a:p>
          <a:p>
            <a:r>
              <a:rPr lang="id-ID" dirty="0" smtClean="0"/>
              <a:t>Pendekatan kognitif</a:t>
            </a:r>
          </a:p>
          <a:p>
            <a:endParaRPr lang="id-ID" dirty="0"/>
          </a:p>
        </p:txBody>
      </p:sp>
    </p:spTree>
    <p:extLst>
      <p:ext uri="{BB962C8B-B14F-4D97-AF65-F5344CB8AC3E}">
        <p14:creationId xmlns:p14="http://schemas.microsoft.com/office/powerpoint/2010/main" val="349734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Disabilitas belajar</a:t>
            </a:r>
            <a:endParaRPr lang="id-ID" dirty="0"/>
          </a:p>
        </p:txBody>
      </p:sp>
      <p:sp>
        <p:nvSpPr>
          <p:cNvPr id="3" name="Content Placeholder 2"/>
          <p:cNvSpPr>
            <a:spLocks noGrp="1"/>
          </p:cNvSpPr>
          <p:nvPr>
            <p:ph idx="1"/>
          </p:nvPr>
        </p:nvSpPr>
        <p:spPr/>
        <p:txBody>
          <a:bodyPr/>
          <a:lstStyle/>
          <a:p>
            <a:r>
              <a:rPr lang="id-ID" dirty="0" smtClean="0"/>
              <a:t>Gangguan perkembangan belajar : gangguan membaca, gangguan menulis ekspresif, gangguan berhitung. Gangguan tersebut bukan disebabkan karena gangguan sensori seperti masalah visual atau pendengaran.</a:t>
            </a:r>
          </a:p>
          <a:p>
            <a:r>
              <a:rPr lang="id-ID" dirty="0" smtClean="0"/>
              <a:t>Gangguan komunikasi : gangguan berbahasa ekspresif, gangguan fonetik, </a:t>
            </a:r>
            <a:r>
              <a:rPr lang="id-ID" dirty="0" smtClean="0"/>
              <a:t>gagap</a:t>
            </a:r>
          </a:p>
          <a:p>
            <a:r>
              <a:rPr lang="id-ID" dirty="0" smtClean="0"/>
              <a:t>Gangguan ketrampilan motorik : gangguan koordinasi perkembangan, seorang anak mengalami hendaya berat dalam perkembangan korrdinasi motorik yg tdk disebabkan oleh retardasi mental atau gangguan fisik lain, ex: serebral palsi. </a:t>
            </a:r>
            <a:endParaRPr lang="id-ID" dirty="0"/>
          </a:p>
        </p:txBody>
      </p:sp>
    </p:spTree>
    <p:extLst>
      <p:ext uri="{BB962C8B-B14F-4D97-AF65-F5344CB8AC3E}">
        <p14:creationId xmlns:p14="http://schemas.microsoft.com/office/powerpoint/2010/main" val="383643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Etiologi disabilitas belajar</a:t>
            </a:r>
            <a:endParaRPr lang="id-ID" dirty="0"/>
          </a:p>
        </p:txBody>
      </p:sp>
      <p:sp>
        <p:nvSpPr>
          <p:cNvPr id="3" name="Content Placeholder 2"/>
          <p:cNvSpPr>
            <a:spLocks noGrp="1"/>
          </p:cNvSpPr>
          <p:nvPr>
            <p:ph idx="1"/>
          </p:nvPr>
        </p:nvSpPr>
        <p:spPr/>
        <p:txBody>
          <a:bodyPr/>
          <a:lstStyle/>
          <a:p>
            <a:r>
              <a:rPr lang="id-ID" dirty="0" smtClean="0"/>
              <a:t>Sebagian besar ada permasalahan otak atau gangguan sistem neurologis . Sensorik-motorik</a:t>
            </a:r>
          </a:p>
          <a:p>
            <a:endParaRPr lang="id-ID" dirty="0"/>
          </a:p>
          <a:p>
            <a:r>
              <a:rPr lang="id-ID" smtClean="0"/>
              <a:t>Penanganan : behavior therapy</a:t>
            </a:r>
            <a:endParaRPr lang="id-ID"/>
          </a:p>
        </p:txBody>
      </p:sp>
    </p:spTree>
    <p:extLst>
      <p:ext uri="{BB962C8B-B14F-4D97-AF65-F5344CB8AC3E}">
        <p14:creationId xmlns:p14="http://schemas.microsoft.com/office/powerpoint/2010/main" val="3051480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677</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GANGGUAN DI MASA KANAK-KANAK</vt:lpstr>
      <vt:lpstr>Gangguan Pemusatan Perhatian /Hiperaktivitas</vt:lpstr>
      <vt:lpstr>Etiologi </vt:lpstr>
      <vt:lpstr>Penanganan</vt:lpstr>
      <vt:lpstr>GANGUAN TINGKAH LAKU </vt:lpstr>
      <vt:lpstr>Etiologi </vt:lpstr>
      <vt:lpstr>Penanganan gangguan tingkah laku</vt:lpstr>
      <vt:lpstr>Disabilitas belajar</vt:lpstr>
      <vt:lpstr>Etiologi disabilitas belajar</vt:lpstr>
      <vt:lpstr>RETARDASI MENTAL </vt:lpstr>
      <vt:lpstr>Etiologi retardasi mental </vt:lpstr>
      <vt:lpstr>GANGGUAN AUTISTIK /AUTISM </vt:lpstr>
      <vt:lpstr>PowerPoint Presentation</vt:lpstr>
      <vt:lpstr>Etiologi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DI MASA KANAK-KANAK</dc:title>
  <dc:creator>ASUS</dc:creator>
  <cp:lastModifiedBy>ASUS</cp:lastModifiedBy>
  <cp:revision>13</cp:revision>
  <dcterms:created xsi:type="dcterms:W3CDTF">2018-04-29T23:14:56Z</dcterms:created>
  <dcterms:modified xsi:type="dcterms:W3CDTF">2018-04-30T03:26:11Z</dcterms:modified>
</cp:coreProperties>
</file>