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4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CFBB9-D403-47FD-8C1F-99EBCC6028B7}" type="datetimeFigureOut">
              <a:rPr lang="id-ID" smtClean="0"/>
              <a:t>01/05/2018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54AB7-AC1D-422A-A891-66258D888BC5}" type="slidenum">
              <a:rPr lang="id-ID" smtClean="0"/>
              <a:t>‹#›</a:t>
            </a:fld>
            <a:endParaRPr lang="id-ID"/>
          </a:p>
        </p:txBody>
      </p:sp>
    </p:spTree>
    <p:extLst>
      <p:ext uri="{BB962C8B-B14F-4D97-AF65-F5344CB8AC3E}">
        <p14:creationId xmlns:p14="http://schemas.microsoft.com/office/powerpoint/2010/main" val="146263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74F529-5202-477C-8F31-91C528A7136A}" type="slidenum">
              <a:rPr lang="en-US"/>
              <a:pPr eaLnBrk="1" hangingPunct="1"/>
              <a:t>10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extLst>
      <p:ext uri="{BB962C8B-B14F-4D97-AF65-F5344CB8AC3E}">
        <p14:creationId xmlns:p14="http://schemas.microsoft.com/office/powerpoint/2010/main" val="206517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F25B47-262D-478B-A12D-7C5A9718B969}" type="slidenum">
              <a:rPr lang="en-US"/>
              <a:pPr eaLnBrk="1" hangingPunct="1"/>
              <a:t>11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extLst>
      <p:ext uri="{BB962C8B-B14F-4D97-AF65-F5344CB8AC3E}">
        <p14:creationId xmlns:p14="http://schemas.microsoft.com/office/powerpoint/2010/main" val="409162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4BDC55-104D-4E9B-A366-2E6FE5E83433}" type="slidenum">
              <a:rPr lang="en-US"/>
              <a:pPr eaLnBrk="1" hangingPunct="1"/>
              <a:t>13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extLst>
      <p:ext uri="{BB962C8B-B14F-4D97-AF65-F5344CB8AC3E}">
        <p14:creationId xmlns:p14="http://schemas.microsoft.com/office/powerpoint/2010/main" val="372626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614665-229E-47AC-9900-2EE75343D790}" type="slidenum">
              <a:rPr lang="en-US"/>
              <a:pPr eaLnBrk="1" hangingPunct="1"/>
              <a:t>24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extLst>
      <p:ext uri="{BB962C8B-B14F-4D97-AF65-F5344CB8AC3E}">
        <p14:creationId xmlns:p14="http://schemas.microsoft.com/office/powerpoint/2010/main" val="400985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839D23-3731-49C4-B869-6B5E65ED23BE}" type="slidenum">
              <a:rPr lang="en-US"/>
              <a:pPr eaLnBrk="1" hangingPunct="1"/>
              <a:t>31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extLst>
      <p:ext uri="{BB962C8B-B14F-4D97-AF65-F5344CB8AC3E}">
        <p14:creationId xmlns:p14="http://schemas.microsoft.com/office/powerpoint/2010/main" val="356147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9D8A6C-D357-47E2-98F1-BCBA96F8AFF9}" type="slidenum">
              <a:rPr lang="en-US"/>
              <a:pPr eaLnBrk="1" hangingPunct="1"/>
              <a:t>32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extLst>
      <p:ext uri="{BB962C8B-B14F-4D97-AF65-F5344CB8AC3E}">
        <p14:creationId xmlns:p14="http://schemas.microsoft.com/office/powerpoint/2010/main" val="277887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A3C80-1379-47A1-9CD1-F7C55C63412E}" type="slidenum">
              <a:rPr lang="en-US"/>
              <a:pPr eaLnBrk="1" hangingPunct="1"/>
              <a:t>33</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extLst>
      <p:ext uri="{BB962C8B-B14F-4D97-AF65-F5344CB8AC3E}">
        <p14:creationId xmlns:p14="http://schemas.microsoft.com/office/powerpoint/2010/main" val="330020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0F9BFA4-7898-4266-BEEB-49128DB999DF}" type="datetimeFigureOut">
              <a:rPr lang="id-ID" smtClean="0"/>
              <a:t>01/05/2018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7C4D107-12E4-4CD8-9332-0A1ADACB5DFB}" type="slidenum">
              <a:rPr lang="id-ID" smtClean="0"/>
              <a:t>‹#›</a:t>
            </a:fld>
            <a:endParaRPr lang="id-ID"/>
          </a:p>
        </p:txBody>
      </p:sp>
    </p:spTree>
    <p:extLst>
      <p:ext uri="{BB962C8B-B14F-4D97-AF65-F5344CB8AC3E}">
        <p14:creationId xmlns:p14="http://schemas.microsoft.com/office/powerpoint/2010/main" val="360776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0F9BFA4-7898-4266-BEEB-49128DB999DF}" type="datetimeFigureOut">
              <a:rPr lang="id-ID" smtClean="0"/>
              <a:t>01/05/2018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7C4D107-12E4-4CD8-9332-0A1ADACB5DFB}" type="slidenum">
              <a:rPr lang="id-ID" smtClean="0"/>
              <a:t>‹#›</a:t>
            </a:fld>
            <a:endParaRPr lang="id-ID"/>
          </a:p>
        </p:txBody>
      </p:sp>
    </p:spTree>
    <p:extLst>
      <p:ext uri="{BB962C8B-B14F-4D97-AF65-F5344CB8AC3E}">
        <p14:creationId xmlns:p14="http://schemas.microsoft.com/office/powerpoint/2010/main" val="344969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0F9BFA4-7898-4266-BEEB-49128DB999DF}" type="datetimeFigureOut">
              <a:rPr lang="id-ID" smtClean="0"/>
              <a:t>01/05/2018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7C4D107-12E4-4CD8-9332-0A1ADACB5DFB}" type="slidenum">
              <a:rPr lang="id-ID" smtClean="0"/>
              <a:t>‹#›</a:t>
            </a:fld>
            <a:endParaRPr lang="id-ID"/>
          </a:p>
        </p:txBody>
      </p:sp>
    </p:spTree>
    <p:extLst>
      <p:ext uri="{BB962C8B-B14F-4D97-AF65-F5344CB8AC3E}">
        <p14:creationId xmlns:p14="http://schemas.microsoft.com/office/powerpoint/2010/main" val="2402541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12801" y="228601"/>
            <a:ext cx="10875433" cy="589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Espace réservé de la date 1"/>
          <p:cNvSpPr>
            <a:spLocks noGrp="1"/>
          </p:cNvSpPr>
          <p:nvPr>
            <p:ph type="dt" sz="half" idx="10"/>
          </p:nvPr>
        </p:nvSpPr>
        <p:spPr/>
        <p:txBody>
          <a:bodyPr/>
          <a:lstStyle>
            <a:lvl1pPr>
              <a:defRPr/>
            </a:lvl1pPr>
          </a:lstStyle>
          <a:p>
            <a:pPr>
              <a:defRPr/>
            </a:pPr>
            <a:endParaRPr lang="fr-CA"/>
          </a:p>
        </p:txBody>
      </p:sp>
      <p:sp>
        <p:nvSpPr>
          <p:cNvPr id="4" name="Espace réservé du pied de page 2"/>
          <p:cNvSpPr>
            <a:spLocks noGrp="1"/>
          </p:cNvSpPr>
          <p:nvPr>
            <p:ph type="ftr" sz="quarter" idx="11"/>
          </p:nvPr>
        </p:nvSpPr>
        <p:spPr/>
        <p:txBody>
          <a:bodyPr/>
          <a:lstStyle>
            <a:lvl1pPr>
              <a:defRPr/>
            </a:lvl1pPr>
          </a:lstStyle>
          <a:p>
            <a:pPr>
              <a:defRPr/>
            </a:pPr>
            <a:endParaRPr lang="fr-CA"/>
          </a:p>
        </p:txBody>
      </p:sp>
      <p:sp>
        <p:nvSpPr>
          <p:cNvPr id="5" name="Espace réservé du numéro de diapositive 3"/>
          <p:cNvSpPr>
            <a:spLocks noGrp="1"/>
          </p:cNvSpPr>
          <p:nvPr>
            <p:ph type="sldNum" sz="quarter" idx="12"/>
          </p:nvPr>
        </p:nvSpPr>
        <p:spPr/>
        <p:txBody>
          <a:bodyPr/>
          <a:lstStyle>
            <a:lvl1pPr>
              <a:defRPr/>
            </a:lvl1pPr>
          </a:lstStyle>
          <a:p>
            <a:fld id="{7EAE709E-D998-4081-B3ED-70F760D65ADA}" type="slidenum">
              <a:rPr lang="fr-CA"/>
              <a:pPr/>
              <a:t>‹#›</a:t>
            </a:fld>
            <a:endParaRPr lang="fr-CA"/>
          </a:p>
        </p:txBody>
      </p:sp>
    </p:spTree>
    <p:extLst>
      <p:ext uri="{BB962C8B-B14F-4D97-AF65-F5344CB8AC3E}">
        <p14:creationId xmlns:p14="http://schemas.microsoft.com/office/powerpoint/2010/main" val="2916719491"/>
      </p:ext>
    </p:extLst>
  </p:cSld>
  <p:clrMapOvr>
    <a:masterClrMapping/>
  </p:clrMapOvr>
  <p:transition>
    <p:wheel spokes="1"/>
    <p:sndAc>
      <p:stSnd>
        <p:snd r:embed="rId1" name="ting2.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0F9BFA4-7898-4266-BEEB-49128DB999DF}" type="datetimeFigureOut">
              <a:rPr lang="id-ID" smtClean="0"/>
              <a:t>01/05/2018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7C4D107-12E4-4CD8-9332-0A1ADACB5DFB}" type="slidenum">
              <a:rPr lang="id-ID" smtClean="0"/>
              <a:t>‹#›</a:t>
            </a:fld>
            <a:endParaRPr lang="id-ID"/>
          </a:p>
        </p:txBody>
      </p:sp>
    </p:spTree>
    <p:extLst>
      <p:ext uri="{BB962C8B-B14F-4D97-AF65-F5344CB8AC3E}">
        <p14:creationId xmlns:p14="http://schemas.microsoft.com/office/powerpoint/2010/main" val="244726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9BFA4-7898-4266-BEEB-49128DB999DF}" type="datetimeFigureOut">
              <a:rPr lang="id-ID" smtClean="0"/>
              <a:t>01/05/2018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7C4D107-12E4-4CD8-9332-0A1ADACB5DFB}" type="slidenum">
              <a:rPr lang="id-ID" smtClean="0"/>
              <a:t>‹#›</a:t>
            </a:fld>
            <a:endParaRPr lang="id-ID"/>
          </a:p>
        </p:txBody>
      </p:sp>
    </p:spTree>
    <p:extLst>
      <p:ext uri="{BB962C8B-B14F-4D97-AF65-F5344CB8AC3E}">
        <p14:creationId xmlns:p14="http://schemas.microsoft.com/office/powerpoint/2010/main" val="309531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40F9BFA4-7898-4266-BEEB-49128DB999DF}" type="datetimeFigureOut">
              <a:rPr lang="id-ID" smtClean="0"/>
              <a:t>01/05/2018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7C4D107-12E4-4CD8-9332-0A1ADACB5DFB}" type="slidenum">
              <a:rPr lang="id-ID" smtClean="0"/>
              <a:t>‹#›</a:t>
            </a:fld>
            <a:endParaRPr lang="id-ID"/>
          </a:p>
        </p:txBody>
      </p:sp>
    </p:spTree>
    <p:extLst>
      <p:ext uri="{BB962C8B-B14F-4D97-AF65-F5344CB8AC3E}">
        <p14:creationId xmlns:p14="http://schemas.microsoft.com/office/powerpoint/2010/main" val="92212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0F9BFA4-7898-4266-BEEB-49128DB999DF}" type="datetimeFigureOut">
              <a:rPr lang="id-ID" smtClean="0"/>
              <a:t>01/05/2018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7C4D107-12E4-4CD8-9332-0A1ADACB5DFB}" type="slidenum">
              <a:rPr lang="id-ID" smtClean="0"/>
              <a:t>‹#›</a:t>
            </a:fld>
            <a:endParaRPr lang="id-ID"/>
          </a:p>
        </p:txBody>
      </p:sp>
    </p:spTree>
    <p:extLst>
      <p:ext uri="{BB962C8B-B14F-4D97-AF65-F5344CB8AC3E}">
        <p14:creationId xmlns:p14="http://schemas.microsoft.com/office/powerpoint/2010/main" val="197374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0F9BFA4-7898-4266-BEEB-49128DB999DF}" type="datetimeFigureOut">
              <a:rPr lang="id-ID" smtClean="0"/>
              <a:t>01/05/2018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7C4D107-12E4-4CD8-9332-0A1ADACB5DFB}" type="slidenum">
              <a:rPr lang="id-ID" smtClean="0"/>
              <a:t>‹#›</a:t>
            </a:fld>
            <a:endParaRPr lang="id-ID"/>
          </a:p>
        </p:txBody>
      </p:sp>
    </p:spTree>
    <p:extLst>
      <p:ext uri="{BB962C8B-B14F-4D97-AF65-F5344CB8AC3E}">
        <p14:creationId xmlns:p14="http://schemas.microsoft.com/office/powerpoint/2010/main" val="382054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9BFA4-7898-4266-BEEB-49128DB999DF}" type="datetimeFigureOut">
              <a:rPr lang="id-ID" smtClean="0"/>
              <a:t>01/05/2018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7C4D107-12E4-4CD8-9332-0A1ADACB5DFB}" type="slidenum">
              <a:rPr lang="id-ID" smtClean="0"/>
              <a:t>‹#›</a:t>
            </a:fld>
            <a:endParaRPr lang="id-ID"/>
          </a:p>
        </p:txBody>
      </p:sp>
    </p:spTree>
    <p:extLst>
      <p:ext uri="{BB962C8B-B14F-4D97-AF65-F5344CB8AC3E}">
        <p14:creationId xmlns:p14="http://schemas.microsoft.com/office/powerpoint/2010/main" val="129106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9BFA4-7898-4266-BEEB-49128DB999DF}" type="datetimeFigureOut">
              <a:rPr lang="id-ID" smtClean="0"/>
              <a:t>01/05/2018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7C4D107-12E4-4CD8-9332-0A1ADACB5DFB}" type="slidenum">
              <a:rPr lang="id-ID" smtClean="0"/>
              <a:t>‹#›</a:t>
            </a:fld>
            <a:endParaRPr lang="id-ID"/>
          </a:p>
        </p:txBody>
      </p:sp>
    </p:spTree>
    <p:extLst>
      <p:ext uri="{BB962C8B-B14F-4D97-AF65-F5344CB8AC3E}">
        <p14:creationId xmlns:p14="http://schemas.microsoft.com/office/powerpoint/2010/main" val="2815664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9BFA4-7898-4266-BEEB-49128DB999DF}" type="datetimeFigureOut">
              <a:rPr lang="id-ID" smtClean="0"/>
              <a:t>01/05/2018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7C4D107-12E4-4CD8-9332-0A1ADACB5DFB}" type="slidenum">
              <a:rPr lang="id-ID" smtClean="0"/>
              <a:t>‹#›</a:t>
            </a:fld>
            <a:endParaRPr lang="id-ID"/>
          </a:p>
        </p:txBody>
      </p:sp>
    </p:spTree>
    <p:extLst>
      <p:ext uri="{BB962C8B-B14F-4D97-AF65-F5344CB8AC3E}">
        <p14:creationId xmlns:p14="http://schemas.microsoft.com/office/powerpoint/2010/main" val="409803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9BFA4-7898-4266-BEEB-49128DB999DF}" type="datetimeFigureOut">
              <a:rPr lang="id-ID" smtClean="0"/>
              <a:t>01/05/2018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4D107-12E4-4CD8-9332-0A1ADACB5DFB}" type="slidenum">
              <a:rPr lang="id-ID" smtClean="0"/>
              <a:t>‹#›</a:t>
            </a:fld>
            <a:endParaRPr lang="id-ID"/>
          </a:p>
        </p:txBody>
      </p:sp>
    </p:spTree>
    <p:extLst>
      <p:ext uri="{BB962C8B-B14F-4D97-AF65-F5344CB8AC3E}">
        <p14:creationId xmlns:p14="http://schemas.microsoft.com/office/powerpoint/2010/main" val="177581889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3.bin"/><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0.wmf"/><Relationship Id="rId5" Type="http://schemas.openxmlformats.org/officeDocument/2006/relationships/image" Target="../media/image19.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38449"/>
          </a:xfrm>
        </p:spPr>
        <p:txBody>
          <a:bodyPr>
            <a:normAutofit fontScale="90000"/>
          </a:bodyPr>
          <a:lstStyle/>
          <a:p>
            <a:r>
              <a:rPr lang="id-ID" dirty="0" smtClean="0"/>
              <a:t>Gangguan yang berkaitan dengan penggunaan zat</a:t>
            </a:r>
            <a:br>
              <a:rPr lang="id-ID" dirty="0" smtClean="0"/>
            </a:br>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3313148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ocaine"/>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553478511"/>
      </p:ext>
    </p:extLst>
  </p:cSld>
  <p:clrMapOvr>
    <a:masterClrMapping/>
  </p:clrMapOvr>
  <p:transition spd="slow">
    <p:comb/>
    <p:sndAc>
      <p:stSnd>
        <p:snd r:embed="rId3"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anja"/>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695163707"/>
      </p:ext>
    </p:extLst>
  </p:cSld>
  <p:clrMapOvr>
    <a:masterClrMapping/>
  </p:clrMapOvr>
  <p:transition spd="slow">
    <p:checker/>
    <p:sndAc>
      <p:stSnd>
        <p:snd r:embed="rId3"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
          <p:cNvSpPr>
            <a:spLocks noChangeArrowheads="1" noChangeShapeType="1" noTextEdit="1"/>
          </p:cNvSpPr>
          <p:nvPr/>
        </p:nvSpPr>
        <p:spPr bwMode="auto">
          <a:xfrm>
            <a:off x="3276600" y="381000"/>
            <a:ext cx="6172200" cy="647700"/>
          </a:xfrm>
          <a:prstGeom prst="rect">
            <a:avLst/>
          </a:prstGeom>
        </p:spPr>
        <p:txBody>
          <a:bodyPr wrap="none" fromWordArt="1">
            <a:prstTxWarp prst="textPlain">
              <a:avLst>
                <a:gd name="adj" fmla="val 50000"/>
              </a:avLst>
            </a:prstTxWarp>
          </a:bodyPr>
          <a:lstStyle/>
          <a:p>
            <a:r>
              <a:rPr lang="id-ID" sz="3600" kern="10">
                <a:ln w="12700">
                  <a:solidFill>
                    <a:srgbClr val="3333CC"/>
                  </a:solidFill>
                  <a:round/>
                  <a:headEnd/>
                  <a:tailEnd/>
                </a:ln>
                <a:solidFill>
                  <a:srgbClr val="333399"/>
                </a:solidFill>
                <a:effectLst>
                  <a:outerShdw dist="45791" dir="2021404" algn="ctr" rotWithShape="0">
                    <a:srgbClr val="9999FF"/>
                  </a:outerShdw>
                </a:effectLst>
                <a:latin typeface="Arial Black" panose="020B0A04020102020204" pitchFamily="34" charset="0"/>
              </a:rPr>
              <a:t>DAUN GANJA</a:t>
            </a:r>
          </a:p>
        </p:txBody>
      </p:sp>
      <p:graphicFrame>
        <p:nvGraphicFramePr>
          <p:cNvPr id="2050" name="Object 2"/>
          <p:cNvGraphicFramePr>
            <a:graphicFrameLocks noChangeAspect="1"/>
          </p:cNvGraphicFramePr>
          <p:nvPr/>
        </p:nvGraphicFramePr>
        <p:xfrm>
          <a:off x="2152650" y="1447800"/>
          <a:ext cx="3733800" cy="4724400"/>
        </p:xfrm>
        <a:graphic>
          <a:graphicData uri="http://schemas.openxmlformats.org/presentationml/2006/ole">
            <mc:AlternateContent xmlns:mc="http://schemas.openxmlformats.org/markup-compatibility/2006">
              <mc:Choice xmlns:v="urn:schemas-microsoft-com:vml" Requires="v">
                <p:oleObj spid="_x0000_s2060" name="Bitmap Image" r:id="rId3" imgW="2847619" imgH="2228571" progId="Paint.Picture">
                  <p:embed/>
                </p:oleObj>
              </mc:Choice>
              <mc:Fallback>
                <p:oleObj name="Bitmap Image" r:id="rId3" imgW="2847619" imgH="222857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1447800"/>
                        <a:ext cx="3733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6400800" y="1447800"/>
          <a:ext cx="3752850" cy="4800600"/>
        </p:xfrm>
        <a:graphic>
          <a:graphicData uri="http://schemas.openxmlformats.org/presentationml/2006/ole">
            <mc:AlternateContent xmlns:mc="http://schemas.openxmlformats.org/markup-compatibility/2006">
              <mc:Choice xmlns:v="urn:schemas-microsoft-com:vml" Requires="v">
                <p:oleObj spid="_x0000_s2061" name="Bitmap Image" r:id="rId5" imgW="3067478" imgH="1943371" progId="Paint.Picture">
                  <p:embed/>
                </p:oleObj>
              </mc:Choice>
              <mc:Fallback>
                <p:oleObj name="Bitmap Image" r:id="rId5" imgW="3067478" imgH="1943371"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447800"/>
                        <a:ext cx="37528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WordArt 5"/>
          <p:cNvSpPr>
            <a:spLocks noChangeArrowheads="1" noChangeShapeType="1" noTextEdit="1"/>
          </p:cNvSpPr>
          <p:nvPr/>
        </p:nvSpPr>
        <p:spPr bwMode="auto">
          <a:xfrm>
            <a:off x="3105150" y="5638800"/>
            <a:ext cx="1524000" cy="304800"/>
          </a:xfrm>
          <a:prstGeom prst="rect">
            <a:avLst/>
          </a:prstGeom>
        </p:spPr>
        <p:txBody>
          <a:bodyPr wrap="none" fromWordArt="1">
            <a:prstTxWarp prst="textPlain">
              <a:avLst>
                <a:gd name="adj" fmla="val 50000"/>
              </a:avLst>
            </a:prstTxWarp>
          </a:bodyPr>
          <a:lstStyle/>
          <a:p>
            <a:r>
              <a:rPr lang="id-ID" sz="2000" kern="10">
                <a:ln w="9525">
                  <a:solidFill>
                    <a:srgbClr val="FFFF00"/>
                  </a:solidFill>
                  <a:round/>
                  <a:headEnd/>
                  <a:tailEnd/>
                </a:ln>
                <a:solidFill>
                  <a:srgbClr val="FF3300"/>
                </a:solidFill>
                <a:latin typeface="Arial Black" panose="020B0A04020102020204" pitchFamily="34" charset="0"/>
              </a:rPr>
              <a:t>Basah</a:t>
            </a:r>
          </a:p>
        </p:txBody>
      </p:sp>
      <p:sp>
        <p:nvSpPr>
          <p:cNvPr id="2054" name="WordArt 6"/>
          <p:cNvSpPr>
            <a:spLocks noChangeArrowheads="1" noChangeShapeType="1" noTextEdit="1"/>
          </p:cNvSpPr>
          <p:nvPr/>
        </p:nvSpPr>
        <p:spPr bwMode="auto">
          <a:xfrm>
            <a:off x="7543800" y="5562600"/>
            <a:ext cx="1524000" cy="381000"/>
          </a:xfrm>
          <a:prstGeom prst="rect">
            <a:avLst/>
          </a:prstGeom>
        </p:spPr>
        <p:txBody>
          <a:bodyPr wrap="none" fromWordArt="1">
            <a:prstTxWarp prst="textPlain">
              <a:avLst>
                <a:gd name="adj" fmla="val 50000"/>
              </a:avLst>
            </a:prstTxWarp>
          </a:bodyPr>
          <a:lstStyle/>
          <a:p>
            <a:r>
              <a:rPr lang="id-ID" sz="2000" kern="10">
                <a:ln w="9525">
                  <a:solidFill>
                    <a:schemeClr val="tx1"/>
                  </a:solidFill>
                  <a:round/>
                  <a:headEnd/>
                  <a:tailEnd/>
                </a:ln>
                <a:solidFill>
                  <a:schemeClr val="accent2"/>
                </a:solidFill>
                <a:latin typeface="Arial Black" panose="020B0A04020102020204" pitchFamily="34" charset="0"/>
              </a:rPr>
              <a:t>Kering</a:t>
            </a:r>
          </a:p>
        </p:txBody>
      </p:sp>
    </p:spTree>
    <p:extLst>
      <p:ext uri="{BB962C8B-B14F-4D97-AF65-F5344CB8AC3E}">
        <p14:creationId xmlns:p14="http://schemas.microsoft.com/office/powerpoint/2010/main" val="182089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olahan ganja"/>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4153859151"/>
      </p:ext>
    </p:extLst>
  </p:cSld>
  <p:clrMapOvr>
    <a:masterClrMapping/>
  </p:clrMapOvr>
  <p:transition spd="slow">
    <p:wheel spokes="8"/>
    <p:sndAc>
      <p:stSnd>
        <p:snd r:embed="rId3"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p:cNvSpPr>
          <p:nvPr>
            <p:ph type="title"/>
          </p:nvPr>
        </p:nvSpPr>
        <p:spPr/>
        <p:txBody>
          <a:bodyPr/>
          <a:lstStyle/>
          <a:p>
            <a:pPr algn="ctr" eaLnBrk="1" hangingPunct="1"/>
            <a:r>
              <a:rPr lang="en-US" smtClean="0">
                <a:solidFill>
                  <a:schemeClr val="tx1"/>
                </a:solidFill>
              </a:rPr>
              <a:t>PSIKOTROPIKA</a:t>
            </a:r>
          </a:p>
        </p:txBody>
      </p:sp>
      <p:sp>
        <p:nvSpPr>
          <p:cNvPr id="27652" name="Rectangle 4"/>
          <p:cNvSpPr>
            <a:spLocks noGrp="1"/>
          </p:cNvSpPr>
          <p:nvPr>
            <p:ph idx="1"/>
          </p:nvPr>
        </p:nvSpPr>
        <p:spPr/>
        <p:txBody>
          <a:bodyPr/>
          <a:lstStyle/>
          <a:p>
            <a:pPr marL="0" indent="0">
              <a:buNone/>
            </a:pPr>
            <a:r>
              <a:rPr lang="en-US" b="1" smtClean="0"/>
              <a:t>Psikotropika adalah zat atau obat, baik alamiah maupun sintetis bukan narkotika, yang berkhasiat psikoaktif melalui pengaruh selektif pada susunan saraf pusat yang menyebabkan perubahan pada aktivitas mental dan perilaku (Undang-Undang No. 5/1997).</a:t>
            </a:r>
            <a:r>
              <a:rPr lang="en-US" smtClean="0"/>
              <a:t> </a:t>
            </a:r>
          </a:p>
        </p:txBody>
      </p:sp>
    </p:spTree>
    <p:extLst>
      <p:ext uri="{BB962C8B-B14F-4D97-AF65-F5344CB8AC3E}">
        <p14:creationId xmlns:p14="http://schemas.microsoft.com/office/powerpoint/2010/main" val="112127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p:cNvSpPr>
          <p:nvPr>
            <p:ph type="title"/>
          </p:nvPr>
        </p:nvSpPr>
        <p:spPr/>
        <p:txBody>
          <a:bodyPr/>
          <a:lstStyle/>
          <a:p>
            <a:pPr algn="ctr" eaLnBrk="1" hangingPunct="1"/>
            <a:r>
              <a:rPr lang="en-US" smtClean="0">
                <a:solidFill>
                  <a:schemeClr val="tx1"/>
                </a:solidFill>
              </a:rPr>
              <a:t>JENIS PSIKOTROPIKA</a:t>
            </a:r>
          </a:p>
        </p:txBody>
      </p:sp>
      <p:sp>
        <p:nvSpPr>
          <p:cNvPr id="28676" name="Rectangle 4"/>
          <p:cNvSpPr>
            <a:spLocks noGrp="1"/>
          </p:cNvSpPr>
          <p:nvPr>
            <p:ph idx="1"/>
          </p:nvPr>
        </p:nvSpPr>
        <p:spPr/>
        <p:txBody>
          <a:bodyPr/>
          <a:lstStyle/>
          <a:p>
            <a:pPr marL="0" indent="0">
              <a:buNone/>
            </a:pPr>
            <a:r>
              <a:rPr lang="en-US" b="1" smtClean="0"/>
              <a:t>Sedatin (Pil BK), Rohypnol, Magadon, Valium, Mandarax, Amfetamine, Fensiklidin, Metakualon, Metifenidat, Fenobarbital, Flunitrazepam, Ekstasi, Shabu-shabu, LSD (Lycergic Alis Diethylamide), dsb.</a:t>
            </a:r>
            <a:r>
              <a:rPr lang="en-US" smtClean="0"/>
              <a:t> </a:t>
            </a:r>
          </a:p>
        </p:txBody>
      </p:sp>
    </p:spTree>
    <p:extLst>
      <p:ext uri="{BB962C8B-B14F-4D97-AF65-F5344CB8AC3E}">
        <p14:creationId xmlns:p14="http://schemas.microsoft.com/office/powerpoint/2010/main" val="259090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title"/>
          </p:nvPr>
        </p:nvSpPr>
        <p:spPr/>
        <p:txBody>
          <a:bodyPr/>
          <a:lstStyle/>
          <a:p>
            <a:pPr algn="ctr" eaLnBrk="1" hangingPunct="1"/>
            <a:r>
              <a:rPr lang="en-US" b="1" smtClean="0">
                <a:solidFill>
                  <a:schemeClr val="tx1"/>
                </a:solidFill>
              </a:rPr>
              <a:t>CONTOH EKSTASI</a:t>
            </a:r>
          </a:p>
        </p:txBody>
      </p:sp>
      <p:sp>
        <p:nvSpPr>
          <p:cNvPr id="29700" name="Rectangle 4"/>
          <p:cNvSpPr>
            <a:spLocks noGrp="1"/>
          </p:cNvSpPr>
          <p:nvPr>
            <p:ph idx="1"/>
          </p:nvPr>
        </p:nvSpPr>
        <p:spPr/>
        <p:txBody>
          <a:bodyPr/>
          <a:lstStyle/>
          <a:p>
            <a:pPr marL="0" indent="0">
              <a:buNone/>
            </a:pPr>
            <a:endParaRPr lang="id-ID" smtClean="0"/>
          </a:p>
        </p:txBody>
      </p:sp>
      <p:pic>
        <p:nvPicPr>
          <p:cNvPr id="29701" name="Picture 5" descr="file:///D:/ecstasy_pill_coll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94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p:cNvSpPr>
          <p:nvPr>
            <p:ph type="title"/>
          </p:nvPr>
        </p:nvSpPr>
        <p:spPr/>
        <p:txBody>
          <a:bodyPr/>
          <a:lstStyle/>
          <a:p>
            <a:pPr algn="ctr" eaLnBrk="1" hangingPunct="1"/>
            <a:r>
              <a:rPr lang="en-US" b="1" smtClean="0">
                <a:solidFill>
                  <a:schemeClr val="tx1"/>
                </a:solidFill>
              </a:rPr>
              <a:t>EKSTASI</a:t>
            </a:r>
          </a:p>
        </p:txBody>
      </p:sp>
      <p:sp>
        <p:nvSpPr>
          <p:cNvPr id="100356" name="Rectangle 4"/>
          <p:cNvSpPr>
            <a:spLocks noGrp="1"/>
          </p:cNvSpPr>
          <p:nvPr>
            <p:ph idx="1"/>
          </p:nvPr>
        </p:nvSpPr>
        <p:spPr/>
        <p:txBody>
          <a:bodyPr/>
          <a:lstStyle/>
          <a:p>
            <a:pPr marL="0" indent="0">
              <a:buNone/>
              <a:defRPr/>
            </a:pPr>
            <a:r>
              <a:rPr lang="en-US" b="1" smtClean="0">
                <a:effectLst>
                  <a:outerShdw blurRad="38100" dist="38100" dir="2700000" algn="tl">
                    <a:srgbClr val="C0C0C0"/>
                  </a:outerShdw>
                </a:effectLst>
              </a:rPr>
              <a:t>EFEK PENGGUNAAN : GEMBIRA </a:t>
            </a:r>
            <a:r>
              <a:rPr lang="en-US" b="1" smtClean="0">
                <a:effectLst>
                  <a:outerShdw blurRad="38100" dist="38100" dir="2700000" algn="tl">
                    <a:srgbClr val="C0C0C0"/>
                  </a:outerShdw>
                </a:effectLst>
                <a:cs typeface="Arial" pitchFamily="34" charset="0"/>
              </a:rPr>
              <a:t>→ EKSTASE ILUSI &amp; HALUSINASI INDAH</a:t>
            </a:r>
          </a:p>
          <a:p>
            <a:pPr marL="0" indent="0">
              <a:buNone/>
              <a:defRPr/>
            </a:pPr>
            <a:r>
              <a:rPr lang="en-US" b="1" smtClean="0">
                <a:effectLst>
                  <a:outerShdw blurRad="38100" dist="38100" dir="2700000" algn="tl">
                    <a:srgbClr val="C0C0C0"/>
                  </a:outerShdw>
                </a:effectLst>
                <a:cs typeface="Arial" pitchFamily="34" charset="0"/>
              </a:rPr>
              <a:t>INTOXIKASI : RAHANG GEMERTAK, TENSI TINGGI, IRAMA JANTUNG TIDAK STABIL</a:t>
            </a:r>
          </a:p>
          <a:p>
            <a:pPr marL="0" indent="0">
              <a:buNone/>
              <a:defRPr/>
            </a:pPr>
            <a:r>
              <a:rPr lang="en-US" b="1" smtClean="0">
                <a:effectLst>
                  <a:outerShdw blurRad="38100" dist="38100" dir="2700000" algn="tl">
                    <a:srgbClr val="C0C0C0"/>
                  </a:outerShdw>
                </a:effectLst>
                <a:cs typeface="Arial" pitchFamily="34" charset="0"/>
              </a:rPr>
              <a:t>GEJALA PUTUS ZAT : DEPRESIF, HAMPA, HALUSINASI JELEK, PSIKOTIK</a:t>
            </a:r>
          </a:p>
          <a:p>
            <a:pPr marL="0" indent="0">
              <a:buNone/>
              <a:defRPr/>
            </a:pPr>
            <a:r>
              <a:rPr lang="en-US" b="1" smtClean="0">
                <a:effectLst>
                  <a:outerShdw blurRad="38100" dist="38100" dir="2700000" algn="tl">
                    <a:srgbClr val="C0C0C0"/>
                  </a:outerShdw>
                </a:effectLst>
              </a:rPr>
              <a:t>DAMPAK BURUK : OTAK, JANTUNG, LEVER</a:t>
            </a:r>
          </a:p>
          <a:p>
            <a:pPr marL="0" indent="0">
              <a:buNone/>
              <a:defRPr/>
            </a:pPr>
            <a:endParaRPr lang="en-US" b="1" smtClean="0"/>
          </a:p>
        </p:txBody>
      </p:sp>
    </p:spTree>
    <p:extLst>
      <p:ext uri="{BB962C8B-B14F-4D97-AF65-F5344CB8AC3E}">
        <p14:creationId xmlns:p14="http://schemas.microsoft.com/office/powerpoint/2010/main" val="279086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p:cNvSpPr>
          <p:nvPr>
            <p:ph type="title"/>
          </p:nvPr>
        </p:nvSpPr>
        <p:spPr/>
        <p:txBody>
          <a:bodyPr/>
          <a:lstStyle/>
          <a:p>
            <a:pPr algn="ctr" eaLnBrk="1" hangingPunct="1"/>
            <a:r>
              <a:rPr lang="en-US" b="1" smtClean="0">
                <a:solidFill>
                  <a:schemeClr val="tx1"/>
                </a:solidFill>
              </a:rPr>
              <a:t>SHABU-SHABU</a:t>
            </a:r>
          </a:p>
        </p:txBody>
      </p:sp>
      <p:sp>
        <p:nvSpPr>
          <p:cNvPr id="31748" name="Rectangle 4"/>
          <p:cNvSpPr>
            <a:spLocks noGrp="1"/>
          </p:cNvSpPr>
          <p:nvPr>
            <p:ph idx="1"/>
          </p:nvPr>
        </p:nvSpPr>
        <p:spPr/>
        <p:txBody>
          <a:bodyPr/>
          <a:lstStyle/>
          <a:p>
            <a:pPr marL="0" indent="0">
              <a:buNone/>
            </a:pPr>
            <a:endParaRPr lang="id-ID" b="1" smtClean="0"/>
          </a:p>
        </p:txBody>
      </p:sp>
      <p:pic>
        <p:nvPicPr>
          <p:cNvPr id="31749" name="Picture 3" descr="shab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24000"/>
            <a:ext cx="815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00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p:cNvSpPr>
          <p:nvPr>
            <p:ph type="title"/>
          </p:nvPr>
        </p:nvSpPr>
        <p:spPr/>
        <p:txBody>
          <a:bodyPr/>
          <a:lstStyle/>
          <a:p>
            <a:pPr algn="ctr" eaLnBrk="1" hangingPunct="1"/>
            <a:r>
              <a:rPr lang="en-US" b="1" smtClean="0">
                <a:solidFill>
                  <a:schemeClr val="tx1"/>
                </a:solidFill>
              </a:rPr>
              <a:t>SHABU-SHABU</a:t>
            </a:r>
          </a:p>
        </p:txBody>
      </p:sp>
      <p:sp>
        <p:nvSpPr>
          <p:cNvPr id="108548" name="Rectangle 4"/>
          <p:cNvSpPr>
            <a:spLocks noGrp="1"/>
          </p:cNvSpPr>
          <p:nvPr>
            <p:ph idx="1"/>
          </p:nvPr>
        </p:nvSpPr>
        <p:spPr/>
        <p:txBody>
          <a:bodyPr>
            <a:normAutofit/>
          </a:bodyPr>
          <a:lstStyle/>
          <a:p>
            <a:pPr>
              <a:buBlip>
                <a:blip r:embed="rId4"/>
              </a:buBlip>
              <a:defRPr/>
            </a:pPr>
            <a:r>
              <a:rPr lang="en-US" b="1" smtClean="0">
                <a:effectLst>
                  <a:outerShdw blurRad="38100" dist="38100" dir="2700000" algn="tl">
                    <a:srgbClr val="C0C0C0"/>
                  </a:outerShdw>
                </a:effectLst>
                <a:cs typeface="Arial" pitchFamily="34" charset="0"/>
              </a:rPr>
              <a:t> BERBENTUK KRISTAL</a:t>
            </a:r>
          </a:p>
          <a:p>
            <a:pPr>
              <a:buBlip>
                <a:blip r:embed="rId4"/>
              </a:buBlip>
              <a:defRPr/>
            </a:pPr>
            <a:r>
              <a:rPr lang="en-US" b="1" smtClean="0">
                <a:effectLst>
                  <a:outerShdw blurRad="38100" dist="38100" dir="2700000" algn="tl">
                    <a:srgbClr val="C0C0C0"/>
                  </a:outerShdw>
                </a:effectLst>
                <a:cs typeface="Arial" pitchFamily="34" charset="0"/>
              </a:rPr>
              <a:t> DIBAKAR → ALUMUNIUM FOIL → BONG</a:t>
            </a:r>
          </a:p>
          <a:p>
            <a:pPr>
              <a:buBlip>
                <a:blip r:embed="rId4"/>
              </a:buBlip>
              <a:defRPr/>
            </a:pPr>
            <a:r>
              <a:rPr lang="en-US" b="1" smtClean="0">
                <a:effectLst>
                  <a:outerShdw blurRad="38100" dist="38100" dir="2700000" algn="tl">
                    <a:srgbClr val="C0C0C0"/>
                  </a:outerShdw>
                </a:effectLst>
                <a:cs typeface="Arial" pitchFamily="34" charset="0"/>
              </a:rPr>
              <a:t> EFEK PENGGUNAAN : EUFORIA, HIPERAKTIF,   </a:t>
            </a:r>
          </a:p>
          <a:p>
            <a:pPr>
              <a:buNone/>
              <a:defRPr/>
            </a:pPr>
            <a:r>
              <a:rPr lang="en-US" b="1" smtClean="0">
                <a:effectLst>
                  <a:outerShdw blurRad="38100" dist="38100" dir="2700000" algn="tl">
                    <a:srgbClr val="C0C0C0"/>
                  </a:outerShdw>
                </a:effectLst>
                <a:cs typeface="Arial" pitchFamily="34" charset="0"/>
              </a:rPr>
              <a:t>   STEREOTIPIK, BETAH MELEK                              </a:t>
            </a:r>
          </a:p>
          <a:p>
            <a:pPr>
              <a:buBlip>
                <a:blip r:embed="rId4"/>
              </a:buBlip>
              <a:defRPr/>
            </a:pPr>
            <a:r>
              <a:rPr lang="en-US" b="1" smtClean="0">
                <a:effectLst>
                  <a:outerShdw blurRad="38100" dist="38100" dir="2700000" algn="tl">
                    <a:srgbClr val="C0C0C0"/>
                  </a:outerShdw>
                </a:effectLst>
                <a:cs typeface="Arial" pitchFamily="34" charset="0"/>
              </a:rPr>
              <a:t> GEJALA PUTUS ZAT : PEGEL, REAKSI PARNO, </a:t>
            </a:r>
          </a:p>
          <a:p>
            <a:pPr>
              <a:buNone/>
              <a:defRPr/>
            </a:pPr>
            <a:r>
              <a:rPr lang="en-US" b="1" smtClean="0">
                <a:effectLst>
                  <a:outerShdw blurRad="38100" dist="38100" dir="2700000" algn="tl">
                    <a:srgbClr val="C0C0C0"/>
                  </a:outerShdw>
                </a:effectLst>
                <a:cs typeface="Arial" pitchFamily="34" charset="0"/>
              </a:rPr>
              <a:t>   PIKIRAN KACAU, PSIKOTIK AKUT</a:t>
            </a:r>
          </a:p>
          <a:p>
            <a:pPr>
              <a:buBlip>
                <a:blip r:embed="rId4"/>
              </a:buBlip>
              <a:defRPr/>
            </a:pPr>
            <a:r>
              <a:rPr lang="en-US" b="1" smtClean="0">
                <a:effectLst>
                  <a:outerShdw blurRad="38100" dist="38100" dir="2700000" algn="tl">
                    <a:srgbClr val="C0C0C0"/>
                  </a:outerShdw>
                </a:effectLst>
                <a:cs typeface="Arial" pitchFamily="34" charset="0"/>
              </a:rPr>
              <a:t> DAMPAK BURUK : OTAK, PARU</a:t>
            </a:r>
          </a:p>
          <a:p>
            <a:pPr>
              <a:buNone/>
              <a:defRPr/>
            </a:pPr>
            <a:endParaRPr lang="en-US" b="1" smtClean="0"/>
          </a:p>
        </p:txBody>
      </p:sp>
    </p:spTree>
    <p:extLst>
      <p:ext uri="{BB962C8B-B14F-4D97-AF65-F5344CB8AC3E}">
        <p14:creationId xmlns:p14="http://schemas.microsoft.com/office/powerpoint/2010/main" val="132036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565"/>
            <a:ext cx="10515600" cy="5558398"/>
          </a:xfrm>
        </p:spPr>
        <p:txBody>
          <a:bodyPr/>
          <a:lstStyle/>
          <a:p>
            <a:r>
              <a:rPr lang="en-US" dirty="0" err="1"/>
              <a:t>Penyalahgunaan</a:t>
            </a:r>
            <a:r>
              <a:rPr lang="en-US" dirty="0"/>
              <a:t> </a:t>
            </a:r>
            <a:r>
              <a:rPr lang="en-US" dirty="0" err="1"/>
              <a:t>zat</a:t>
            </a:r>
            <a:r>
              <a:rPr lang="en-US" dirty="0"/>
              <a:t> </a:t>
            </a:r>
            <a:r>
              <a:rPr lang="en-US" dirty="0" err="1"/>
              <a:t>didefinisikan</a:t>
            </a:r>
            <a:r>
              <a:rPr lang="en-US" dirty="0"/>
              <a:t> </a:t>
            </a:r>
            <a:r>
              <a:rPr lang="en-US" dirty="0" err="1"/>
              <a:t>sebagai</a:t>
            </a:r>
            <a:r>
              <a:rPr lang="en-US" dirty="0"/>
              <a:t> </a:t>
            </a:r>
            <a:r>
              <a:rPr lang="en-US" dirty="0" err="1"/>
              <a:t>sebuah</a:t>
            </a:r>
            <a:r>
              <a:rPr lang="en-US" dirty="0"/>
              <a:t> </a:t>
            </a:r>
            <a:r>
              <a:rPr lang="en-US" dirty="0" err="1"/>
              <a:t>pola</a:t>
            </a:r>
            <a:r>
              <a:rPr lang="en-US" dirty="0"/>
              <a:t> </a:t>
            </a:r>
            <a:r>
              <a:rPr lang="en-US" dirty="0" err="1"/>
              <a:t>dari</a:t>
            </a:r>
            <a:r>
              <a:rPr lang="en-US" dirty="0"/>
              <a:t> </a:t>
            </a:r>
            <a:r>
              <a:rPr lang="en-US" dirty="0" err="1"/>
              <a:t>penggunaan</a:t>
            </a:r>
            <a:r>
              <a:rPr lang="en-US" dirty="0"/>
              <a:t> </a:t>
            </a:r>
            <a:r>
              <a:rPr lang="en-US" dirty="0" err="1"/>
              <a:t>berulang</a:t>
            </a:r>
            <a:r>
              <a:rPr lang="en-US" dirty="0"/>
              <a:t> yang </a:t>
            </a:r>
            <a:r>
              <a:rPr lang="en-US" dirty="0" err="1"/>
              <a:t>mengarah</a:t>
            </a:r>
            <a:r>
              <a:rPr lang="en-US" dirty="0"/>
              <a:t> </a:t>
            </a:r>
            <a:r>
              <a:rPr lang="en-US" dirty="0" err="1"/>
              <a:t>kepada</a:t>
            </a:r>
            <a:r>
              <a:rPr lang="en-US" dirty="0"/>
              <a:t> </a:t>
            </a:r>
            <a:r>
              <a:rPr lang="en-US" dirty="0" err="1"/>
              <a:t>akibat-akibat</a:t>
            </a:r>
            <a:r>
              <a:rPr lang="en-US" dirty="0"/>
              <a:t> yang </a:t>
            </a:r>
            <a:r>
              <a:rPr lang="en-US" dirty="0" err="1"/>
              <a:t>merusak</a:t>
            </a:r>
            <a:r>
              <a:rPr lang="en-US" dirty="0"/>
              <a:t>. </a:t>
            </a:r>
            <a:r>
              <a:rPr lang="en-US" dirty="0" err="1"/>
              <a:t>Seperti</a:t>
            </a:r>
            <a:r>
              <a:rPr lang="en-US" dirty="0"/>
              <a:t>, </a:t>
            </a:r>
            <a:r>
              <a:rPr lang="en-US" dirty="0" err="1"/>
              <a:t>gagal</a:t>
            </a:r>
            <a:r>
              <a:rPr lang="en-US" dirty="0"/>
              <a:t> </a:t>
            </a:r>
            <a:r>
              <a:rPr lang="en-US" dirty="0" err="1"/>
              <a:t>bertanggung</a:t>
            </a:r>
            <a:r>
              <a:rPr lang="en-US" dirty="0"/>
              <a:t> </a:t>
            </a:r>
            <a:r>
              <a:rPr lang="en-US" dirty="0" err="1"/>
              <a:t>jawab</a:t>
            </a:r>
            <a:r>
              <a:rPr lang="en-US" dirty="0"/>
              <a:t> </a:t>
            </a:r>
            <a:r>
              <a:rPr lang="en-US" dirty="0" err="1"/>
              <a:t>terhadap</a:t>
            </a:r>
            <a:r>
              <a:rPr lang="en-US" dirty="0"/>
              <a:t> </a:t>
            </a:r>
            <a:r>
              <a:rPr lang="en-US" dirty="0" err="1"/>
              <a:t>peran</a:t>
            </a:r>
            <a:r>
              <a:rPr lang="en-US" dirty="0"/>
              <a:t> </a:t>
            </a:r>
            <a:r>
              <a:rPr lang="en-US" dirty="0" err="1"/>
              <a:t>sebagai</a:t>
            </a:r>
            <a:r>
              <a:rPr lang="en-US" dirty="0"/>
              <a:t> orang </a:t>
            </a:r>
            <a:r>
              <a:rPr lang="en-US" dirty="0" err="1"/>
              <a:t>tua</a:t>
            </a:r>
            <a:r>
              <a:rPr lang="en-US" dirty="0"/>
              <a:t>, </a:t>
            </a:r>
            <a:r>
              <a:rPr lang="en-US" dirty="0" err="1"/>
              <a:t>pelajar</a:t>
            </a:r>
            <a:r>
              <a:rPr lang="en-US" dirty="0"/>
              <a:t>, </a:t>
            </a:r>
            <a:r>
              <a:rPr lang="en-US" dirty="0" err="1"/>
              <a:t>pekerja</a:t>
            </a:r>
            <a:r>
              <a:rPr lang="en-US" dirty="0"/>
              <a:t>, </a:t>
            </a:r>
            <a:r>
              <a:rPr lang="en-US" dirty="0" err="1"/>
              <a:t>dsb</a:t>
            </a:r>
            <a:r>
              <a:rPr lang="en-US" dirty="0"/>
              <a:t>, </a:t>
            </a:r>
            <a:r>
              <a:rPr lang="en-US" dirty="0" err="1"/>
              <a:t>menempatkan</a:t>
            </a:r>
            <a:r>
              <a:rPr lang="en-US" dirty="0"/>
              <a:t> </a:t>
            </a:r>
            <a:r>
              <a:rPr lang="en-US" dirty="0" err="1"/>
              <a:t>diri</a:t>
            </a:r>
            <a:r>
              <a:rPr lang="en-US" dirty="0"/>
              <a:t> </a:t>
            </a:r>
            <a:r>
              <a:rPr lang="en-US" dirty="0" err="1"/>
              <a:t>sendiri</a:t>
            </a:r>
            <a:r>
              <a:rPr lang="en-US" dirty="0"/>
              <a:t> </a:t>
            </a:r>
            <a:r>
              <a:rPr lang="en-US" dirty="0" err="1"/>
              <a:t>dalam</a:t>
            </a:r>
            <a:r>
              <a:rPr lang="en-US" dirty="0"/>
              <a:t> </a:t>
            </a:r>
            <a:r>
              <a:rPr lang="en-US" dirty="0" err="1"/>
              <a:t>situasi</a:t>
            </a:r>
            <a:r>
              <a:rPr lang="en-US" dirty="0"/>
              <a:t> </a:t>
            </a:r>
            <a:r>
              <a:rPr lang="en-US" dirty="0" err="1"/>
              <a:t>berbahaya</a:t>
            </a:r>
            <a:r>
              <a:rPr lang="en-US" dirty="0"/>
              <a:t> (</a:t>
            </a:r>
            <a:r>
              <a:rPr lang="en-US" dirty="0" err="1"/>
              <a:t>misalnya</a:t>
            </a:r>
            <a:r>
              <a:rPr lang="en-US" dirty="0"/>
              <a:t> </a:t>
            </a:r>
            <a:r>
              <a:rPr lang="en-US" dirty="0" err="1"/>
              <a:t>menyetir</a:t>
            </a:r>
            <a:r>
              <a:rPr lang="en-US" dirty="0"/>
              <a:t> </a:t>
            </a:r>
            <a:r>
              <a:rPr lang="en-US" dirty="0" err="1"/>
              <a:t>dalam</a:t>
            </a:r>
            <a:r>
              <a:rPr lang="en-US" dirty="0"/>
              <a:t> </a:t>
            </a:r>
            <a:r>
              <a:rPr lang="en-US" dirty="0" err="1"/>
              <a:t>keadaan</a:t>
            </a:r>
            <a:r>
              <a:rPr lang="en-US" dirty="0"/>
              <a:t> </a:t>
            </a:r>
            <a:r>
              <a:rPr lang="en-US" dirty="0" err="1"/>
              <a:t>mabuk</a:t>
            </a:r>
            <a:r>
              <a:rPr lang="en-US" dirty="0"/>
              <a:t>) </a:t>
            </a:r>
            <a:r>
              <a:rPr lang="en-US" dirty="0" err="1"/>
              <a:t>berurusan</a:t>
            </a:r>
            <a:r>
              <a:rPr lang="en-US" dirty="0"/>
              <a:t> </a:t>
            </a:r>
            <a:r>
              <a:rPr lang="en-US" dirty="0" err="1"/>
              <a:t>dengan</a:t>
            </a:r>
            <a:r>
              <a:rPr lang="en-US" dirty="0"/>
              <a:t> </a:t>
            </a:r>
            <a:r>
              <a:rPr lang="en-US" dirty="0" err="1"/>
              <a:t>masalah</a:t>
            </a:r>
            <a:r>
              <a:rPr lang="en-US" dirty="0"/>
              <a:t> </a:t>
            </a:r>
            <a:r>
              <a:rPr lang="en-US" dirty="0" err="1"/>
              <a:t>hukum</a:t>
            </a:r>
            <a:r>
              <a:rPr lang="en-US" dirty="0"/>
              <a:t> </a:t>
            </a:r>
            <a:r>
              <a:rPr lang="en-US" dirty="0" err="1"/>
              <a:t>akibat</a:t>
            </a:r>
            <a:r>
              <a:rPr lang="en-US" dirty="0"/>
              <a:t> </a:t>
            </a:r>
            <a:r>
              <a:rPr lang="en-US" dirty="0" err="1"/>
              <a:t>penyalahgunaan</a:t>
            </a:r>
            <a:r>
              <a:rPr lang="en-US" dirty="0"/>
              <a:t> </a:t>
            </a:r>
            <a:r>
              <a:rPr lang="en-US" dirty="0" err="1"/>
              <a:t>terlibat</a:t>
            </a:r>
            <a:r>
              <a:rPr lang="en-US" dirty="0"/>
              <a:t> </a:t>
            </a:r>
            <a:r>
              <a:rPr lang="en-US" dirty="0" err="1"/>
              <a:t>dalam</a:t>
            </a:r>
            <a:r>
              <a:rPr lang="en-US" dirty="0"/>
              <a:t> </a:t>
            </a:r>
            <a:r>
              <a:rPr lang="en-US" dirty="0" err="1"/>
              <a:t>masalah</a:t>
            </a:r>
            <a:r>
              <a:rPr lang="en-US" dirty="0"/>
              <a:t> </a:t>
            </a:r>
            <a:r>
              <a:rPr lang="en-US" dirty="0" err="1"/>
              <a:t>sosial</a:t>
            </a:r>
            <a:r>
              <a:rPr lang="en-US" dirty="0"/>
              <a:t> </a:t>
            </a:r>
            <a:r>
              <a:rPr lang="en-US" dirty="0" err="1"/>
              <a:t>dan</a:t>
            </a:r>
            <a:r>
              <a:rPr lang="en-US" dirty="0"/>
              <a:t> interpersonal. </a:t>
            </a:r>
            <a:endParaRPr lang="id-ID" dirty="0"/>
          </a:p>
          <a:p>
            <a:endParaRPr lang="id-ID" dirty="0"/>
          </a:p>
        </p:txBody>
      </p:sp>
    </p:spTree>
    <p:extLst>
      <p:ext uri="{BB962C8B-B14F-4D97-AF65-F5344CB8AC3E}">
        <p14:creationId xmlns:p14="http://schemas.microsoft.com/office/powerpoint/2010/main" val="1308460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p:cNvSpPr>
          <p:nvPr>
            <p:ph type="title"/>
          </p:nvPr>
        </p:nvSpPr>
        <p:spPr/>
        <p:txBody>
          <a:bodyPr/>
          <a:lstStyle/>
          <a:p>
            <a:pPr algn="ctr" eaLnBrk="1" hangingPunct="1"/>
            <a:endParaRPr lang="id-ID" b="1" smtClean="0">
              <a:solidFill>
                <a:schemeClr val="tx1"/>
              </a:solidFill>
            </a:endParaRPr>
          </a:p>
        </p:txBody>
      </p:sp>
      <p:sp>
        <p:nvSpPr>
          <p:cNvPr id="33796" name="Rectangle 4"/>
          <p:cNvSpPr>
            <a:spLocks noGrp="1"/>
          </p:cNvSpPr>
          <p:nvPr>
            <p:ph idx="1"/>
          </p:nvPr>
        </p:nvSpPr>
        <p:spPr/>
        <p:txBody>
          <a:bodyPr/>
          <a:lstStyle/>
          <a:p>
            <a:pPr>
              <a:buNone/>
            </a:pPr>
            <a:endParaRPr lang="id-ID" b="1" smtClean="0"/>
          </a:p>
        </p:txBody>
      </p:sp>
      <p:pic>
        <p:nvPicPr>
          <p:cNvPr id="33797" name="Picture 5" descr="kopl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23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p:cNvSpPr>
          <p:nvPr>
            <p:ph type="title"/>
          </p:nvPr>
        </p:nvSpPr>
        <p:spPr/>
        <p:txBody>
          <a:bodyPr/>
          <a:lstStyle/>
          <a:p>
            <a:pPr algn="ctr" eaLnBrk="1" hangingPunct="1"/>
            <a:r>
              <a:rPr lang="en-US" b="1" smtClean="0">
                <a:solidFill>
                  <a:schemeClr val="tx1"/>
                </a:solidFill>
              </a:rPr>
              <a:t>PIL KOPLO</a:t>
            </a:r>
          </a:p>
        </p:txBody>
      </p:sp>
      <p:sp>
        <p:nvSpPr>
          <p:cNvPr id="111620" name="Rectangle 4"/>
          <p:cNvSpPr>
            <a:spLocks noGrp="1"/>
          </p:cNvSpPr>
          <p:nvPr>
            <p:ph idx="1"/>
          </p:nvPr>
        </p:nvSpPr>
        <p:spPr/>
        <p:txBody>
          <a:bodyPr>
            <a:normAutofit/>
          </a:bodyPr>
          <a:lstStyle/>
          <a:p>
            <a:pPr>
              <a:buBlip>
                <a:blip r:embed="rId4"/>
              </a:buBlip>
              <a:defRPr/>
            </a:pPr>
            <a:r>
              <a:rPr lang="en-US" b="1" smtClean="0">
                <a:effectLst>
                  <a:outerShdw blurRad="38100" dist="38100" dir="2700000" algn="tl">
                    <a:srgbClr val="C0C0C0"/>
                  </a:outerShdw>
                </a:effectLst>
              </a:rPr>
              <a:t>Golongan Anti Cemas : LEXOTAN 9 mg, MENTALIUM 10 mg</a:t>
            </a:r>
          </a:p>
          <a:p>
            <a:pPr>
              <a:buBlip>
                <a:blip r:embed="rId4"/>
              </a:buBlip>
              <a:defRPr/>
            </a:pPr>
            <a:r>
              <a:rPr lang="en-US" b="1" smtClean="0">
                <a:effectLst>
                  <a:outerShdw blurRad="38100" dist="38100" dir="2700000" algn="tl">
                    <a:srgbClr val="C0C0C0"/>
                  </a:outerShdw>
                </a:effectLst>
              </a:rPr>
              <a:t>Golongan Anti Insomnia : MOGADON, DUMOLID, SEDATIN, ROHYPNOL, HYPNORIL, NIPAM</a:t>
            </a:r>
          </a:p>
          <a:p>
            <a:pPr>
              <a:buBlip>
                <a:blip r:embed="rId4"/>
              </a:buBlip>
              <a:defRPr/>
            </a:pPr>
            <a:r>
              <a:rPr lang="en-US" b="1" smtClean="0">
                <a:effectLst>
                  <a:outerShdw blurRad="38100" dist="38100" dir="2700000" algn="tl">
                    <a:srgbClr val="C0C0C0"/>
                  </a:outerShdw>
                </a:effectLst>
              </a:rPr>
              <a:t>Efek Penggunaan : MELAYANG</a:t>
            </a:r>
          </a:p>
          <a:p>
            <a:pPr>
              <a:buBlip>
                <a:blip r:embed="rId4"/>
              </a:buBlip>
              <a:defRPr/>
            </a:pPr>
            <a:r>
              <a:rPr lang="en-US" b="1" smtClean="0">
                <a:effectLst>
                  <a:outerShdw blurRad="38100" dist="38100" dir="2700000" algn="tl">
                    <a:srgbClr val="C0C0C0"/>
                  </a:outerShdw>
                </a:effectLst>
              </a:rPr>
              <a:t>INTOXIKASI : JALAN SEMPOYONGAN, CADEL (CELAT), MENGANTUK</a:t>
            </a:r>
          </a:p>
          <a:p>
            <a:pPr>
              <a:buBlip>
                <a:blip r:embed="rId4"/>
              </a:buBlip>
              <a:defRPr/>
            </a:pPr>
            <a:r>
              <a:rPr lang="en-US" b="1" smtClean="0">
                <a:effectLst>
                  <a:outerShdw blurRad="38100" dist="38100" dir="2700000" algn="tl">
                    <a:srgbClr val="C0C0C0"/>
                  </a:outerShdw>
                </a:effectLst>
              </a:rPr>
              <a:t>DAMPAK BURUK : LEVER, GINJAL, PARU, OTAK</a:t>
            </a:r>
          </a:p>
          <a:p>
            <a:pPr>
              <a:buNone/>
              <a:defRPr/>
            </a:pPr>
            <a:endParaRPr lang="en-US" b="1" smtClean="0"/>
          </a:p>
        </p:txBody>
      </p:sp>
    </p:spTree>
    <p:extLst>
      <p:ext uri="{BB962C8B-B14F-4D97-AF65-F5344CB8AC3E}">
        <p14:creationId xmlns:p14="http://schemas.microsoft.com/office/powerpoint/2010/main" val="287405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descr="nyep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75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alat nyep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85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562600" y="6477000"/>
            <a:ext cx="4953000" cy="304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a:solidFill>
                  <a:schemeClr val="bg1"/>
                </a:solidFill>
                <a:latin typeface="Trebuchet MS" panose="020B0603020202020204" pitchFamily="34" charset="0"/>
              </a:rPr>
              <a:t>Created By : farishaidar.  granatian_clan@yahoo.com</a:t>
            </a:r>
          </a:p>
        </p:txBody>
      </p:sp>
      <p:sp>
        <p:nvSpPr>
          <p:cNvPr id="150531" name="Text Box 3"/>
          <p:cNvSpPr txBox="1">
            <a:spLocks noChangeArrowheads="1"/>
          </p:cNvSpPr>
          <p:nvPr/>
        </p:nvSpPr>
        <p:spPr bwMode="auto">
          <a:xfrm>
            <a:off x="2667000" y="0"/>
            <a:ext cx="685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a:solidFill>
                  <a:srgbClr val="FFFF00"/>
                </a:solidFill>
                <a:latin typeface="Trebuchet MS" panose="020B0603020202020204" pitchFamily="34" charset="0"/>
              </a:rPr>
              <a:t>AKIBAT PENYALAHGUNAAN NARKOTIKA DAN PSIKOTROPIKA</a:t>
            </a:r>
          </a:p>
        </p:txBody>
      </p:sp>
      <p:pic>
        <p:nvPicPr>
          <p:cNvPr id="150532" name="Picture 4" descr="Jungkie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362200"/>
            <a:ext cx="2819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Picture 5" descr="Jungkie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1" y="2362200"/>
            <a:ext cx="28352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6" descr="Jungkie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2362200"/>
            <a:ext cx="2819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5" name="Text Box 7"/>
          <p:cNvSpPr txBox="1">
            <a:spLocks noChangeArrowheads="1"/>
          </p:cNvSpPr>
          <p:nvPr/>
        </p:nvSpPr>
        <p:spPr bwMode="auto">
          <a:xfrm>
            <a:off x="1676400" y="1524001"/>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a:solidFill>
                  <a:srgbClr val="FFFF00"/>
                </a:solidFill>
                <a:latin typeface="Trebuchet MS" panose="020B0603020202020204" pitchFamily="34" charset="0"/>
              </a:rPr>
              <a:t>WAJAH PENGGUNA NARKOBA SETELAH 10 TAHUN</a:t>
            </a:r>
          </a:p>
        </p:txBody>
      </p:sp>
    </p:spTree>
    <p:extLst>
      <p:ext uri="{BB962C8B-B14F-4D97-AF65-F5344CB8AC3E}">
        <p14:creationId xmlns:p14="http://schemas.microsoft.com/office/powerpoint/2010/main" val="1552370357"/>
      </p:ext>
    </p:extLst>
  </p:cSld>
  <p:clrMapOvr>
    <a:masterClrMapping/>
  </p:clrMapOvr>
  <p:transition spd="med">
    <p:comb/>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plus(in)">
                                      <p:cBhvr>
                                        <p:cTn id="7" dur="2000"/>
                                        <p:tgtEl>
                                          <p:spTgt spid="150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150533"/>
                                        </p:tgtEl>
                                        <p:attrNameLst>
                                          <p:attrName>style.visibility</p:attrName>
                                        </p:attrNameLst>
                                      </p:cBhvr>
                                      <p:to>
                                        <p:strVal val="visible"/>
                                      </p:to>
                                    </p:set>
                                    <p:anim from="(-#ppt_w/2)" to="(#ppt_x)" calcmode="lin" valueType="num">
                                      <p:cBhvr>
                                        <p:cTn id="12" dur="600" fill="hold">
                                          <p:stCondLst>
                                            <p:cond delay="0"/>
                                          </p:stCondLst>
                                        </p:cTn>
                                        <p:tgtEl>
                                          <p:spTgt spid="150533"/>
                                        </p:tgtEl>
                                        <p:attrNameLst>
                                          <p:attrName>ppt_x</p:attrName>
                                        </p:attrNameLst>
                                      </p:cBhvr>
                                    </p:anim>
                                    <p:anim from="0" to="-1.0" calcmode="lin" valueType="num">
                                      <p:cBhvr>
                                        <p:cTn id="13" dur="200" decel="50000" autoRev="1" fill="hold">
                                          <p:stCondLst>
                                            <p:cond delay="600"/>
                                          </p:stCondLst>
                                        </p:cTn>
                                        <p:tgtEl>
                                          <p:spTgt spid="150533"/>
                                        </p:tgtEl>
                                        <p:attrNameLst>
                                          <p:attrName>xshear</p:attrName>
                                        </p:attrNameLst>
                                      </p:cBhvr>
                                    </p:anim>
                                    <p:animScale>
                                      <p:cBhvr>
                                        <p:cTn id="14" dur="200" decel="100000" autoRev="1" fill="hold">
                                          <p:stCondLst>
                                            <p:cond delay="600"/>
                                          </p:stCondLst>
                                        </p:cTn>
                                        <p:tgtEl>
                                          <p:spTgt spid="150533"/>
                                        </p:tgtEl>
                                      </p:cBhvr>
                                      <p:from x="100000" y="100000"/>
                                      <p:to x="80000" y="100000"/>
                                    </p:animScale>
                                    <p:anim by="(#ppt_h/3+#ppt_w*0.1)" calcmode="lin" valueType="num">
                                      <p:cBhvr additive="sum">
                                        <p:cTn id="15" dur="200" decel="100000" autoRev="1" fill="hold">
                                          <p:stCondLst>
                                            <p:cond delay="600"/>
                                          </p:stCondLst>
                                        </p:cTn>
                                        <p:tgtEl>
                                          <p:spTgt spid="150533"/>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1" presetClass="entr" presetSubtype="0" fill="hold" nodeType="clickEffect">
                                  <p:stCondLst>
                                    <p:cond delay="0"/>
                                  </p:stCondLst>
                                  <p:childTnLst>
                                    <p:set>
                                      <p:cBhvr>
                                        <p:cTn id="19" dur="1" fill="hold">
                                          <p:stCondLst>
                                            <p:cond delay="0"/>
                                          </p:stCondLst>
                                        </p:cTn>
                                        <p:tgtEl>
                                          <p:spTgt spid="150534"/>
                                        </p:tgtEl>
                                        <p:attrNameLst>
                                          <p:attrName>style.visibility</p:attrName>
                                        </p:attrNameLst>
                                      </p:cBhvr>
                                      <p:to>
                                        <p:strVal val="visible"/>
                                      </p:to>
                                    </p:set>
                                    <p:animEffect transition="in" filter="fade">
                                      <p:cBhvr>
                                        <p:cTn id="20" dur="770" decel="100000"/>
                                        <p:tgtEl>
                                          <p:spTgt spid="150534"/>
                                        </p:tgtEl>
                                      </p:cBhvr>
                                    </p:animEffect>
                                    <p:animScale>
                                      <p:cBhvr>
                                        <p:cTn id="21" dur="770" decel="100000"/>
                                        <p:tgtEl>
                                          <p:spTgt spid="150534"/>
                                        </p:tgtEl>
                                      </p:cBhvr>
                                      <p:from x="10000" y="10000"/>
                                      <p:to x="200000" y="450000"/>
                                    </p:animScale>
                                    <p:animScale>
                                      <p:cBhvr>
                                        <p:cTn id="22" dur="1230" accel="100000" fill="hold">
                                          <p:stCondLst>
                                            <p:cond delay="770"/>
                                          </p:stCondLst>
                                        </p:cTn>
                                        <p:tgtEl>
                                          <p:spTgt spid="150534"/>
                                        </p:tgtEl>
                                      </p:cBhvr>
                                      <p:from x="200000" y="450000"/>
                                      <p:to x="100000" y="100000"/>
                                    </p:animScale>
                                    <p:set>
                                      <p:cBhvr>
                                        <p:cTn id="23" dur="770" fill="hold"/>
                                        <p:tgtEl>
                                          <p:spTgt spid="150534"/>
                                        </p:tgtEl>
                                        <p:attrNameLst>
                                          <p:attrName>ppt_x</p:attrName>
                                        </p:attrNameLst>
                                      </p:cBhvr>
                                      <p:to>
                                        <p:strVal val="(0.5)"/>
                                      </p:to>
                                    </p:set>
                                    <p:anim from="(0.5)" to="(#ppt_x)" calcmode="lin" valueType="num">
                                      <p:cBhvr>
                                        <p:cTn id="24" dur="1230" accel="100000" fill="hold">
                                          <p:stCondLst>
                                            <p:cond delay="770"/>
                                          </p:stCondLst>
                                        </p:cTn>
                                        <p:tgtEl>
                                          <p:spTgt spid="150534"/>
                                        </p:tgtEl>
                                        <p:attrNameLst>
                                          <p:attrName>ppt_x</p:attrName>
                                        </p:attrNameLst>
                                      </p:cBhvr>
                                    </p:anim>
                                    <p:set>
                                      <p:cBhvr>
                                        <p:cTn id="25" dur="770" fill="hold"/>
                                        <p:tgtEl>
                                          <p:spTgt spid="150534"/>
                                        </p:tgtEl>
                                        <p:attrNameLst>
                                          <p:attrName>ppt_y</p:attrName>
                                        </p:attrNameLst>
                                      </p:cBhvr>
                                      <p:to>
                                        <p:strVal val="(#ppt_y+0.4)"/>
                                      </p:to>
                                    </p:set>
                                    <p:anim from="(#ppt_y+0.4)" to="(#ppt_y)" calcmode="lin" valueType="num">
                                      <p:cBhvr>
                                        <p:cTn id="26" dur="1230" accel="100000" fill="hold">
                                          <p:stCondLst>
                                            <p:cond delay="770"/>
                                          </p:stCondLst>
                                        </p:cTn>
                                        <p:tgtEl>
                                          <p:spTgt spid="150534"/>
                                        </p:tgtEl>
                                        <p:attrNameLst>
                                          <p:attrName>ppt_y</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50535"/>
                                        </p:tgtEl>
                                        <p:attrNameLst>
                                          <p:attrName>style.visibility</p:attrName>
                                        </p:attrNameLst>
                                      </p:cBhvr>
                                      <p:to>
                                        <p:strVal val="visible"/>
                                      </p:to>
                                    </p:set>
                                    <p:anim calcmode="discrete" valueType="clr">
                                      <p:cBhvr override="childStyle">
                                        <p:cTn id="31" dur="80"/>
                                        <p:tgtEl>
                                          <p:spTgt spid="15053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50535"/>
                                        </p:tgtEl>
                                        <p:attrNameLst>
                                          <p:attrName>fillcolor</p:attrName>
                                        </p:attrNameLst>
                                      </p:cBhvr>
                                      <p:tavLst>
                                        <p:tav tm="0">
                                          <p:val>
                                            <p:clrVal>
                                              <a:schemeClr val="accent2"/>
                                            </p:clrVal>
                                          </p:val>
                                        </p:tav>
                                        <p:tav tm="50000">
                                          <p:val>
                                            <p:clrVal>
                                              <a:schemeClr val="hlink"/>
                                            </p:clrVal>
                                          </p:val>
                                        </p:tav>
                                      </p:tavLst>
                                    </p:anim>
                                    <p:set>
                                      <p:cBhvr>
                                        <p:cTn id="33" dur="80"/>
                                        <p:tgtEl>
                                          <p:spTgt spid="150535"/>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150531"/>
                                        </p:tgtEl>
                                        <p:attrNameLst>
                                          <p:attrName>style.visibility</p:attrName>
                                        </p:attrNameLst>
                                      </p:cBhvr>
                                      <p:to>
                                        <p:strVal val="visible"/>
                                      </p:to>
                                    </p:set>
                                    <p:anim calcmode="discrete" valueType="clr">
                                      <p:cBhvr override="childStyle">
                                        <p:cTn id="36" dur="80"/>
                                        <p:tgtEl>
                                          <p:spTgt spid="15053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50531"/>
                                        </p:tgtEl>
                                        <p:attrNameLst>
                                          <p:attrName>fillcolor</p:attrName>
                                        </p:attrNameLst>
                                      </p:cBhvr>
                                      <p:tavLst>
                                        <p:tav tm="0">
                                          <p:val>
                                            <p:clrVal>
                                              <a:schemeClr val="accent2"/>
                                            </p:clrVal>
                                          </p:val>
                                        </p:tav>
                                        <p:tav tm="50000">
                                          <p:val>
                                            <p:clrVal>
                                              <a:schemeClr val="hlink"/>
                                            </p:clrVal>
                                          </p:val>
                                        </p:tav>
                                      </p:tavLst>
                                    </p:anim>
                                    <p:set>
                                      <p:cBhvr>
                                        <p:cTn id="38" dur="80"/>
                                        <p:tgtEl>
                                          <p:spTgt spid="1505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P spid="1505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p:cNvSpPr>
          <p:nvPr>
            <p:ph type="title"/>
          </p:nvPr>
        </p:nvSpPr>
        <p:spPr/>
        <p:txBody>
          <a:bodyPr/>
          <a:lstStyle/>
          <a:p>
            <a:pPr algn="ctr" eaLnBrk="1" hangingPunct="1"/>
            <a:r>
              <a:rPr lang="en-US" b="1" smtClean="0">
                <a:solidFill>
                  <a:schemeClr val="tx1"/>
                </a:solidFill>
              </a:rPr>
              <a:t>BAHAN ADIKTIF BERBAHAYA</a:t>
            </a:r>
          </a:p>
        </p:txBody>
      </p:sp>
      <p:sp>
        <p:nvSpPr>
          <p:cNvPr id="38916" name="Rectangle 4"/>
          <p:cNvSpPr>
            <a:spLocks noGrp="1"/>
          </p:cNvSpPr>
          <p:nvPr>
            <p:ph sz="half" idx="1"/>
          </p:nvPr>
        </p:nvSpPr>
        <p:spPr/>
        <p:txBody>
          <a:bodyPr/>
          <a:lstStyle/>
          <a:p>
            <a:pPr>
              <a:buBlip>
                <a:blip r:embed="rId4"/>
              </a:buBlip>
            </a:pPr>
            <a:r>
              <a:rPr lang="en-US" sz="2500" b="1"/>
              <a:t> </a:t>
            </a:r>
            <a:r>
              <a:rPr lang="en-US" sz="3200" b="1"/>
              <a:t>ALKOHOL</a:t>
            </a:r>
          </a:p>
        </p:txBody>
      </p:sp>
      <p:sp>
        <p:nvSpPr>
          <p:cNvPr id="38917" name="Rectangle 5"/>
          <p:cNvSpPr>
            <a:spLocks noGrp="1"/>
          </p:cNvSpPr>
          <p:nvPr>
            <p:ph sz="half" idx="2"/>
          </p:nvPr>
        </p:nvSpPr>
        <p:spPr/>
        <p:txBody>
          <a:bodyPr/>
          <a:lstStyle/>
          <a:p>
            <a:pPr eaLnBrk="1" hangingPunct="1">
              <a:buFontTx/>
              <a:buBlip>
                <a:blip r:embed="rId4"/>
              </a:buBlip>
            </a:pPr>
            <a:r>
              <a:rPr lang="en-US" sz="3200" b="1"/>
              <a:t>ROKOK</a:t>
            </a:r>
          </a:p>
          <a:p>
            <a:pPr eaLnBrk="1" hangingPunct="1"/>
            <a:endParaRPr lang="en-US" sz="3200"/>
          </a:p>
        </p:txBody>
      </p:sp>
      <p:pic>
        <p:nvPicPr>
          <p:cNvPr id="38918" name="Picture 6" descr="alcohol-f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286000"/>
            <a:ext cx="4038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MEDZO0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2286000"/>
            <a:ext cx="3352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72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p:cNvSpPr>
          <p:nvPr>
            <p:ph type="title"/>
          </p:nvPr>
        </p:nvSpPr>
        <p:spPr/>
        <p:txBody>
          <a:bodyPr/>
          <a:lstStyle/>
          <a:p>
            <a:pPr algn="ctr" eaLnBrk="1" hangingPunct="1"/>
            <a:r>
              <a:rPr lang="en-US" b="1" smtClean="0">
                <a:solidFill>
                  <a:schemeClr val="tx1"/>
                </a:solidFill>
              </a:rPr>
              <a:t>ALKOHOL</a:t>
            </a:r>
          </a:p>
        </p:txBody>
      </p:sp>
      <p:sp>
        <p:nvSpPr>
          <p:cNvPr id="39940" name="Rectangle 6"/>
          <p:cNvSpPr>
            <a:spLocks noGrp="1"/>
          </p:cNvSpPr>
          <p:nvPr>
            <p:ph sz="half" idx="1"/>
          </p:nvPr>
        </p:nvSpPr>
        <p:spPr/>
        <p:txBody>
          <a:bodyPr>
            <a:normAutofit/>
          </a:bodyPr>
          <a:lstStyle/>
          <a:p>
            <a:pPr eaLnBrk="1" hangingPunct="1">
              <a:buFont typeface="Wingdings" panose="05000000000000000000" pitchFamily="2" charset="2"/>
              <a:buNone/>
            </a:pPr>
            <a:r>
              <a:rPr lang="en-US" sz="2100" b="1"/>
              <a:t>Efek :</a:t>
            </a:r>
          </a:p>
          <a:p>
            <a:pPr eaLnBrk="1" hangingPunct="1">
              <a:buFont typeface="Wingdings" panose="05000000000000000000" pitchFamily="2" charset="2"/>
              <a:buBlip>
                <a:blip r:embed="rId4"/>
              </a:buBlip>
            </a:pPr>
            <a:r>
              <a:rPr lang="en-US" sz="2100" b="1"/>
              <a:t>Menekan pernafasan dan denyut jantung, mengganggu penalaran</a:t>
            </a:r>
          </a:p>
          <a:p>
            <a:pPr eaLnBrk="1" hangingPunct="1">
              <a:buFont typeface="Wingdings" panose="05000000000000000000" pitchFamily="2" charset="2"/>
              <a:buBlip>
                <a:blip r:embed="rId4"/>
              </a:buBlip>
            </a:pPr>
            <a:r>
              <a:rPr lang="en-US" sz="2100" b="1"/>
              <a:t>Menimbulkan perilaku kekerasan dan risiko kecelakaan lalu lintas</a:t>
            </a:r>
          </a:p>
          <a:p>
            <a:pPr eaLnBrk="1" hangingPunct="1">
              <a:buFont typeface="Wingdings" panose="05000000000000000000" pitchFamily="2" charset="2"/>
              <a:buBlip>
                <a:blip r:embed="rId4"/>
              </a:buBlip>
            </a:pPr>
            <a:r>
              <a:rPr lang="en-US" sz="2100" b="1"/>
              <a:t>Gejala putus zat mulai dari hilangnya nafsu makan, sensitif, tidak bisa tidur, kejang otot, halusinasi, bahkan MATI!!!!</a:t>
            </a:r>
          </a:p>
        </p:txBody>
      </p:sp>
      <p:sp>
        <p:nvSpPr>
          <p:cNvPr id="39941" name="Rectangle 7"/>
          <p:cNvSpPr>
            <a:spLocks noGrp="1"/>
          </p:cNvSpPr>
          <p:nvPr>
            <p:ph sz="half" idx="2"/>
          </p:nvPr>
        </p:nvSpPr>
        <p:spPr/>
        <p:txBody>
          <a:bodyPr>
            <a:normAutofit/>
          </a:bodyPr>
          <a:lstStyle/>
          <a:p>
            <a:pPr eaLnBrk="1" hangingPunct="1"/>
            <a:endParaRPr lang="id-ID" sz="2100"/>
          </a:p>
        </p:txBody>
      </p:sp>
      <p:pic>
        <p:nvPicPr>
          <p:cNvPr id="39942" name="Picture 8" descr="alkoh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676400"/>
            <a:ext cx="381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24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8"/>
          <p:cNvSpPr>
            <a:spLocks noGrp="1"/>
          </p:cNvSpPr>
          <p:nvPr>
            <p:ph type="title"/>
          </p:nvPr>
        </p:nvSpPr>
        <p:spPr/>
        <p:txBody>
          <a:bodyPr/>
          <a:lstStyle/>
          <a:p>
            <a:pPr eaLnBrk="1" hangingPunct="1"/>
            <a:endParaRPr lang="id-ID" smtClean="0"/>
          </a:p>
        </p:txBody>
      </p:sp>
      <p:pic>
        <p:nvPicPr>
          <p:cNvPr id="40964" name="Picture 7" descr="bahaya alkohol thdp tubu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93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7"/>
          <p:cNvSpPr>
            <a:spLocks noGrp="1"/>
          </p:cNvSpPr>
          <p:nvPr>
            <p:ph type="title"/>
          </p:nvPr>
        </p:nvSpPr>
        <p:spPr/>
        <p:txBody>
          <a:bodyPr/>
          <a:lstStyle/>
          <a:p>
            <a:pPr algn="ctr" eaLnBrk="1" hangingPunct="1"/>
            <a:r>
              <a:rPr lang="en-US" smtClean="0"/>
              <a:t>ROKOK</a:t>
            </a:r>
          </a:p>
        </p:txBody>
      </p:sp>
      <p:sp>
        <p:nvSpPr>
          <p:cNvPr id="41988" name="Rectangle 8"/>
          <p:cNvSpPr>
            <a:spLocks noGrp="1"/>
          </p:cNvSpPr>
          <p:nvPr>
            <p:ph idx="1"/>
          </p:nvPr>
        </p:nvSpPr>
        <p:spPr/>
        <p:txBody>
          <a:bodyPr/>
          <a:lstStyle/>
          <a:p>
            <a:pPr eaLnBrk="1" hangingPunct="1">
              <a:buFont typeface="Wingdings" panose="05000000000000000000" pitchFamily="2" charset="2"/>
              <a:buNone/>
            </a:pPr>
            <a:endParaRPr lang="id-ID" smtClean="0"/>
          </a:p>
        </p:txBody>
      </p:sp>
      <p:pic>
        <p:nvPicPr>
          <p:cNvPr id="41989" name="Picture 9" descr="kandungan-pada-rok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00200"/>
            <a:ext cx="815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60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5" descr="tubuh_sang_perok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28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7882"/>
            <a:ext cx="10515600" cy="5639081"/>
          </a:xfrm>
        </p:spPr>
        <p:txBody>
          <a:bodyPr/>
          <a:lstStyle/>
          <a:p>
            <a:r>
              <a:rPr lang="en-US" dirty="0" err="1"/>
              <a:t>Penyalahgunaan</a:t>
            </a:r>
            <a:r>
              <a:rPr lang="en-US" dirty="0"/>
              <a:t> </a:t>
            </a:r>
            <a:r>
              <a:rPr lang="en-US" dirty="0" err="1"/>
              <a:t>obat</a:t>
            </a:r>
            <a:r>
              <a:rPr lang="en-US" dirty="0"/>
              <a:t> </a:t>
            </a:r>
            <a:r>
              <a:rPr lang="en-US" dirty="0" err="1"/>
              <a:t>dapat</a:t>
            </a:r>
            <a:r>
              <a:rPr lang="en-US" dirty="0"/>
              <a:t> </a:t>
            </a:r>
            <a:r>
              <a:rPr lang="en-US" dirty="0" err="1"/>
              <a:t>menjadikan</a:t>
            </a:r>
            <a:r>
              <a:rPr lang="en-US" dirty="0"/>
              <a:t> </a:t>
            </a:r>
            <a:r>
              <a:rPr lang="en-US" dirty="0" err="1"/>
              <a:t>ketergantungan</a:t>
            </a:r>
            <a:r>
              <a:rPr lang="en-US" dirty="0"/>
              <a:t> </a:t>
            </a:r>
            <a:r>
              <a:rPr lang="en-US" dirty="0" err="1"/>
              <a:t>yakni</a:t>
            </a:r>
            <a:r>
              <a:rPr lang="en-US" dirty="0"/>
              <a:t> </a:t>
            </a:r>
            <a:r>
              <a:rPr lang="en-US" dirty="0" err="1"/>
              <a:t>kecenderungan</a:t>
            </a:r>
            <a:r>
              <a:rPr lang="en-US" dirty="0"/>
              <a:t> </a:t>
            </a:r>
            <a:r>
              <a:rPr lang="en-US" dirty="0" err="1"/>
              <a:t>menggunakan</a:t>
            </a:r>
            <a:r>
              <a:rPr lang="en-US" dirty="0"/>
              <a:t> </a:t>
            </a:r>
            <a:r>
              <a:rPr lang="en-US" dirty="0" err="1"/>
              <a:t>obat</a:t>
            </a:r>
            <a:r>
              <a:rPr lang="en-US" dirty="0"/>
              <a:t> </a:t>
            </a:r>
            <a:r>
              <a:rPr lang="en-US" dirty="0" err="1"/>
              <a:t>secara</a:t>
            </a:r>
            <a:r>
              <a:rPr lang="en-US" dirty="0"/>
              <a:t> </a:t>
            </a:r>
            <a:r>
              <a:rPr lang="en-US" dirty="0" err="1"/>
              <a:t>terus</a:t>
            </a:r>
            <a:r>
              <a:rPr lang="en-US" dirty="0"/>
              <a:t> </a:t>
            </a:r>
            <a:r>
              <a:rPr lang="en-US" dirty="0" err="1"/>
              <a:t>menerus</a:t>
            </a:r>
            <a:r>
              <a:rPr lang="en-US" dirty="0"/>
              <a:t> </a:t>
            </a:r>
            <a:r>
              <a:rPr lang="en-US" dirty="0" err="1"/>
              <a:t>atau</a:t>
            </a:r>
            <a:r>
              <a:rPr lang="en-US" dirty="0"/>
              <a:t> yang </a:t>
            </a:r>
            <a:r>
              <a:rPr lang="en-US" dirty="0" err="1"/>
              <a:t>disebut</a:t>
            </a:r>
            <a:r>
              <a:rPr lang="en-US" dirty="0"/>
              <a:t> </a:t>
            </a:r>
            <a:r>
              <a:rPr lang="en-US" dirty="0" err="1"/>
              <a:t>dependensi</a:t>
            </a:r>
            <a:r>
              <a:rPr lang="en-US" dirty="0"/>
              <a:t>, </a:t>
            </a:r>
            <a:r>
              <a:rPr lang="en-US" dirty="0" err="1"/>
              <a:t>ada</a:t>
            </a:r>
            <a:r>
              <a:rPr lang="en-US" dirty="0"/>
              <a:t> 2 </a:t>
            </a:r>
            <a:r>
              <a:rPr lang="en-US" dirty="0" err="1"/>
              <a:t>tipe</a:t>
            </a:r>
            <a:r>
              <a:rPr lang="en-US" dirty="0"/>
              <a:t>: </a:t>
            </a:r>
            <a:br>
              <a:rPr lang="en-US" dirty="0"/>
            </a:br>
            <a:r>
              <a:rPr lang="en-US" dirty="0"/>
              <a:t>1. </a:t>
            </a:r>
            <a:r>
              <a:rPr lang="en-US" dirty="0" err="1"/>
              <a:t>Ketergantungan</a:t>
            </a:r>
            <a:r>
              <a:rPr lang="en-US" dirty="0"/>
              <a:t> </a:t>
            </a:r>
            <a:r>
              <a:rPr lang="en-US" dirty="0" err="1"/>
              <a:t>fisiologis</a:t>
            </a:r>
            <a:r>
              <a:rPr lang="en-US" dirty="0"/>
              <a:t> : </a:t>
            </a:r>
            <a:r>
              <a:rPr lang="en-US" dirty="0" err="1"/>
              <a:t>perubahan</a:t>
            </a:r>
            <a:r>
              <a:rPr lang="en-US" dirty="0"/>
              <a:t> </a:t>
            </a:r>
            <a:r>
              <a:rPr lang="en-US" dirty="0" err="1"/>
              <a:t>fisiologis</a:t>
            </a:r>
            <a:r>
              <a:rPr lang="en-US" dirty="0"/>
              <a:t> </a:t>
            </a:r>
            <a:r>
              <a:rPr lang="en-US" dirty="0" err="1"/>
              <a:t>sebagai</a:t>
            </a:r>
            <a:r>
              <a:rPr lang="en-US" dirty="0"/>
              <a:t> </a:t>
            </a:r>
            <a:r>
              <a:rPr lang="en-US" dirty="0" err="1"/>
              <a:t>akibat</a:t>
            </a:r>
            <a:r>
              <a:rPr lang="en-US" dirty="0"/>
              <a:t> </a:t>
            </a:r>
            <a:r>
              <a:rPr lang="en-US" dirty="0" err="1"/>
              <a:t>penggunaan</a:t>
            </a:r>
            <a:r>
              <a:rPr lang="en-US" dirty="0"/>
              <a:t> </a:t>
            </a:r>
            <a:r>
              <a:rPr lang="en-US" dirty="0" err="1"/>
              <a:t>obat</a:t>
            </a:r>
            <a:r>
              <a:rPr lang="en-US" dirty="0"/>
              <a:t> </a:t>
            </a:r>
            <a:r>
              <a:rPr lang="en-US" dirty="0" err="1"/>
              <a:t>psikoaktif</a:t>
            </a:r>
            <a:r>
              <a:rPr lang="en-US" dirty="0"/>
              <a:t> yang </a:t>
            </a:r>
            <a:r>
              <a:rPr lang="en-US" dirty="0" err="1"/>
              <a:t>teratur</a:t>
            </a:r>
            <a:r>
              <a:rPr lang="en-US" dirty="0"/>
              <a:t> </a:t>
            </a:r>
            <a:r>
              <a:rPr lang="en-US" dirty="0" err="1"/>
              <a:t>dlam</a:t>
            </a:r>
            <a:r>
              <a:rPr lang="en-US" dirty="0"/>
              <a:t> </a:t>
            </a:r>
            <a:r>
              <a:rPr lang="en-US" dirty="0" err="1"/>
              <a:t>cara</a:t>
            </a:r>
            <a:r>
              <a:rPr lang="en-US" dirty="0"/>
              <a:t> </a:t>
            </a:r>
            <a:r>
              <a:rPr lang="en-US" dirty="0" err="1"/>
              <a:t>tertentu</a:t>
            </a:r>
            <a:r>
              <a:rPr lang="en-US" dirty="0"/>
              <a:t>, yang </a:t>
            </a:r>
            <a:r>
              <a:rPr lang="en-US" dirty="0" err="1"/>
              <a:t>membuat</a:t>
            </a:r>
            <a:r>
              <a:rPr lang="en-US" dirty="0"/>
              <a:t> </a:t>
            </a:r>
            <a:r>
              <a:rPr lang="en-US" dirty="0" err="1"/>
              <a:t>daya</a:t>
            </a:r>
            <a:r>
              <a:rPr lang="en-US" dirty="0"/>
              <a:t> </a:t>
            </a:r>
            <a:r>
              <a:rPr lang="en-US" dirty="0" err="1"/>
              <a:t>tahan</a:t>
            </a:r>
            <a:r>
              <a:rPr lang="en-US" dirty="0"/>
              <a:t> </a:t>
            </a:r>
            <a:r>
              <a:rPr lang="en-US" dirty="0" err="1"/>
              <a:t>dan</a:t>
            </a:r>
            <a:r>
              <a:rPr lang="en-US" dirty="0"/>
              <a:t> </a:t>
            </a:r>
            <a:r>
              <a:rPr lang="en-US" dirty="0" err="1"/>
              <a:t>sindrom</a:t>
            </a:r>
            <a:r>
              <a:rPr lang="en-US" dirty="0"/>
              <a:t> </a:t>
            </a:r>
            <a:r>
              <a:rPr lang="en-US" dirty="0" err="1"/>
              <a:t>penarikan</a:t>
            </a:r>
            <a:r>
              <a:rPr lang="en-US" dirty="0"/>
              <a:t> </a:t>
            </a:r>
            <a:r>
              <a:rPr lang="en-US" dirty="0" err="1"/>
              <a:t>diri</a:t>
            </a:r>
            <a:r>
              <a:rPr lang="en-US" dirty="0"/>
              <a:t> </a:t>
            </a:r>
            <a:r>
              <a:rPr lang="en-US" dirty="0" err="1"/>
              <a:t>terbentuk</a:t>
            </a:r>
            <a:r>
              <a:rPr lang="en-US" dirty="0"/>
              <a:t>. </a:t>
            </a:r>
            <a:r>
              <a:rPr lang="en-US" dirty="0" err="1"/>
              <a:t>Misalnya</a:t>
            </a:r>
            <a:r>
              <a:rPr lang="en-US" dirty="0"/>
              <a:t> : insomnia, </a:t>
            </a:r>
            <a:r>
              <a:rPr lang="en-US" dirty="0" err="1"/>
              <a:t>kalau</a:t>
            </a:r>
            <a:r>
              <a:rPr lang="en-US" dirty="0"/>
              <a:t> </a:t>
            </a:r>
            <a:r>
              <a:rPr lang="en-US" dirty="0" err="1"/>
              <a:t>tidak</a:t>
            </a:r>
            <a:r>
              <a:rPr lang="en-US" dirty="0"/>
              <a:t> </a:t>
            </a:r>
            <a:r>
              <a:rPr lang="en-US" dirty="0" err="1"/>
              <a:t>minum</a:t>
            </a:r>
            <a:r>
              <a:rPr lang="en-US" dirty="0"/>
              <a:t> </a:t>
            </a:r>
            <a:r>
              <a:rPr lang="en-US" dirty="0" err="1"/>
              <a:t>obat</a:t>
            </a:r>
            <a:r>
              <a:rPr lang="en-US" dirty="0"/>
              <a:t> </a:t>
            </a:r>
            <a:r>
              <a:rPr lang="en-US" dirty="0" err="1"/>
              <a:t>tidak</a:t>
            </a:r>
            <a:r>
              <a:rPr lang="en-US" dirty="0"/>
              <a:t> </a:t>
            </a:r>
            <a:r>
              <a:rPr lang="en-US" dirty="0" err="1"/>
              <a:t>bisa</a:t>
            </a:r>
            <a:r>
              <a:rPr lang="en-US" dirty="0"/>
              <a:t> </a:t>
            </a:r>
            <a:r>
              <a:rPr lang="en-US" dirty="0" err="1"/>
              <a:t>tidur</a:t>
            </a:r>
            <a:endParaRPr lang="id-ID" dirty="0"/>
          </a:p>
          <a:p>
            <a:r>
              <a:rPr lang="en-US" dirty="0"/>
              <a:t>2. </a:t>
            </a:r>
            <a:r>
              <a:rPr lang="en-US" dirty="0" err="1"/>
              <a:t>ketergantungan</a:t>
            </a:r>
            <a:r>
              <a:rPr lang="en-US" dirty="0"/>
              <a:t> </a:t>
            </a:r>
            <a:r>
              <a:rPr lang="en-US" dirty="0" err="1"/>
              <a:t>kejiwaan</a:t>
            </a:r>
            <a:r>
              <a:rPr lang="en-US" dirty="0"/>
              <a:t> : </a:t>
            </a:r>
            <a:r>
              <a:rPr lang="en-US" dirty="0" err="1"/>
              <a:t>pola</a:t>
            </a:r>
            <a:r>
              <a:rPr lang="en-US" dirty="0"/>
              <a:t> </a:t>
            </a:r>
            <a:r>
              <a:rPr lang="en-US" dirty="0" err="1"/>
              <a:t>penggunaan</a:t>
            </a:r>
            <a:r>
              <a:rPr lang="en-US" dirty="0"/>
              <a:t> </a:t>
            </a:r>
            <a:r>
              <a:rPr lang="en-US" dirty="0" err="1"/>
              <a:t>kompulsif</a:t>
            </a:r>
            <a:r>
              <a:rPr lang="en-US" dirty="0"/>
              <a:t> yang </a:t>
            </a:r>
            <a:r>
              <a:rPr lang="en-US" dirty="0" err="1"/>
              <a:t>dihubungkan</a:t>
            </a:r>
            <a:r>
              <a:rPr lang="en-US" dirty="0"/>
              <a:t> </a:t>
            </a:r>
            <a:r>
              <a:rPr lang="en-US" dirty="0" err="1"/>
              <a:t>dengan</a:t>
            </a:r>
            <a:r>
              <a:rPr lang="en-US" dirty="0"/>
              <a:t> </a:t>
            </a:r>
            <a:r>
              <a:rPr lang="en-US" dirty="0" err="1"/>
              <a:t>lepas</a:t>
            </a:r>
            <a:r>
              <a:rPr lang="en-US" dirty="0"/>
              <a:t> </a:t>
            </a:r>
            <a:r>
              <a:rPr lang="en-US" dirty="0" err="1"/>
              <a:t>kontrol</a:t>
            </a:r>
            <a:r>
              <a:rPr lang="en-US" dirty="0"/>
              <a:t> </a:t>
            </a:r>
            <a:r>
              <a:rPr lang="en-US" dirty="0" err="1"/>
              <a:t>terhadap</a:t>
            </a:r>
            <a:r>
              <a:rPr lang="en-US" dirty="0"/>
              <a:t> </a:t>
            </a:r>
            <a:r>
              <a:rPr lang="en-US" dirty="0" err="1"/>
              <a:t>penggunaan</a:t>
            </a:r>
            <a:r>
              <a:rPr lang="en-US" dirty="0"/>
              <a:t> </a:t>
            </a:r>
            <a:r>
              <a:rPr lang="en-US" dirty="0" err="1"/>
              <a:t>suatu</a:t>
            </a:r>
            <a:r>
              <a:rPr lang="en-US" dirty="0"/>
              <a:t> </a:t>
            </a:r>
            <a:r>
              <a:rPr lang="en-US" dirty="0" err="1"/>
              <a:t>obat</a:t>
            </a:r>
            <a:r>
              <a:rPr lang="en-US" dirty="0"/>
              <a:t>. </a:t>
            </a:r>
            <a:endParaRPr lang="id-ID" dirty="0"/>
          </a:p>
          <a:p>
            <a:endParaRPr lang="id-ID" dirty="0"/>
          </a:p>
        </p:txBody>
      </p:sp>
    </p:spTree>
    <p:extLst>
      <p:ext uri="{BB962C8B-B14F-4D97-AF65-F5344CB8AC3E}">
        <p14:creationId xmlns:p14="http://schemas.microsoft.com/office/powerpoint/2010/main" val="3997462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p:cNvSpPr>
          <p:nvPr>
            <p:ph type="title"/>
          </p:nvPr>
        </p:nvSpPr>
        <p:spPr/>
        <p:txBody>
          <a:bodyPr/>
          <a:lstStyle/>
          <a:p>
            <a:pPr algn="ctr" eaLnBrk="1" hangingPunct="1"/>
            <a:r>
              <a:rPr lang="en-US" smtClean="0"/>
              <a:t>PENYALAHGUNAAN NARKOBA</a:t>
            </a:r>
          </a:p>
        </p:txBody>
      </p:sp>
      <p:sp>
        <p:nvSpPr>
          <p:cNvPr id="44036" name="Rectangle 4"/>
          <p:cNvSpPr>
            <a:spLocks noGrp="1"/>
          </p:cNvSpPr>
          <p:nvPr>
            <p:ph idx="1"/>
          </p:nvPr>
        </p:nvSpPr>
        <p:spPr/>
        <p:txBody>
          <a:bodyPr>
            <a:normAutofit/>
          </a:bodyPr>
          <a:lstStyle/>
          <a:p>
            <a:pPr eaLnBrk="1" hangingPunct="1">
              <a:lnSpc>
                <a:spcPct val="90000"/>
              </a:lnSpc>
              <a:buFont typeface="Wingdings" panose="05000000000000000000" pitchFamily="2" charset="2"/>
              <a:buBlip>
                <a:blip r:embed="rId4"/>
              </a:buBlip>
            </a:pPr>
            <a:r>
              <a:rPr lang="en-US" b="1" smtClean="0">
                <a:cs typeface="Times New Roman" panose="02020603050405020304" pitchFamily="18" charset="0"/>
              </a:rPr>
              <a:t>Data dari UNDP (</a:t>
            </a:r>
            <a:r>
              <a:rPr lang="en-US" b="1" i="1" smtClean="0">
                <a:cs typeface="Times New Roman" panose="02020603050405020304" pitchFamily="18" charset="0"/>
              </a:rPr>
              <a:t>United Nation International Drug Control Program</a:t>
            </a:r>
            <a:r>
              <a:rPr lang="en-US" b="1" smtClean="0">
                <a:cs typeface="Times New Roman" panose="02020603050405020304" pitchFamily="18" charset="0"/>
              </a:rPr>
              <a:t>):</a:t>
            </a:r>
          </a:p>
          <a:p>
            <a:pPr eaLnBrk="1" hangingPunct="1">
              <a:lnSpc>
                <a:spcPct val="90000"/>
              </a:lnSpc>
              <a:buFont typeface="Wingdings" panose="05000000000000000000" pitchFamily="2" charset="2"/>
              <a:buBlip>
                <a:blip r:embed="rId4"/>
              </a:buBlip>
            </a:pPr>
            <a:r>
              <a:rPr lang="en-US" b="1" smtClean="0">
                <a:cs typeface="Times New Roman" panose="02020603050405020304" pitchFamily="18" charset="0"/>
              </a:rPr>
              <a:t>Lebih dari 200 juta penyalahguna Napza di seluruh dunia, 3,4 juta adalah orang Indonesia</a:t>
            </a:r>
          </a:p>
          <a:p>
            <a:pPr eaLnBrk="1" hangingPunct="1">
              <a:lnSpc>
                <a:spcPct val="90000"/>
              </a:lnSpc>
              <a:buFont typeface="Wingdings" panose="05000000000000000000" pitchFamily="2" charset="2"/>
              <a:buBlip>
                <a:blip r:embed="rId4"/>
              </a:buBlip>
            </a:pPr>
            <a:r>
              <a:rPr lang="en-US" b="1" smtClean="0">
                <a:cs typeface="Times New Roman" panose="02020603050405020304" pitchFamily="18" charset="0"/>
              </a:rPr>
              <a:t>80% penyalahguna adalah generasi muda</a:t>
            </a:r>
          </a:p>
          <a:p>
            <a:pPr eaLnBrk="1" hangingPunct="1">
              <a:lnSpc>
                <a:spcPct val="90000"/>
              </a:lnSpc>
              <a:buFont typeface="Wingdings" panose="05000000000000000000" pitchFamily="2" charset="2"/>
              <a:buBlip>
                <a:blip r:embed="rId4"/>
              </a:buBlip>
            </a:pPr>
            <a:r>
              <a:rPr lang="en-US" b="1" smtClean="0">
                <a:cs typeface="Times New Roman" panose="02020603050405020304" pitchFamily="18" charset="0"/>
              </a:rPr>
              <a:t>Pria, Remaja, SMP-SMA: lebih rentan</a:t>
            </a:r>
          </a:p>
          <a:p>
            <a:pPr eaLnBrk="1" hangingPunct="1">
              <a:lnSpc>
                <a:spcPct val="90000"/>
              </a:lnSpc>
              <a:buFont typeface="Wingdings" panose="05000000000000000000" pitchFamily="2" charset="2"/>
              <a:buBlip>
                <a:blip r:embed="rId4"/>
              </a:buBlip>
            </a:pPr>
            <a:r>
              <a:rPr lang="en-US" b="1" smtClean="0">
                <a:cs typeface="Times New Roman" panose="02020603050405020304" pitchFamily="18" charset="0"/>
              </a:rPr>
              <a:t>Estimasi uang yang dikeluarkan untuk membeli narkoba setahun di Indonesia adalah </a:t>
            </a:r>
            <a:r>
              <a:rPr lang="en-US" sz="3600" b="1">
                <a:solidFill>
                  <a:srgbClr val="FF3300"/>
                </a:solidFill>
                <a:cs typeface="Times New Roman" panose="02020603050405020304" pitchFamily="18" charset="0"/>
              </a:rPr>
              <a:t>Rp. 11, 76 TRILIUN!</a:t>
            </a:r>
          </a:p>
          <a:p>
            <a:pPr eaLnBrk="1" hangingPunct="1">
              <a:lnSpc>
                <a:spcPct val="90000"/>
              </a:lnSpc>
              <a:buFont typeface="Wingdings" panose="05000000000000000000" pitchFamily="2" charset="2"/>
              <a:buBlip>
                <a:blip r:embed="rId4"/>
              </a:buBlip>
            </a:pPr>
            <a:endParaRPr lang="en-US" sz="3600" b="1">
              <a:solidFill>
                <a:srgbClr val="FF3300"/>
              </a:solidFill>
              <a:cs typeface="Times New Roman" panose="02020603050405020304" pitchFamily="18" charset="0"/>
            </a:endParaRPr>
          </a:p>
          <a:p>
            <a:pPr eaLnBrk="1" hangingPunct="1">
              <a:lnSpc>
                <a:spcPct val="90000"/>
              </a:lnSpc>
              <a:buFont typeface="Wingdings" panose="05000000000000000000" pitchFamily="2" charset="2"/>
              <a:buNone/>
            </a:pPr>
            <a:endParaRPr lang="en-US" b="1" smtClean="0"/>
          </a:p>
        </p:txBody>
      </p:sp>
    </p:spTree>
    <p:extLst>
      <p:ext uri="{BB962C8B-B14F-4D97-AF65-F5344CB8AC3E}">
        <p14:creationId xmlns:p14="http://schemas.microsoft.com/office/powerpoint/2010/main" val="415938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baain"/>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1770023642"/>
      </p:ext>
    </p:extLst>
  </p:cSld>
  <p:clrMapOvr>
    <a:masterClrMapping/>
  </p:clrMapOvr>
  <p:transition spd="slow">
    <p:newsflash/>
    <p:sndAc>
      <p:stSnd>
        <p:snd r:embed="rId3"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ayoritas"/>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2638772708"/>
      </p:ext>
    </p:extLst>
  </p:cSld>
  <p:clrMapOvr>
    <a:masterClrMapping/>
  </p:clrMapOvr>
  <p:transition spd="slow">
    <p:cover dir="rd"/>
    <p:sndAc>
      <p:stSnd>
        <p:snd r:embed="rId3" name="camera.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63 %"/>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3442926511"/>
      </p:ext>
    </p:extLst>
  </p:cSld>
  <p:clrMapOvr>
    <a:masterClrMapping/>
  </p:clrMapOvr>
  <p:transition spd="slow">
    <p:strips/>
    <p:sndAc>
      <p:stSnd>
        <p:snd r:embed="rId3"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4"/>
          <p:cNvSpPr>
            <a:spLocks noGrp="1"/>
          </p:cNvSpPr>
          <p:nvPr>
            <p:ph type="body" idx="4294967295"/>
          </p:nvPr>
        </p:nvSpPr>
        <p:spPr>
          <a:xfrm>
            <a:off x="4038600" y="1600200"/>
            <a:ext cx="8153400" cy="4525963"/>
          </a:xfrm>
        </p:spPr>
        <p:txBody>
          <a:bodyPr/>
          <a:lstStyle/>
          <a:p>
            <a:pPr eaLnBrk="1" hangingPunct="1">
              <a:buFont typeface="Wingdings" panose="05000000000000000000" pitchFamily="2" charset="2"/>
              <a:buBlip>
                <a:blip r:embed="rId4"/>
              </a:buBlip>
            </a:pPr>
            <a:endParaRPr lang="en-US" sz="3600" b="1">
              <a:solidFill>
                <a:srgbClr val="FF3300"/>
              </a:solidFill>
              <a:cs typeface="Times New Roman" panose="02020603050405020304" pitchFamily="18" charset="0"/>
            </a:endParaRPr>
          </a:p>
          <a:p>
            <a:pPr eaLnBrk="1" hangingPunct="1">
              <a:buFont typeface="Wingdings" panose="05000000000000000000" pitchFamily="2" charset="2"/>
              <a:buNone/>
            </a:pPr>
            <a:endParaRPr lang="en-US" b="1" smtClean="0"/>
          </a:p>
        </p:txBody>
      </p:sp>
      <p:pic>
        <p:nvPicPr>
          <p:cNvPr id="48132" name="Picture 6" descr="ciri pecand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78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8" descr="Ciri-Ciri Pengguna Narko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9926" y="0"/>
            <a:ext cx="2378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475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p:cNvSpPr>
          <p:nvPr>
            <p:ph type="title"/>
          </p:nvPr>
        </p:nvSpPr>
        <p:spPr/>
        <p:txBody>
          <a:bodyPr>
            <a:normAutofit/>
          </a:bodyPr>
          <a:lstStyle/>
          <a:p>
            <a:pPr algn="ctr" eaLnBrk="1" hangingPunct="1"/>
            <a:r>
              <a:rPr lang="en-US" sz="4000"/>
              <a:t>DAMPAK FISIK </a:t>
            </a:r>
            <a:br>
              <a:rPr lang="en-US" sz="4000"/>
            </a:br>
            <a:r>
              <a:rPr lang="en-US" sz="4000"/>
              <a:t>PENYALAHGUNAAN NARKOBA</a:t>
            </a:r>
          </a:p>
        </p:txBody>
      </p:sp>
      <p:sp>
        <p:nvSpPr>
          <p:cNvPr id="49156" name="Rectangle 4"/>
          <p:cNvSpPr>
            <a:spLocks noGrp="1"/>
          </p:cNvSpPr>
          <p:nvPr>
            <p:ph idx="1"/>
          </p:nvPr>
        </p:nvSpPr>
        <p:spPr>
          <a:xfrm>
            <a:off x="2136775" y="1371600"/>
            <a:ext cx="8153400" cy="5334000"/>
          </a:xfrm>
        </p:spPr>
        <p:txBody>
          <a:bodyPr>
            <a:normAutofit lnSpcReduction="10000"/>
          </a:bodyPr>
          <a:lstStyle/>
          <a:p>
            <a:pPr marL="0" indent="0">
              <a:lnSpc>
                <a:spcPct val="80000"/>
              </a:lnSpc>
              <a:buNone/>
            </a:pPr>
            <a:r>
              <a:rPr lang="en-US" sz="2000" b="1"/>
              <a:t>Gangguan pada system syaraf : kejang-kejang, halusinasi, gangguan kesadaran</a:t>
            </a:r>
          </a:p>
          <a:p>
            <a:pPr marL="0" indent="0">
              <a:lnSpc>
                <a:spcPct val="80000"/>
              </a:lnSpc>
              <a:buNone/>
            </a:pPr>
            <a:r>
              <a:rPr lang="en-US" sz="2000" b="1"/>
              <a:t>Gangguan pada jantung dan pembuluh darah : infeksi akut otot jantung, gangguan peredaran darah </a:t>
            </a:r>
          </a:p>
          <a:p>
            <a:pPr marL="0" indent="0">
              <a:lnSpc>
                <a:spcPct val="80000"/>
              </a:lnSpc>
              <a:buNone/>
            </a:pPr>
            <a:r>
              <a:rPr lang="en-US" sz="2000" b="1"/>
              <a:t>Gangguan pada kulit : penanahan (abses), alergi, eksim </a:t>
            </a:r>
          </a:p>
          <a:p>
            <a:pPr marL="0" indent="0">
              <a:lnSpc>
                <a:spcPct val="80000"/>
              </a:lnSpc>
              <a:buNone/>
            </a:pPr>
            <a:r>
              <a:rPr lang="en-US" sz="2000" b="1"/>
              <a:t>Gangguan pada paru-paru seperti: penekanan fungsi pernapasan, kesukaran bernafas, pengerasan jaringan paru-paru </a:t>
            </a:r>
          </a:p>
          <a:p>
            <a:pPr marL="0" indent="0">
              <a:lnSpc>
                <a:spcPct val="80000"/>
              </a:lnSpc>
              <a:buNone/>
            </a:pPr>
            <a:r>
              <a:rPr lang="en-US" sz="2000" b="1"/>
              <a:t>Sering sakit kepala, mual-mual dan muntah, murus-murus, suhu tubuh meningkat, pengecilan hati dan sulit tidur </a:t>
            </a:r>
          </a:p>
          <a:p>
            <a:pPr marL="0" indent="0">
              <a:lnSpc>
                <a:spcPct val="80000"/>
              </a:lnSpc>
              <a:buNone/>
            </a:pPr>
            <a:r>
              <a:rPr lang="en-US" sz="2000" b="1"/>
              <a:t>Dampak terhadap kesehatan reproduksi, gangguan fungsi seksual </a:t>
            </a:r>
          </a:p>
          <a:p>
            <a:pPr marL="0" indent="0">
              <a:lnSpc>
                <a:spcPct val="80000"/>
              </a:lnSpc>
              <a:buNone/>
            </a:pPr>
            <a:r>
              <a:rPr lang="en-US" sz="2000" b="1"/>
              <a:t>Dampak terhadap ktidak hesehatan reproduksi pada remaja perempuan antara lain perubahan periode menstruasi, ketidakteraturan menstruasi, dan amenorhoe (aid) </a:t>
            </a:r>
          </a:p>
          <a:p>
            <a:pPr marL="0" indent="0">
              <a:lnSpc>
                <a:spcPct val="80000"/>
              </a:lnSpc>
              <a:buNone/>
            </a:pPr>
            <a:r>
              <a:rPr lang="en-US" sz="2000" b="1"/>
              <a:t>Bagi pengguna narkoba melalui jarum suntik, khususnya pemakaian jarum suntik secara bergantian, risikonya adalah tertular penyakit seperti hepatitis B, C, dan HIV yang hingga saat ini belum ada obatnya </a:t>
            </a:r>
          </a:p>
          <a:p>
            <a:pPr marL="0" indent="0">
              <a:lnSpc>
                <a:spcPct val="80000"/>
              </a:lnSpc>
              <a:buNone/>
            </a:pPr>
            <a:r>
              <a:rPr lang="en-US" sz="2000" b="1"/>
              <a:t>Penyalahgunaan narkoba bisa berakibat fatal ketika terjadi Over Dosis. Over dosis bisa menyebabkan kematian </a:t>
            </a:r>
          </a:p>
        </p:txBody>
      </p:sp>
    </p:spTree>
    <p:extLst>
      <p:ext uri="{BB962C8B-B14F-4D97-AF65-F5344CB8AC3E}">
        <p14:creationId xmlns:p14="http://schemas.microsoft.com/office/powerpoint/2010/main" val="305172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pPr eaLnBrk="1" hangingPunct="1"/>
            <a:endParaRPr lang="id-ID" smtClean="0"/>
          </a:p>
        </p:txBody>
      </p:sp>
      <p:pic>
        <p:nvPicPr>
          <p:cNvPr id="50179" name="Picture 3" descr="ota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63914" y="1600201"/>
            <a:ext cx="5699125" cy="4525963"/>
          </a:xfrm>
          <a:noFill/>
        </p:spPr>
      </p:pic>
      <p:pic>
        <p:nvPicPr>
          <p:cNvPr id="50180" name="Picture 4" descr="ot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10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ulut- Lidah Candidi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0" y="152400"/>
            <a:ext cx="8128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64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pPr eaLnBrk="1" hangingPunct="1"/>
            <a:endParaRPr lang="id-ID" smtClean="0"/>
          </a:p>
        </p:txBody>
      </p:sp>
      <p:sp>
        <p:nvSpPr>
          <p:cNvPr id="52227" name="Rectangle 3"/>
          <p:cNvSpPr>
            <a:spLocks noGrp="1"/>
          </p:cNvSpPr>
          <p:nvPr>
            <p:ph idx="1"/>
          </p:nvPr>
        </p:nvSpPr>
        <p:spPr/>
        <p:txBody>
          <a:bodyPr/>
          <a:lstStyle/>
          <a:p>
            <a:pPr eaLnBrk="1" hangingPunct="1"/>
            <a:endParaRPr lang="id-ID" smtClean="0"/>
          </a:p>
        </p:txBody>
      </p:sp>
      <p:pic>
        <p:nvPicPr>
          <p:cNvPr id="52228" name="Picture 4" descr="Mumi Pekerja S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16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p:cNvSpPr>
          <p:nvPr>
            <p:ph type="title"/>
          </p:nvPr>
        </p:nvSpPr>
        <p:spPr/>
        <p:txBody>
          <a:bodyPr>
            <a:normAutofit/>
          </a:bodyPr>
          <a:lstStyle/>
          <a:p>
            <a:pPr algn="ctr" eaLnBrk="1" hangingPunct="1"/>
            <a:r>
              <a:rPr lang="en-US" sz="4000"/>
              <a:t>DAMPAK PSIKIS </a:t>
            </a:r>
            <a:br>
              <a:rPr lang="en-US" sz="4000"/>
            </a:br>
            <a:r>
              <a:rPr lang="en-US" sz="4000"/>
              <a:t>PENYALAHGUNAAN NARKOBA</a:t>
            </a:r>
          </a:p>
        </p:txBody>
      </p:sp>
      <p:sp>
        <p:nvSpPr>
          <p:cNvPr id="53252" name="Rectangle 4"/>
          <p:cNvSpPr>
            <a:spLocks noGrp="1"/>
          </p:cNvSpPr>
          <p:nvPr>
            <p:ph idx="1"/>
          </p:nvPr>
        </p:nvSpPr>
        <p:spPr>
          <a:xfrm>
            <a:off x="2136775" y="1905000"/>
            <a:ext cx="8153400" cy="4267200"/>
          </a:xfrm>
        </p:spPr>
        <p:txBody>
          <a:bodyPr/>
          <a:lstStyle/>
          <a:p>
            <a:pPr marL="292100" indent="-292100">
              <a:lnSpc>
                <a:spcPct val="80000"/>
              </a:lnSpc>
              <a:buBlip>
                <a:blip r:embed="rId4"/>
              </a:buBlip>
            </a:pPr>
            <a:r>
              <a:rPr lang="en-US" b="1"/>
              <a:t>Lamban kerja, ceroboh kerja, sering tegang dan gelisah </a:t>
            </a:r>
          </a:p>
          <a:p>
            <a:pPr marL="292100" indent="-292100">
              <a:lnSpc>
                <a:spcPct val="80000"/>
              </a:lnSpc>
              <a:buBlip>
                <a:blip r:embed="rId4"/>
              </a:buBlip>
            </a:pPr>
            <a:r>
              <a:rPr lang="en-US" b="1"/>
              <a:t>Hilang kepercayaan diri, apatis, pengkhayal, penuh curiga </a:t>
            </a:r>
          </a:p>
          <a:p>
            <a:pPr marL="292100" indent="-292100">
              <a:lnSpc>
                <a:spcPct val="80000"/>
              </a:lnSpc>
              <a:buBlip>
                <a:blip r:embed="rId4"/>
              </a:buBlip>
            </a:pPr>
            <a:r>
              <a:rPr lang="en-US" b="1"/>
              <a:t>Agitatif, menjadi ganas dan tingkah laku yang brutal </a:t>
            </a:r>
          </a:p>
          <a:p>
            <a:pPr marL="292100" indent="-292100">
              <a:lnSpc>
                <a:spcPct val="80000"/>
              </a:lnSpc>
              <a:buBlip>
                <a:blip r:embed="rId4"/>
              </a:buBlip>
            </a:pPr>
            <a:r>
              <a:rPr lang="en-US" b="1"/>
              <a:t>Sulit berkonsentrasi, perasaan kesal dan tertekan </a:t>
            </a:r>
          </a:p>
          <a:p>
            <a:pPr marL="292100" indent="-292100">
              <a:lnSpc>
                <a:spcPct val="80000"/>
              </a:lnSpc>
              <a:buBlip>
                <a:blip r:embed="rId4"/>
              </a:buBlip>
            </a:pPr>
            <a:r>
              <a:rPr lang="en-US" b="1"/>
              <a:t>Cenderung menyakiti diri, perasaan tidak aman, bahkan bunuh diri</a:t>
            </a:r>
            <a:r>
              <a:rPr lang="en-US"/>
              <a:t> </a:t>
            </a:r>
          </a:p>
        </p:txBody>
      </p:sp>
    </p:spTree>
    <p:extLst>
      <p:ext uri="{BB962C8B-B14F-4D97-AF65-F5344CB8AC3E}">
        <p14:creationId xmlns:p14="http://schemas.microsoft.com/office/powerpoint/2010/main" val="211800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p:cNvSpPr>
          <p:nvPr>
            <p:ph type="ctrTitle"/>
          </p:nvPr>
        </p:nvSpPr>
        <p:spPr/>
        <p:txBody>
          <a:bodyPr/>
          <a:lstStyle/>
          <a:p>
            <a:pPr eaLnBrk="1" hangingPunct="1"/>
            <a:r>
              <a:rPr lang="en-US" dirty="0" err="1" smtClean="0"/>
              <a:t>Bahaya</a:t>
            </a:r>
            <a:r>
              <a:rPr lang="en-US" dirty="0" smtClean="0"/>
              <a:t> </a:t>
            </a:r>
            <a:r>
              <a:rPr lang="en-US" dirty="0" err="1" smtClean="0"/>
              <a:t>Narkoba</a:t>
            </a:r>
            <a:r>
              <a:rPr lang="en-US" dirty="0" smtClean="0"/>
              <a:t> </a:t>
            </a:r>
            <a:r>
              <a:rPr lang="id-ID" dirty="0" smtClean="0"/>
              <a:t> </a:t>
            </a:r>
            <a:endParaRPr lang="en-US" dirty="0" smtClean="0"/>
          </a:p>
        </p:txBody>
      </p:sp>
      <p:sp>
        <p:nvSpPr>
          <p:cNvPr id="19460" name="Rectangle 3"/>
          <p:cNvSpPr>
            <a:spLocks noGrp="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3794151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5" descr="akibatshabushab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447800"/>
            <a:ext cx="7315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6"/>
          <p:cNvSpPr>
            <a:spLocks noGrp="1"/>
          </p:cNvSpPr>
          <p:nvPr>
            <p:ph type="title"/>
          </p:nvPr>
        </p:nvSpPr>
        <p:spPr/>
        <p:txBody>
          <a:bodyPr>
            <a:normAutofit/>
          </a:bodyPr>
          <a:lstStyle/>
          <a:p>
            <a:pPr algn="ctr" eaLnBrk="1" hangingPunct="1"/>
            <a:r>
              <a:rPr lang="en-US" sz="4000"/>
              <a:t>Perempuan Meninggal Akibat Pengaruh Shabu-Shabu</a:t>
            </a:r>
          </a:p>
        </p:txBody>
      </p:sp>
    </p:spTree>
    <p:extLst>
      <p:ext uri="{BB962C8B-B14F-4D97-AF65-F5344CB8AC3E}">
        <p14:creationId xmlns:p14="http://schemas.microsoft.com/office/powerpoint/2010/main" val="3949719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p:cNvSpPr>
          <p:nvPr>
            <p:ph type="title"/>
          </p:nvPr>
        </p:nvSpPr>
        <p:spPr/>
        <p:txBody>
          <a:bodyPr>
            <a:normAutofit/>
          </a:bodyPr>
          <a:lstStyle/>
          <a:p>
            <a:pPr algn="ctr" eaLnBrk="1" hangingPunct="1"/>
            <a:r>
              <a:rPr lang="en-US" sz="4000"/>
              <a:t>DAMPAK SOSIAL</a:t>
            </a:r>
            <a:br>
              <a:rPr lang="en-US" sz="4000"/>
            </a:br>
            <a:r>
              <a:rPr lang="en-US" sz="4000"/>
              <a:t>PENYALAHGUNAAN NARKOBA</a:t>
            </a:r>
          </a:p>
        </p:txBody>
      </p:sp>
      <p:sp>
        <p:nvSpPr>
          <p:cNvPr id="55300" name="Rectangle 4"/>
          <p:cNvSpPr>
            <a:spLocks noGrp="1"/>
          </p:cNvSpPr>
          <p:nvPr>
            <p:ph idx="1"/>
          </p:nvPr>
        </p:nvSpPr>
        <p:spPr>
          <a:xfrm>
            <a:off x="2136775" y="1905000"/>
            <a:ext cx="8153400" cy="4267200"/>
          </a:xfrm>
        </p:spPr>
        <p:txBody>
          <a:bodyPr/>
          <a:lstStyle/>
          <a:p>
            <a:pPr marL="0" indent="0">
              <a:lnSpc>
                <a:spcPct val="80000"/>
              </a:lnSpc>
              <a:buBlip>
                <a:blip r:embed="rId4"/>
              </a:buBlip>
            </a:pPr>
            <a:r>
              <a:rPr lang="en-US" sz="3200" b="1"/>
              <a:t> Gangguan mental, anti-sosial dan asusila </a:t>
            </a:r>
          </a:p>
          <a:p>
            <a:pPr marL="0" indent="0">
              <a:lnSpc>
                <a:spcPct val="80000"/>
              </a:lnSpc>
              <a:buNone/>
            </a:pPr>
            <a:r>
              <a:rPr lang="en-US" sz="3200" b="1"/>
              <a:t>  sehingga mendekam dalam penjara, </a:t>
            </a:r>
          </a:p>
          <a:p>
            <a:pPr marL="0" indent="0">
              <a:lnSpc>
                <a:spcPct val="80000"/>
              </a:lnSpc>
              <a:buNone/>
            </a:pPr>
            <a:r>
              <a:rPr lang="en-US" sz="3200" b="1"/>
              <a:t>  dikucilkan oleh lingkungan </a:t>
            </a:r>
          </a:p>
          <a:p>
            <a:pPr marL="0" indent="0">
              <a:lnSpc>
                <a:spcPct val="80000"/>
              </a:lnSpc>
              <a:buBlip>
                <a:blip r:embed="rId4"/>
              </a:buBlip>
            </a:pPr>
            <a:r>
              <a:rPr lang="en-US" sz="3200" b="1"/>
              <a:t> Merepotkan dan menjadi beban keluarga </a:t>
            </a:r>
          </a:p>
          <a:p>
            <a:pPr marL="0" indent="0">
              <a:lnSpc>
                <a:spcPct val="80000"/>
              </a:lnSpc>
              <a:buBlip>
                <a:blip r:embed="rId4"/>
              </a:buBlip>
            </a:pPr>
            <a:r>
              <a:rPr lang="en-US" sz="3200" b="1"/>
              <a:t> Pendidikan menjadi terganggu, masa depan </a:t>
            </a:r>
          </a:p>
          <a:p>
            <a:pPr marL="0" indent="0">
              <a:lnSpc>
                <a:spcPct val="80000"/>
              </a:lnSpc>
              <a:buNone/>
            </a:pPr>
            <a:r>
              <a:rPr lang="en-US" sz="3200" b="1"/>
              <a:t>  suram</a:t>
            </a:r>
            <a:r>
              <a:rPr lang="en-US"/>
              <a:t> </a:t>
            </a:r>
          </a:p>
        </p:txBody>
      </p:sp>
    </p:spTree>
    <p:extLst>
      <p:ext uri="{BB962C8B-B14F-4D97-AF65-F5344CB8AC3E}">
        <p14:creationId xmlns:p14="http://schemas.microsoft.com/office/powerpoint/2010/main" val="1353156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5"/>
          <p:cNvSpPr>
            <a:spLocks noGrp="1"/>
          </p:cNvSpPr>
          <p:nvPr>
            <p:ph type="title"/>
          </p:nvPr>
        </p:nvSpPr>
        <p:spPr/>
        <p:txBody>
          <a:bodyPr/>
          <a:lstStyle/>
          <a:p>
            <a:pPr eaLnBrk="1" hangingPunct="1"/>
            <a:endParaRPr lang="id-ID" smtClean="0"/>
          </a:p>
        </p:txBody>
      </p:sp>
      <p:pic>
        <p:nvPicPr>
          <p:cNvPr id="56324" name="Picture 6" descr="Pd Bambu 2 April 05 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944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019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87" y="1331259"/>
            <a:ext cx="10515600" cy="2336147"/>
          </a:xfrm>
        </p:spPr>
        <p:txBody>
          <a:bodyPr>
            <a:normAutofit fontScale="90000"/>
          </a:bodyPr>
          <a:lstStyle/>
          <a:p>
            <a:r>
              <a:rPr lang="id-ID" smtClean="0"/>
              <a:t/>
            </a:r>
            <a:br>
              <a:rPr lang="id-ID" smtClean="0"/>
            </a:br>
            <a:r>
              <a:rPr lang="id-ID"/>
              <a:t/>
            </a:r>
            <a:br>
              <a:rPr lang="id-ID"/>
            </a:br>
            <a:r>
              <a:rPr lang="id-ID" smtClean="0"/>
              <a:t/>
            </a:r>
            <a:br>
              <a:rPr lang="id-ID" smtClean="0"/>
            </a:br>
            <a:r>
              <a:rPr lang="id-ID"/>
              <a:t/>
            </a:r>
            <a:br>
              <a:rPr lang="id-ID"/>
            </a:br>
            <a:r>
              <a:rPr lang="id-ID" smtClean="0"/>
              <a:t>Penanganan </a:t>
            </a:r>
            <a:r>
              <a:rPr lang="id-ID" dirty="0" smtClean="0"/>
              <a:t>/intervensi : </a:t>
            </a:r>
            <a:br>
              <a:rPr lang="id-ID" dirty="0" smtClean="0"/>
            </a:br>
            <a:r>
              <a:rPr lang="id-ID" dirty="0" smtClean="0"/>
              <a:t>1. psikoterapi</a:t>
            </a:r>
            <a:br>
              <a:rPr lang="id-ID" dirty="0" smtClean="0"/>
            </a:br>
            <a:r>
              <a:rPr lang="id-ID" dirty="0" smtClean="0"/>
              <a:t>2. penanganan di Rumah Sakit atau pusat rehabilitasi</a:t>
            </a:r>
            <a:br>
              <a:rPr lang="id-ID" dirty="0" smtClean="0"/>
            </a:br>
            <a:r>
              <a:rPr lang="id-ID" dirty="0" smtClean="0"/>
              <a:t>3. penanganan biologis dengan pemberian obat-obatan </a:t>
            </a:r>
            <a:br>
              <a:rPr lang="id-ID" dirty="0" smtClean="0"/>
            </a:br>
            <a:r>
              <a:rPr lang="id-ID" dirty="0" smtClean="0"/>
              <a:t>4. terapi pasangan dan keluarga</a:t>
            </a:r>
            <a:br>
              <a:rPr lang="id-ID" dirty="0" smtClean="0"/>
            </a:br>
            <a:r>
              <a:rPr lang="id-ID" dirty="0" smtClean="0"/>
              <a:t>5. Kognitive-behavior therapy</a:t>
            </a:r>
            <a:br>
              <a:rPr lang="id-ID" dirty="0" smtClean="0"/>
            </a:br>
            <a:r>
              <a:rPr lang="id-ID" dirty="0" smtClean="0"/>
              <a:t/>
            </a:r>
            <a:br>
              <a:rPr lang="id-ID" dirty="0" smtClean="0"/>
            </a:br>
            <a:endParaRPr lang="id-ID" dirty="0"/>
          </a:p>
        </p:txBody>
      </p:sp>
    </p:spTree>
    <p:extLst>
      <p:ext uri="{BB962C8B-B14F-4D97-AF65-F5344CB8AC3E}">
        <p14:creationId xmlns:p14="http://schemas.microsoft.com/office/powerpoint/2010/main" val="213501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Picture1">
            <a:hlinkHover r:id="" action="ppaction://noaction">
              <a:snd r:embed="rId3" name="ting2.wav"/>
            </a:hlinkHove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p:cNvSpPr>
          <p:nvPr>
            <p:ph type="title"/>
          </p:nvPr>
        </p:nvSpPr>
        <p:spPr/>
        <p:txBody>
          <a:bodyPr/>
          <a:lstStyle/>
          <a:p>
            <a:pPr algn="ctr" eaLnBrk="1" hangingPunct="1"/>
            <a:r>
              <a:rPr lang="en-US" smtClean="0">
                <a:solidFill>
                  <a:schemeClr val="tx1"/>
                </a:solidFill>
              </a:rPr>
              <a:t>NARKOBA</a:t>
            </a:r>
          </a:p>
        </p:txBody>
      </p:sp>
      <p:sp>
        <p:nvSpPr>
          <p:cNvPr id="1029" name="Rectangle 4"/>
          <p:cNvSpPr>
            <a:spLocks noGrp="1"/>
          </p:cNvSpPr>
          <p:nvPr>
            <p:ph idx="1"/>
          </p:nvPr>
        </p:nvSpPr>
        <p:spPr/>
        <p:txBody>
          <a:bodyPr/>
          <a:lstStyle/>
          <a:p>
            <a:pPr eaLnBrk="1" hangingPunct="1">
              <a:buFont typeface="Wingdings" panose="05000000000000000000" pitchFamily="2" charset="2"/>
              <a:buNone/>
            </a:pPr>
            <a:r>
              <a:rPr lang="en-US" b="1" smtClean="0"/>
              <a:t>NAR = Narkotika</a:t>
            </a:r>
          </a:p>
          <a:p>
            <a:pPr eaLnBrk="1" hangingPunct="1">
              <a:buFont typeface="Wingdings" panose="05000000000000000000" pitchFamily="2" charset="2"/>
              <a:buNone/>
            </a:pPr>
            <a:r>
              <a:rPr lang="en-US" b="1" smtClean="0"/>
              <a:t>KO   = Psikotropika</a:t>
            </a:r>
          </a:p>
          <a:p>
            <a:pPr eaLnBrk="1" hangingPunct="1">
              <a:buFont typeface="Wingdings" panose="05000000000000000000" pitchFamily="2" charset="2"/>
              <a:buNone/>
            </a:pPr>
            <a:r>
              <a:rPr lang="en-US" b="1" smtClean="0"/>
              <a:t>BA    = Bahan Adiktif Berbahaya Lainnya</a:t>
            </a:r>
          </a:p>
        </p:txBody>
      </p:sp>
      <p:graphicFrame>
        <p:nvGraphicFramePr>
          <p:cNvPr id="1026" name="Object 7"/>
          <p:cNvGraphicFramePr>
            <a:graphicFrameLocks noChangeAspect="1"/>
          </p:cNvGraphicFramePr>
          <p:nvPr/>
        </p:nvGraphicFramePr>
        <p:xfrm>
          <a:off x="7696201" y="3657601"/>
          <a:ext cx="2752725" cy="2938463"/>
        </p:xfrm>
        <a:graphic>
          <a:graphicData uri="http://schemas.openxmlformats.org/presentationml/2006/ole">
            <mc:AlternateContent xmlns:mc="http://schemas.openxmlformats.org/markup-compatibility/2006">
              <mc:Choice xmlns:v="urn:schemas-microsoft-com:vml" Requires="v">
                <p:oleObj spid="_x0000_s1031" name="CorelDRAW" r:id="rId5" imgW="3071336" imgH="3278981" progId="CorelDRAW.Graphic.12">
                  <p:embed/>
                </p:oleObj>
              </mc:Choice>
              <mc:Fallback>
                <p:oleObj name="CorelDRAW" r:id="rId5" imgW="3071336" imgH="3278981"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1" y="3657601"/>
                        <a:ext cx="2752725"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780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p:cNvSpPr>
          <p:nvPr>
            <p:ph type="title"/>
          </p:nvPr>
        </p:nvSpPr>
        <p:spPr/>
        <p:txBody>
          <a:bodyPr/>
          <a:lstStyle/>
          <a:p>
            <a:pPr algn="ctr" eaLnBrk="1" hangingPunct="1"/>
            <a:r>
              <a:rPr lang="en-US" smtClean="0">
                <a:solidFill>
                  <a:schemeClr val="tx1"/>
                </a:solidFill>
              </a:rPr>
              <a:t>NARKOTIKA</a:t>
            </a:r>
          </a:p>
        </p:txBody>
      </p:sp>
      <p:sp>
        <p:nvSpPr>
          <p:cNvPr id="20484" name="Rectangle 4"/>
          <p:cNvSpPr>
            <a:spLocks noGrp="1"/>
          </p:cNvSpPr>
          <p:nvPr>
            <p:ph idx="1"/>
          </p:nvPr>
        </p:nvSpPr>
        <p:spPr/>
        <p:txBody>
          <a:bodyPr/>
          <a:lstStyle/>
          <a:p>
            <a:pPr marL="0" indent="0">
              <a:buNone/>
            </a:pPr>
            <a:r>
              <a:rPr lang="en-US" b="1" smtClean="0"/>
              <a:t>Narkotika adalah zat atau obat yang berasal dari tanaman atau bukan tanaman, baik sintetis maupun semi sintetis yang dapat menyebabkan penurunan atau perubahan kesadaran, hilangnya rasa nyeri, dan dapat menimbulkan ketergantungan (Undang-Undang No. 22 tahun 1997).</a:t>
            </a:r>
          </a:p>
        </p:txBody>
      </p:sp>
    </p:spTree>
    <p:extLst>
      <p:ext uri="{BB962C8B-B14F-4D97-AF65-F5344CB8AC3E}">
        <p14:creationId xmlns:p14="http://schemas.microsoft.com/office/powerpoint/2010/main" val="116864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p:cNvSpPr>
          <p:nvPr>
            <p:ph type="title"/>
          </p:nvPr>
        </p:nvSpPr>
        <p:spPr/>
        <p:txBody>
          <a:bodyPr/>
          <a:lstStyle/>
          <a:p>
            <a:pPr algn="ctr" eaLnBrk="1" hangingPunct="1"/>
            <a:r>
              <a:rPr lang="en-US" smtClean="0">
                <a:solidFill>
                  <a:schemeClr val="tx1"/>
                </a:solidFill>
              </a:rPr>
              <a:t>JENIS NARKOTIKA</a:t>
            </a:r>
          </a:p>
        </p:txBody>
      </p:sp>
      <p:sp>
        <p:nvSpPr>
          <p:cNvPr id="21508" name="Rectangle 4"/>
          <p:cNvSpPr>
            <a:spLocks noGrp="1"/>
          </p:cNvSpPr>
          <p:nvPr>
            <p:ph idx="1"/>
          </p:nvPr>
        </p:nvSpPr>
        <p:spPr/>
        <p:txBody>
          <a:bodyPr/>
          <a:lstStyle/>
          <a:p>
            <a:pPr>
              <a:buBlip>
                <a:blip r:embed="rId4"/>
              </a:buBlip>
            </a:pPr>
            <a:r>
              <a:rPr lang="en-US" b="1" smtClean="0"/>
              <a:t>Tanaman papaver, opium mentah, opium masak (candu, jicing, jicingko), opium obat, morfina, kokaina, ekgonina, tanaman ganja, dan damar ganja. </a:t>
            </a:r>
          </a:p>
          <a:p>
            <a:pPr>
              <a:buBlip>
                <a:blip r:embed="rId4"/>
              </a:buBlip>
            </a:pPr>
            <a:r>
              <a:rPr lang="en-US" b="1" smtClean="0"/>
              <a:t>Garam-garam dan turunan-turunan dari morfina dan kokaina, serta campuran-campuran dan sediaan-sediaan yang mengandung bahan tersebut di atas.</a:t>
            </a:r>
            <a:r>
              <a:rPr lang="en-US" smtClean="0"/>
              <a:t> </a:t>
            </a:r>
          </a:p>
        </p:txBody>
      </p:sp>
    </p:spTree>
    <p:extLst>
      <p:ext uri="{BB962C8B-B14F-4D97-AF65-F5344CB8AC3E}">
        <p14:creationId xmlns:p14="http://schemas.microsoft.com/office/powerpoint/2010/main" val="223477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p:cNvSpPr>
          <p:nvPr>
            <p:ph type="title"/>
          </p:nvPr>
        </p:nvSpPr>
        <p:spPr/>
        <p:txBody>
          <a:bodyPr/>
          <a:lstStyle/>
          <a:p>
            <a:pPr algn="ctr" eaLnBrk="1" hangingPunct="1"/>
            <a:endParaRPr lang="id-ID" smtClean="0">
              <a:solidFill>
                <a:schemeClr val="tx1"/>
              </a:solidFill>
            </a:endParaRPr>
          </a:p>
        </p:txBody>
      </p:sp>
      <p:sp>
        <p:nvSpPr>
          <p:cNvPr id="22532" name="Rectangle 4"/>
          <p:cNvSpPr>
            <a:spLocks noGrp="1"/>
          </p:cNvSpPr>
          <p:nvPr>
            <p:ph idx="1"/>
          </p:nvPr>
        </p:nvSpPr>
        <p:spPr/>
        <p:txBody>
          <a:bodyPr/>
          <a:lstStyle/>
          <a:p>
            <a:pPr>
              <a:buNone/>
            </a:pPr>
            <a:endParaRPr lang="id-ID" smtClean="0"/>
          </a:p>
        </p:txBody>
      </p:sp>
      <p:pic>
        <p:nvPicPr>
          <p:cNvPr id="22533" name="Picture 5" descr="jen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96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1">
            <a:hlinkHover r:id="" action="ppaction://noaction">
              <a:snd r:embed="rId2" name="ting2.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p:cNvSpPr>
          <p:nvPr>
            <p:ph type="title"/>
          </p:nvPr>
        </p:nvSpPr>
        <p:spPr/>
        <p:txBody>
          <a:bodyPr/>
          <a:lstStyle/>
          <a:p>
            <a:pPr algn="ctr" eaLnBrk="1" hangingPunct="1"/>
            <a:endParaRPr lang="id-ID" smtClean="0">
              <a:solidFill>
                <a:schemeClr val="tx1"/>
              </a:solidFill>
            </a:endParaRPr>
          </a:p>
        </p:txBody>
      </p:sp>
      <p:sp>
        <p:nvSpPr>
          <p:cNvPr id="23556" name="Rectangle 4"/>
          <p:cNvSpPr>
            <a:spLocks noGrp="1"/>
          </p:cNvSpPr>
          <p:nvPr>
            <p:ph idx="1"/>
          </p:nvPr>
        </p:nvSpPr>
        <p:spPr/>
        <p:txBody>
          <a:bodyPr/>
          <a:lstStyle/>
          <a:p>
            <a:pPr>
              <a:buNone/>
            </a:pPr>
            <a:endParaRPr lang="id-ID" smtClean="0"/>
          </a:p>
        </p:txBody>
      </p:sp>
      <p:pic>
        <p:nvPicPr>
          <p:cNvPr id="23557" name="Picture 6" descr="hero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72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794</Words>
  <Application>Microsoft Office PowerPoint</Application>
  <PresentationFormat>Widescreen</PresentationFormat>
  <Paragraphs>92</Paragraphs>
  <Slides>43</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3" baseType="lpstr">
      <vt:lpstr>Arial</vt:lpstr>
      <vt:lpstr>Arial Black</vt:lpstr>
      <vt:lpstr>Calibri</vt:lpstr>
      <vt:lpstr>Calibri Light</vt:lpstr>
      <vt:lpstr>Times New Roman</vt:lpstr>
      <vt:lpstr>Trebuchet MS</vt:lpstr>
      <vt:lpstr>Wingdings</vt:lpstr>
      <vt:lpstr>Office Theme</vt:lpstr>
      <vt:lpstr>CorelDRAW</vt:lpstr>
      <vt:lpstr>Bitmap Image</vt:lpstr>
      <vt:lpstr>Gangguan yang berkaitan dengan penggunaan zat </vt:lpstr>
      <vt:lpstr>PowerPoint Presentation</vt:lpstr>
      <vt:lpstr>PowerPoint Presentation</vt:lpstr>
      <vt:lpstr>Bahaya Narkoba  </vt:lpstr>
      <vt:lpstr>NARKOBA</vt:lpstr>
      <vt:lpstr>NARKOTIKA</vt:lpstr>
      <vt:lpstr>JENIS NARKOTIKA</vt:lpstr>
      <vt:lpstr>PowerPoint Presentation</vt:lpstr>
      <vt:lpstr>PowerPoint Presentation</vt:lpstr>
      <vt:lpstr>PowerPoint Presentation</vt:lpstr>
      <vt:lpstr>PowerPoint Presentation</vt:lpstr>
      <vt:lpstr>PowerPoint Presentation</vt:lpstr>
      <vt:lpstr>PowerPoint Presentation</vt:lpstr>
      <vt:lpstr>PSIKOTROPIKA</vt:lpstr>
      <vt:lpstr>JENIS PSIKOTROPIKA</vt:lpstr>
      <vt:lpstr>CONTOH EKSTASI</vt:lpstr>
      <vt:lpstr>EKSTASI</vt:lpstr>
      <vt:lpstr>SHABU-SHABU</vt:lpstr>
      <vt:lpstr>SHABU-SHABU</vt:lpstr>
      <vt:lpstr>PowerPoint Presentation</vt:lpstr>
      <vt:lpstr>PIL KOPLO</vt:lpstr>
      <vt:lpstr>PowerPoint Presentation</vt:lpstr>
      <vt:lpstr>PowerPoint Presentation</vt:lpstr>
      <vt:lpstr>PowerPoint Presentation</vt:lpstr>
      <vt:lpstr>BAHAN ADIKTIF BERBAHAYA</vt:lpstr>
      <vt:lpstr>ALKOHOL</vt:lpstr>
      <vt:lpstr>PowerPoint Presentation</vt:lpstr>
      <vt:lpstr>ROKOK</vt:lpstr>
      <vt:lpstr>PowerPoint Presentation</vt:lpstr>
      <vt:lpstr>PENYALAHGUNAAN NARKOBA</vt:lpstr>
      <vt:lpstr>PowerPoint Presentation</vt:lpstr>
      <vt:lpstr>PowerPoint Presentation</vt:lpstr>
      <vt:lpstr>PowerPoint Presentation</vt:lpstr>
      <vt:lpstr>PowerPoint Presentation</vt:lpstr>
      <vt:lpstr>DAMPAK FISIK  PENYALAHGUNAAN NARKOBA</vt:lpstr>
      <vt:lpstr>PowerPoint Presentation</vt:lpstr>
      <vt:lpstr>PowerPoint Presentation</vt:lpstr>
      <vt:lpstr>PowerPoint Presentation</vt:lpstr>
      <vt:lpstr>DAMPAK PSIKIS  PENYALAHGUNAAN NARKOBA</vt:lpstr>
      <vt:lpstr>Perempuan Meninggal Akibat Pengaruh Shabu-Shabu</vt:lpstr>
      <vt:lpstr>DAMPAK SOSIAL PENYALAHGUNAAN NARKOBA</vt:lpstr>
      <vt:lpstr>PowerPoint Presentation</vt:lpstr>
      <vt:lpstr>    Penanganan /intervensi :  1. psikoterapi 2. penanganan di Rumah Sakit atau pusat rehabilitasi 3. penanganan biologis dengan pemberian obat-obatan  4. terapi pasangan dan keluarga 5. Kognitive-behavior therapy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Gangguan yang berkaitan dengan penggunaan zat </dc:title>
  <dc:creator>ASUS</dc:creator>
  <cp:lastModifiedBy>ASUS</cp:lastModifiedBy>
  <cp:revision>3</cp:revision>
  <dcterms:created xsi:type="dcterms:W3CDTF">2018-04-30T03:31:44Z</dcterms:created>
  <dcterms:modified xsi:type="dcterms:W3CDTF">2018-04-30T21:36:52Z</dcterms:modified>
</cp:coreProperties>
</file>