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DC1CA26-CF9F-4388-9925-3978CBC67A93}"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208486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C1CA26-CF9F-4388-9925-3978CBC67A93}"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181611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C1CA26-CF9F-4388-9925-3978CBC67A93}"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221706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C1CA26-CF9F-4388-9925-3978CBC67A93}"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410050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1CA26-CF9F-4388-9925-3978CBC67A93}"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294333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DC1CA26-CF9F-4388-9925-3978CBC67A93}"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371787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DC1CA26-CF9F-4388-9925-3978CBC67A93}" type="datetimeFigureOut">
              <a:rPr lang="id-ID" smtClean="0"/>
              <a:t>01/05/2018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268581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DC1CA26-CF9F-4388-9925-3978CBC67A93}" type="datetimeFigureOut">
              <a:rPr lang="id-ID" smtClean="0"/>
              <a:t>01/05/2018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212814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1CA26-CF9F-4388-9925-3978CBC67A93}" type="datetimeFigureOut">
              <a:rPr lang="id-ID" smtClean="0"/>
              <a:t>01/05/2018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399549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1CA26-CF9F-4388-9925-3978CBC67A93}"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384301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1CA26-CF9F-4388-9925-3978CBC67A93}"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DDDDA3D-CD8E-4A93-BF93-EB6BE7A793BD}" type="slidenum">
              <a:rPr lang="id-ID" smtClean="0"/>
              <a:t>‹#›</a:t>
            </a:fld>
            <a:endParaRPr lang="id-ID"/>
          </a:p>
        </p:txBody>
      </p:sp>
    </p:spTree>
    <p:extLst>
      <p:ext uri="{BB962C8B-B14F-4D97-AF65-F5344CB8AC3E}">
        <p14:creationId xmlns:p14="http://schemas.microsoft.com/office/powerpoint/2010/main" val="429003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1CA26-CF9F-4388-9925-3978CBC67A93}" type="datetimeFigureOut">
              <a:rPr lang="id-ID" smtClean="0"/>
              <a:t>01/05/2018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DDA3D-CD8E-4A93-BF93-EB6BE7A793BD}" type="slidenum">
              <a:rPr lang="id-ID" smtClean="0"/>
              <a:t>‹#›</a:t>
            </a:fld>
            <a:endParaRPr lang="id-ID"/>
          </a:p>
        </p:txBody>
      </p:sp>
    </p:spTree>
    <p:extLst>
      <p:ext uri="{BB962C8B-B14F-4D97-AF65-F5344CB8AC3E}">
        <p14:creationId xmlns:p14="http://schemas.microsoft.com/office/powerpoint/2010/main" val="101072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2272"/>
          </a:xfrm>
        </p:spPr>
        <p:txBody>
          <a:bodyPr>
            <a:normAutofit fontScale="90000"/>
          </a:bodyPr>
          <a:lstStyle/>
          <a:p>
            <a:r>
              <a:rPr lang="id-ID" b="1" dirty="0" smtClean="0"/>
              <a:t>Gangguan psikologis masa lansia</a:t>
            </a:r>
            <a:endParaRPr lang="id-ID" b="1" dirty="0"/>
          </a:p>
        </p:txBody>
      </p:sp>
      <p:sp>
        <p:nvSpPr>
          <p:cNvPr id="3" name="Subtitle 2"/>
          <p:cNvSpPr>
            <a:spLocks noGrp="1"/>
          </p:cNvSpPr>
          <p:nvPr>
            <p:ph type="subTitle" idx="1"/>
          </p:nvPr>
        </p:nvSpPr>
        <p:spPr>
          <a:xfrm>
            <a:off x="1524000" y="3065929"/>
            <a:ext cx="9144000" cy="2191871"/>
          </a:xfrm>
        </p:spPr>
        <p:txBody>
          <a:bodyPr/>
          <a:lstStyle/>
          <a:p>
            <a:r>
              <a:rPr lang="id-ID" dirty="0" smtClean="0"/>
              <a:t>      </a:t>
            </a:r>
            <a:endParaRPr lang="id-ID" dirty="0"/>
          </a:p>
        </p:txBody>
      </p:sp>
    </p:spTree>
    <p:extLst>
      <p:ext uri="{BB962C8B-B14F-4D97-AF65-F5344CB8AC3E}">
        <p14:creationId xmlns:p14="http://schemas.microsoft.com/office/powerpoint/2010/main" val="1464949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851"/>
          </a:xfrm>
        </p:spPr>
        <p:txBody>
          <a:bodyPr>
            <a:normAutofit fontScale="90000"/>
          </a:bodyPr>
          <a:lstStyle/>
          <a:p>
            <a:r>
              <a:rPr lang="id-ID" b="1" dirty="0" smtClean="0"/>
              <a:t>Seksualitas dan penuaan </a:t>
            </a:r>
            <a:endParaRPr lang="id-ID" b="1" dirty="0"/>
          </a:p>
        </p:txBody>
      </p:sp>
      <p:sp>
        <p:nvSpPr>
          <p:cNvPr id="3" name="Content Placeholder 2"/>
          <p:cNvSpPr>
            <a:spLocks noGrp="1"/>
          </p:cNvSpPr>
          <p:nvPr>
            <p:ph idx="1"/>
          </p:nvPr>
        </p:nvSpPr>
        <p:spPr>
          <a:xfrm>
            <a:off x="838200" y="1358153"/>
            <a:ext cx="10515600" cy="4818810"/>
          </a:xfrm>
        </p:spPr>
        <p:txBody>
          <a:bodyPr/>
          <a:lstStyle/>
          <a:p>
            <a:r>
              <a:rPr lang="id-ID" dirty="0" smtClean="0"/>
              <a:t>Beberapa reset menunjukkan bahwa tidak terjadi penurunan yg signifikan hasrat seksual pada lansia. Baik lansia laki-laki maupun perempuan masih dapat menikmati kebutuhan seksual mereka. Mungkin terjadi perubahan-perubahan pada fisiknya sehingga mungkin terjadi disfungsi seksual namun tidak semua individu sama. </a:t>
            </a:r>
            <a:endParaRPr lang="id-ID" dirty="0"/>
          </a:p>
        </p:txBody>
      </p:sp>
    </p:spTree>
    <p:extLst>
      <p:ext uri="{BB962C8B-B14F-4D97-AF65-F5344CB8AC3E}">
        <p14:creationId xmlns:p14="http://schemas.microsoft.com/office/powerpoint/2010/main" val="316452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4769"/>
          </a:xfrm>
        </p:spPr>
        <p:txBody>
          <a:bodyPr/>
          <a:lstStyle/>
          <a:p>
            <a:r>
              <a:rPr lang="id-ID" dirty="0" smtClean="0"/>
              <a:t>Intervensi psikologis pada lansia </a:t>
            </a:r>
            <a:endParaRPr lang="id-ID" dirty="0"/>
          </a:p>
        </p:txBody>
      </p:sp>
      <p:sp>
        <p:nvSpPr>
          <p:cNvPr id="3" name="Content Placeholder 2"/>
          <p:cNvSpPr>
            <a:spLocks noGrp="1"/>
          </p:cNvSpPr>
          <p:nvPr>
            <p:ph idx="1"/>
          </p:nvPr>
        </p:nvSpPr>
        <p:spPr>
          <a:xfrm>
            <a:off x="838200" y="1169894"/>
            <a:ext cx="10515600" cy="5007069"/>
          </a:xfrm>
        </p:spPr>
        <p:txBody>
          <a:bodyPr/>
          <a:lstStyle/>
          <a:p>
            <a:r>
              <a:rPr lang="id-ID" dirty="0" smtClean="0"/>
              <a:t>Psikoterapi </a:t>
            </a:r>
          </a:p>
          <a:p>
            <a:r>
              <a:rPr lang="id-ID" dirty="0" smtClean="0"/>
              <a:t>Farmakologi</a:t>
            </a:r>
          </a:p>
          <a:p>
            <a:r>
              <a:rPr lang="id-ID" dirty="0" smtClean="0"/>
              <a:t>Perawatan berbasis komunitas. </a:t>
            </a:r>
          </a:p>
          <a:p>
            <a:r>
              <a:rPr lang="id-ID" smtClean="0"/>
              <a:t>Pelayanan yang bekerja sama antar </a:t>
            </a:r>
            <a:r>
              <a:rPr lang="id-ID" smtClean="0"/>
              <a:t>disiplin </a:t>
            </a:r>
            <a:r>
              <a:rPr lang="id-ID" smtClean="0"/>
              <a:t>untuk memperpanjang usia lansia dan menuju lansia bahagia. </a:t>
            </a:r>
          </a:p>
        </p:txBody>
      </p:sp>
    </p:spTree>
    <p:extLst>
      <p:ext uri="{BB962C8B-B14F-4D97-AF65-F5344CB8AC3E}">
        <p14:creationId xmlns:p14="http://schemas.microsoft.com/office/powerpoint/2010/main" val="183889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3369"/>
          </a:xfrm>
        </p:spPr>
        <p:txBody>
          <a:bodyPr/>
          <a:lstStyle/>
          <a:p>
            <a:pPr algn="ctr"/>
            <a:r>
              <a:rPr lang="id-ID" b="1" dirty="0" smtClean="0"/>
              <a:t>Dimensia</a:t>
            </a:r>
            <a:endParaRPr lang="id-ID" b="1" dirty="0"/>
          </a:p>
        </p:txBody>
      </p:sp>
      <p:sp>
        <p:nvSpPr>
          <p:cNvPr id="3" name="Content Placeholder 2"/>
          <p:cNvSpPr>
            <a:spLocks noGrp="1"/>
          </p:cNvSpPr>
          <p:nvPr>
            <p:ph idx="1"/>
          </p:nvPr>
        </p:nvSpPr>
        <p:spPr>
          <a:xfrm>
            <a:off x="838200" y="1398494"/>
            <a:ext cx="10515600" cy="4778469"/>
          </a:xfrm>
        </p:spPr>
        <p:txBody>
          <a:bodyPr/>
          <a:lstStyle/>
          <a:p>
            <a:r>
              <a:rPr lang="id-ID" dirty="0" smtClean="0"/>
              <a:t>Yg disebut oleh orang awam sebagai kepikunan merupakan istilah deskriptif umum bagi kemunduran kemampuan intelektual hingga ke titik yg melemahkan fungsi sosial dan pekerjaan. </a:t>
            </a:r>
          </a:p>
          <a:p>
            <a:r>
              <a:rPr lang="id-ID" dirty="0" smtClean="0"/>
              <a:t>Penyebab : penurunan fungsi otak, penyakit alzheimer.</a:t>
            </a:r>
          </a:p>
          <a:p>
            <a:r>
              <a:rPr lang="id-ID" dirty="0" smtClean="0"/>
              <a:t>Penanganan : penanganan secara medis atau obat-obatan dan penanganan psikologis pada penyakit Alzheimer bagi pasien dan keluarganya</a:t>
            </a:r>
            <a:endParaRPr lang="id-ID" dirty="0"/>
          </a:p>
        </p:txBody>
      </p:sp>
    </p:spTree>
    <p:extLst>
      <p:ext uri="{BB962C8B-B14F-4D97-AF65-F5344CB8AC3E}">
        <p14:creationId xmlns:p14="http://schemas.microsoft.com/office/powerpoint/2010/main" val="228921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8215"/>
          </a:xfrm>
        </p:spPr>
        <p:txBody>
          <a:bodyPr/>
          <a:lstStyle/>
          <a:p>
            <a:pPr algn="ctr"/>
            <a:r>
              <a:rPr lang="id-ID" b="1" dirty="0" smtClean="0"/>
              <a:t>DELIRIUM </a:t>
            </a:r>
            <a:endParaRPr lang="id-ID" b="1" dirty="0"/>
          </a:p>
        </p:txBody>
      </p:sp>
      <p:sp>
        <p:nvSpPr>
          <p:cNvPr id="3" name="Content Placeholder 2"/>
          <p:cNvSpPr>
            <a:spLocks noGrp="1"/>
          </p:cNvSpPr>
          <p:nvPr>
            <p:ph idx="1"/>
          </p:nvPr>
        </p:nvSpPr>
        <p:spPr>
          <a:xfrm>
            <a:off x="838200" y="1452282"/>
            <a:ext cx="10515600" cy="4724681"/>
          </a:xfrm>
        </p:spPr>
        <p:txBody>
          <a:bodyPr/>
          <a:lstStyle/>
          <a:p>
            <a:r>
              <a:rPr lang="id-ID" dirty="0" smtClean="0"/>
              <a:t>Delirium umumnya digambarkan sebagai kondisi kaburnya kesadaran. Pasien, kadang secara cukup mendadak,  mengalami kesulitan besar untuk berkonsntrasi dan memusatkan perhatian serta tidak mampu mempertahanlan alur pemikiran yang runut dan terarah</a:t>
            </a:r>
          </a:p>
          <a:p>
            <a:r>
              <a:rPr lang="id-ID" dirty="0" smtClean="0"/>
              <a:t>Penyebab : intoksikasi zat dan putus obat, ketidakseimbangan antara metabolisme dan nutrisin dan stres karena perubahan lingkungan sekeliling orang yang bersangkutan. </a:t>
            </a:r>
          </a:p>
          <a:p>
            <a:r>
              <a:rPr lang="id-ID" dirty="0" smtClean="0"/>
              <a:t>Penanganan : obat-obatan, memberikan pendidikan kepada keluarga penderita dimensia utk mengenali simtom-simtom delirium bahwa gangguan tersebut dapat dipulihkan</a:t>
            </a:r>
            <a:endParaRPr lang="id-ID" dirty="0"/>
          </a:p>
        </p:txBody>
      </p:sp>
    </p:spTree>
    <p:extLst>
      <p:ext uri="{BB962C8B-B14F-4D97-AF65-F5344CB8AC3E}">
        <p14:creationId xmlns:p14="http://schemas.microsoft.com/office/powerpoint/2010/main" val="422142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933"/>
          </a:xfrm>
        </p:spPr>
        <p:txBody>
          <a:bodyPr>
            <a:normAutofit fontScale="90000"/>
          </a:bodyPr>
          <a:lstStyle/>
          <a:p>
            <a:pPr algn="ctr"/>
            <a:r>
              <a:rPr lang="id-ID" b="1" dirty="0" smtClean="0"/>
              <a:t>Depresi lansia </a:t>
            </a:r>
            <a:endParaRPr lang="id-ID" b="1" dirty="0"/>
          </a:p>
        </p:txBody>
      </p:sp>
      <p:sp>
        <p:nvSpPr>
          <p:cNvPr id="3" name="Content Placeholder 2"/>
          <p:cNvSpPr>
            <a:spLocks noGrp="1"/>
          </p:cNvSpPr>
          <p:nvPr>
            <p:ph idx="1"/>
          </p:nvPr>
        </p:nvSpPr>
        <p:spPr>
          <a:xfrm>
            <a:off x="838200" y="968188"/>
            <a:ext cx="10515600" cy="5208775"/>
          </a:xfrm>
        </p:spPr>
        <p:txBody>
          <a:bodyPr/>
          <a:lstStyle/>
          <a:p>
            <a:r>
              <a:rPr lang="id-ID" dirty="0" smtClean="0"/>
              <a:t>Pada usia lanjut seringkali mengalami depresi. Hal ini disebabkan oleh beberapa faktor resiko antara lain mencakup hidup menjanda atau menduda, tingkat pendidika rendah, status keberfungsian melemah (masalah penglihatan serius, kesulitan dalam berjalan) dan konsumsi alkohol yang berlebihan. </a:t>
            </a:r>
          </a:p>
          <a:p>
            <a:r>
              <a:rPr lang="id-ID" dirty="0" smtClean="0"/>
              <a:t>Karakteristik depresi orang lanjut usia : rasa khawatir, cemas, rasa tidak berguna, sedih pesimis, tidak dapat tidur, dan sulit mengerjakan segala sesuatu -&gt; merupakan simtom-simtom depresi pada lansia maupun dewasa yang lebih muda.</a:t>
            </a:r>
          </a:p>
          <a:p>
            <a:r>
              <a:rPr lang="id-ID" dirty="0" smtClean="0"/>
              <a:t>Pada lansia rasa bersalah tidak banyak dialami tetapi lebih kepada banyak terjadi keluhan somatik. Kurang memiliki pemikiran bunuh diri dibanding pasien depresi yang lebih muda. </a:t>
            </a:r>
            <a:endParaRPr lang="id-ID" dirty="0"/>
          </a:p>
        </p:txBody>
      </p:sp>
    </p:spTree>
    <p:extLst>
      <p:ext uri="{BB962C8B-B14F-4D97-AF65-F5344CB8AC3E}">
        <p14:creationId xmlns:p14="http://schemas.microsoft.com/office/powerpoint/2010/main" val="280323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8941"/>
            <a:ext cx="10515600" cy="5908022"/>
          </a:xfrm>
        </p:spPr>
        <p:txBody>
          <a:bodyPr/>
          <a:lstStyle/>
          <a:p>
            <a:pPr marL="0" indent="0" algn="just">
              <a:buNone/>
            </a:pPr>
            <a:r>
              <a:rPr lang="id-ID" dirty="0"/>
              <a:t> </a:t>
            </a:r>
            <a:r>
              <a:rPr lang="id-ID" dirty="0" smtClean="0"/>
              <a:t>depresi pada lansia lebih kecil kemungkinan terjadi hendaya dalam fungsi sosialnya dan okupasional sebagai akibat dari depresi yang dialami. Karena kemungkinan mereka masih bekerja lebih kecil dibanding orang dewasa yang lebih muda. Beberpa peneliti menggmbarkan subtipe depresi lebih sering disebut dengan sindrom pengurangan. Sindrom ini terutama ditandai oleh hilangnya kesenangan, vitalitas, dan nafsu makan serta keputusasaan dan simtom-simtom somatik, tidak terdapat atau kurang terlihat adanya perasaan menyalahkan diri. </a:t>
            </a:r>
            <a:endParaRPr lang="id-ID" dirty="0"/>
          </a:p>
        </p:txBody>
      </p:sp>
    </p:spTree>
    <p:extLst>
      <p:ext uri="{BB962C8B-B14F-4D97-AF65-F5344CB8AC3E}">
        <p14:creationId xmlns:p14="http://schemas.microsoft.com/office/powerpoint/2010/main" val="639543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id-ID" b="1" dirty="0" smtClean="0"/>
              <a:t>Gangguan anxietas pada lansia</a:t>
            </a:r>
            <a:endParaRPr lang="id-ID" b="1" dirty="0"/>
          </a:p>
        </p:txBody>
      </p:sp>
      <p:sp>
        <p:nvSpPr>
          <p:cNvPr id="3" name="Content Placeholder 2"/>
          <p:cNvSpPr>
            <a:spLocks noGrp="1"/>
          </p:cNvSpPr>
          <p:nvPr>
            <p:ph idx="1"/>
          </p:nvPr>
        </p:nvSpPr>
        <p:spPr>
          <a:xfrm>
            <a:off x="838200" y="1250576"/>
            <a:ext cx="10515600" cy="4926387"/>
          </a:xfrm>
        </p:spPr>
        <p:txBody>
          <a:bodyPr/>
          <a:lstStyle/>
          <a:p>
            <a:r>
              <a:rPr lang="id-ID" dirty="0" smtClean="0"/>
              <a:t>Gangguan anxietas lebih banyak terjadi pada lansia dibanding depresi. </a:t>
            </a:r>
          </a:p>
          <a:p>
            <a:r>
              <a:rPr lang="id-ID" dirty="0" smtClean="0"/>
              <a:t>Simtom-simtom anxietas tidak berbeda pada orang lansia atau dewasa yg lebih muda. </a:t>
            </a:r>
          </a:p>
          <a:p>
            <a:r>
              <a:rPr lang="id-ID" dirty="0" smtClean="0"/>
              <a:t>Penyebab kecemasan/anxietas adalah seringkali dihubungkan dengan penyakit medis, dan dapat merupakan reaksi atas kekhawatiran orang lansia menderita sakit dan semakin melemah, termasuk juga ketakutan akan kematian. </a:t>
            </a:r>
          </a:p>
          <a:p>
            <a:endParaRPr lang="id-ID" dirty="0"/>
          </a:p>
        </p:txBody>
      </p:sp>
    </p:spTree>
    <p:extLst>
      <p:ext uri="{BB962C8B-B14F-4D97-AF65-F5344CB8AC3E}">
        <p14:creationId xmlns:p14="http://schemas.microsoft.com/office/powerpoint/2010/main" val="246916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745"/>
          </a:xfrm>
        </p:spPr>
        <p:txBody>
          <a:bodyPr>
            <a:normAutofit fontScale="90000"/>
          </a:bodyPr>
          <a:lstStyle/>
          <a:p>
            <a:pPr algn="ctr"/>
            <a:r>
              <a:rPr lang="id-ID" b="1" dirty="0" smtClean="0"/>
              <a:t>Gangguan delusional /paranoid pada lansia</a:t>
            </a:r>
            <a:endParaRPr lang="id-ID" b="1" dirty="0"/>
          </a:p>
        </p:txBody>
      </p:sp>
      <p:sp>
        <p:nvSpPr>
          <p:cNvPr id="3" name="Content Placeholder 2"/>
          <p:cNvSpPr>
            <a:spLocks noGrp="1"/>
          </p:cNvSpPr>
          <p:nvPr>
            <p:ph idx="1"/>
          </p:nvPr>
        </p:nvSpPr>
        <p:spPr>
          <a:xfrm>
            <a:off x="838200" y="1465729"/>
            <a:ext cx="10515600" cy="4711234"/>
          </a:xfrm>
        </p:spPr>
        <p:txBody>
          <a:bodyPr/>
          <a:lstStyle/>
          <a:p>
            <a:pPr>
              <a:lnSpc>
                <a:spcPct val="150000"/>
              </a:lnSpc>
            </a:pPr>
            <a:r>
              <a:rPr lang="id-ID" dirty="0" smtClean="0"/>
              <a:t>Penyebab gangguan delusional : dihubungkan dengan gangguan sensori, khususnya kerusakan pendengaran. Ex: Lansia yang mengalami ketulian dapat meyakini bahwa orang lain membicarakan dengan berbisik agar ia tidak mendengar apa yang dikatakan mereka. </a:t>
            </a:r>
          </a:p>
          <a:p>
            <a:endParaRPr lang="id-ID" dirty="0"/>
          </a:p>
        </p:txBody>
      </p:sp>
    </p:spTree>
    <p:extLst>
      <p:ext uri="{BB962C8B-B14F-4D97-AF65-F5344CB8AC3E}">
        <p14:creationId xmlns:p14="http://schemas.microsoft.com/office/powerpoint/2010/main" val="85229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0981"/>
          </a:xfrm>
        </p:spPr>
        <p:txBody>
          <a:bodyPr/>
          <a:lstStyle/>
          <a:p>
            <a:pPr algn="ctr"/>
            <a:r>
              <a:rPr lang="id-ID" b="1" dirty="0" smtClean="0"/>
              <a:t>Skizofrenia pada lansia</a:t>
            </a:r>
            <a:endParaRPr lang="id-ID" b="1" dirty="0"/>
          </a:p>
        </p:txBody>
      </p:sp>
      <p:sp>
        <p:nvSpPr>
          <p:cNvPr id="3" name="Content Placeholder 2"/>
          <p:cNvSpPr>
            <a:spLocks noGrp="1"/>
          </p:cNvSpPr>
          <p:nvPr>
            <p:ph idx="1"/>
          </p:nvPr>
        </p:nvSpPr>
        <p:spPr>
          <a:xfrm>
            <a:off x="838200" y="1116106"/>
            <a:ext cx="10515600" cy="5060857"/>
          </a:xfrm>
        </p:spPr>
        <p:txBody>
          <a:bodyPr/>
          <a:lstStyle/>
          <a:p>
            <a:pPr algn="just"/>
            <a:r>
              <a:rPr lang="id-ID" dirty="0" smtClean="0"/>
              <a:t>Skizofrenia pada lansia ditunjukkan dengan simtom-simtom seprti delusi, hendaya kognitif, halusinasi, dan simtom-simtom negatif seperti adek datar. Prevalensi cenderung rendah</a:t>
            </a:r>
          </a:p>
          <a:p>
            <a:pPr algn="just"/>
            <a:r>
              <a:rPr lang="id-ID" dirty="0" smtClean="0"/>
              <a:t>Skizofrenia yang pertama kali terjadi pada lansia sering kali disebut dengan parafrenia (Howard, 1993). Simtom-simtomnya berbeda dengan skizofrenia yang timbul pada usia muda. Parafrenia mencakup halusinasi dan delusi paranoid yang lebih banyak. Pada pasien cenderung orang yang tidak menikah, hidup dalam kesendirian, hanya sedikit memiliki kerabat yang masih hidup, mengalami kerusakan pendengaran, memiliki riwayat skizofrenia dalam keluarga, dan berasal dari kelas sosial ekonomi rendah</a:t>
            </a:r>
            <a:endParaRPr lang="id-ID" dirty="0"/>
          </a:p>
        </p:txBody>
      </p:sp>
    </p:spTree>
    <p:extLst>
      <p:ext uri="{BB962C8B-B14F-4D97-AF65-F5344CB8AC3E}">
        <p14:creationId xmlns:p14="http://schemas.microsoft.com/office/powerpoint/2010/main" val="4159017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1699"/>
          </a:xfrm>
        </p:spPr>
        <p:txBody>
          <a:bodyPr>
            <a:noAutofit/>
          </a:bodyPr>
          <a:lstStyle/>
          <a:p>
            <a:r>
              <a:rPr lang="id-ID" sz="3200" b="1" dirty="0" smtClean="0"/>
              <a:t>Hipokondriosis pada lansia:</a:t>
            </a:r>
            <a:endParaRPr lang="id-ID" sz="3200" b="1" dirty="0"/>
          </a:p>
        </p:txBody>
      </p:sp>
      <p:sp>
        <p:nvSpPr>
          <p:cNvPr id="3" name="Content Placeholder 2"/>
          <p:cNvSpPr>
            <a:spLocks noGrp="1"/>
          </p:cNvSpPr>
          <p:nvPr>
            <p:ph idx="1"/>
          </p:nvPr>
        </p:nvSpPr>
        <p:spPr>
          <a:xfrm>
            <a:off x="838200" y="927848"/>
            <a:ext cx="10515600" cy="5249116"/>
          </a:xfrm>
        </p:spPr>
        <p:txBody>
          <a:bodyPr>
            <a:normAutofit fontScale="92500" lnSpcReduction="10000"/>
          </a:bodyPr>
          <a:lstStyle/>
          <a:p>
            <a:pPr algn="just"/>
            <a:r>
              <a:rPr lang="id-ID" dirty="0" smtClean="0"/>
              <a:t>Para lansia dapat mengalami berbagai macam masalah fisik, di antaranya sakit pada kaki dan punggung, pencernaan yang buruk, sembelit, sesak napas, dan kedinginan yang amat sangat. </a:t>
            </a:r>
            <a:endParaRPr lang="id-ID" dirty="0"/>
          </a:p>
          <a:p>
            <a:pPr algn="just"/>
            <a:endParaRPr lang="id-ID" b="1" dirty="0" smtClean="0"/>
          </a:p>
          <a:p>
            <a:pPr marL="0" indent="0" algn="just">
              <a:buNone/>
            </a:pPr>
            <a:r>
              <a:rPr lang="id-ID" sz="3200" b="1" dirty="0" smtClean="0"/>
              <a:t>Gangguan Tidur : </a:t>
            </a:r>
            <a:r>
              <a:rPr lang="id-ID" sz="3200" dirty="0" smtClean="0"/>
              <a:t>masalah tidur pada lansia sering terjaga pada malam hari, serungkali terbangun pada dini hari, ssulit untuk tertidur, dan rasa lelah yang amat sangat di siang hari. Keluhan tersebut sejalan dengan berbagai perubahan fisiologis yang terjadi secara normal ketika orang memasuki usia tua. Lansia memiliki jumlah jam tidur yg lebih singkat atau sama dengan orang dewasa yg lebih muda, namun waktu tidur mereka lebih sering terputus secara spontan, selain itu mereka membutuhkan waktu lebih lama untuk dapat kembali tidur setelah terbangun. </a:t>
            </a:r>
            <a:endParaRPr lang="id-ID" sz="3200" b="1" dirty="0" smtClean="0"/>
          </a:p>
        </p:txBody>
      </p:sp>
    </p:spTree>
    <p:extLst>
      <p:ext uri="{BB962C8B-B14F-4D97-AF65-F5344CB8AC3E}">
        <p14:creationId xmlns:p14="http://schemas.microsoft.com/office/powerpoint/2010/main" val="1129266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717</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Gangguan psikologis masa lansia</vt:lpstr>
      <vt:lpstr>Dimensia</vt:lpstr>
      <vt:lpstr>DELIRIUM </vt:lpstr>
      <vt:lpstr>Depresi lansia </vt:lpstr>
      <vt:lpstr>PowerPoint Presentation</vt:lpstr>
      <vt:lpstr>Gangguan anxietas pada lansia</vt:lpstr>
      <vt:lpstr>Gangguan delusional /paranoid pada lansia</vt:lpstr>
      <vt:lpstr>Skizofrenia pada lansia</vt:lpstr>
      <vt:lpstr>Hipokondriosis pada lansia:</vt:lpstr>
      <vt:lpstr>Seksualitas dan penuaan </vt:lpstr>
      <vt:lpstr>Intervensi psikologis pada lansia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psikologis masa lansia</dc:title>
  <dc:creator>ASUS</dc:creator>
  <cp:lastModifiedBy>ASUS</cp:lastModifiedBy>
  <cp:revision>19</cp:revision>
  <dcterms:created xsi:type="dcterms:W3CDTF">2018-04-30T03:55:44Z</dcterms:created>
  <dcterms:modified xsi:type="dcterms:W3CDTF">2018-05-01T02:40:43Z</dcterms:modified>
</cp:coreProperties>
</file>