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75E5016-417B-4B7B-BAD5-AE4CEA335CB0}" type="datetimeFigureOut">
              <a:rPr lang="id-ID" smtClean="0"/>
              <a:t>01/05/2018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29F51A-AACC-4B80-8211-21DE6B642809}" type="slidenum">
              <a:rPr lang="id-ID" smtClean="0"/>
              <a:t>‹#›</a:t>
            </a:fld>
            <a:endParaRPr lang="id-ID"/>
          </a:p>
        </p:txBody>
      </p:sp>
    </p:spTree>
    <p:extLst>
      <p:ext uri="{BB962C8B-B14F-4D97-AF65-F5344CB8AC3E}">
        <p14:creationId xmlns:p14="http://schemas.microsoft.com/office/powerpoint/2010/main" val="1757046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75E5016-417B-4B7B-BAD5-AE4CEA335CB0}" type="datetimeFigureOut">
              <a:rPr lang="id-ID" smtClean="0"/>
              <a:t>01/05/2018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29F51A-AACC-4B80-8211-21DE6B642809}" type="slidenum">
              <a:rPr lang="id-ID" smtClean="0"/>
              <a:t>‹#›</a:t>
            </a:fld>
            <a:endParaRPr lang="id-ID"/>
          </a:p>
        </p:txBody>
      </p:sp>
    </p:spTree>
    <p:extLst>
      <p:ext uri="{BB962C8B-B14F-4D97-AF65-F5344CB8AC3E}">
        <p14:creationId xmlns:p14="http://schemas.microsoft.com/office/powerpoint/2010/main" val="366254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75E5016-417B-4B7B-BAD5-AE4CEA335CB0}" type="datetimeFigureOut">
              <a:rPr lang="id-ID" smtClean="0"/>
              <a:t>01/05/2018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29F51A-AACC-4B80-8211-21DE6B642809}" type="slidenum">
              <a:rPr lang="id-ID" smtClean="0"/>
              <a:t>‹#›</a:t>
            </a:fld>
            <a:endParaRPr lang="id-ID"/>
          </a:p>
        </p:txBody>
      </p:sp>
    </p:spTree>
    <p:extLst>
      <p:ext uri="{BB962C8B-B14F-4D97-AF65-F5344CB8AC3E}">
        <p14:creationId xmlns:p14="http://schemas.microsoft.com/office/powerpoint/2010/main" val="155255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75E5016-417B-4B7B-BAD5-AE4CEA335CB0}" type="datetimeFigureOut">
              <a:rPr lang="id-ID" smtClean="0"/>
              <a:t>01/05/2018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29F51A-AACC-4B80-8211-21DE6B642809}" type="slidenum">
              <a:rPr lang="id-ID" smtClean="0"/>
              <a:t>‹#›</a:t>
            </a:fld>
            <a:endParaRPr lang="id-ID"/>
          </a:p>
        </p:txBody>
      </p:sp>
    </p:spTree>
    <p:extLst>
      <p:ext uri="{BB962C8B-B14F-4D97-AF65-F5344CB8AC3E}">
        <p14:creationId xmlns:p14="http://schemas.microsoft.com/office/powerpoint/2010/main" val="1573176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5E5016-417B-4B7B-BAD5-AE4CEA335CB0}" type="datetimeFigureOut">
              <a:rPr lang="id-ID" smtClean="0"/>
              <a:t>01/05/2018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29F51A-AACC-4B80-8211-21DE6B642809}" type="slidenum">
              <a:rPr lang="id-ID" smtClean="0"/>
              <a:t>‹#›</a:t>
            </a:fld>
            <a:endParaRPr lang="id-ID"/>
          </a:p>
        </p:txBody>
      </p:sp>
    </p:spTree>
    <p:extLst>
      <p:ext uri="{BB962C8B-B14F-4D97-AF65-F5344CB8AC3E}">
        <p14:creationId xmlns:p14="http://schemas.microsoft.com/office/powerpoint/2010/main" val="189532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75E5016-417B-4B7B-BAD5-AE4CEA335CB0}" type="datetimeFigureOut">
              <a:rPr lang="id-ID" smtClean="0"/>
              <a:t>01/05/2018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29F51A-AACC-4B80-8211-21DE6B642809}" type="slidenum">
              <a:rPr lang="id-ID" smtClean="0"/>
              <a:t>‹#›</a:t>
            </a:fld>
            <a:endParaRPr lang="id-ID"/>
          </a:p>
        </p:txBody>
      </p:sp>
    </p:spTree>
    <p:extLst>
      <p:ext uri="{BB962C8B-B14F-4D97-AF65-F5344CB8AC3E}">
        <p14:creationId xmlns:p14="http://schemas.microsoft.com/office/powerpoint/2010/main" val="630413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75E5016-417B-4B7B-BAD5-AE4CEA335CB0}" type="datetimeFigureOut">
              <a:rPr lang="id-ID" smtClean="0"/>
              <a:t>01/05/2018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629F51A-AACC-4B80-8211-21DE6B642809}" type="slidenum">
              <a:rPr lang="id-ID" smtClean="0"/>
              <a:t>‹#›</a:t>
            </a:fld>
            <a:endParaRPr lang="id-ID"/>
          </a:p>
        </p:txBody>
      </p:sp>
    </p:spTree>
    <p:extLst>
      <p:ext uri="{BB962C8B-B14F-4D97-AF65-F5344CB8AC3E}">
        <p14:creationId xmlns:p14="http://schemas.microsoft.com/office/powerpoint/2010/main" val="345546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75E5016-417B-4B7B-BAD5-AE4CEA335CB0}" type="datetimeFigureOut">
              <a:rPr lang="id-ID" smtClean="0"/>
              <a:t>01/05/2018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629F51A-AACC-4B80-8211-21DE6B642809}" type="slidenum">
              <a:rPr lang="id-ID" smtClean="0"/>
              <a:t>‹#›</a:t>
            </a:fld>
            <a:endParaRPr lang="id-ID"/>
          </a:p>
        </p:txBody>
      </p:sp>
    </p:spTree>
    <p:extLst>
      <p:ext uri="{BB962C8B-B14F-4D97-AF65-F5344CB8AC3E}">
        <p14:creationId xmlns:p14="http://schemas.microsoft.com/office/powerpoint/2010/main" val="2775408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E5016-417B-4B7B-BAD5-AE4CEA335CB0}" type="datetimeFigureOut">
              <a:rPr lang="id-ID" smtClean="0"/>
              <a:t>01/05/2018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629F51A-AACC-4B80-8211-21DE6B642809}" type="slidenum">
              <a:rPr lang="id-ID" smtClean="0"/>
              <a:t>‹#›</a:t>
            </a:fld>
            <a:endParaRPr lang="id-ID"/>
          </a:p>
        </p:txBody>
      </p:sp>
    </p:spTree>
    <p:extLst>
      <p:ext uri="{BB962C8B-B14F-4D97-AF65-F5344CB8AC3E}">
        <p14:creationId xmlns:p14="http://schemas.microsoft.com/office/powerpoint/2010/main" val="3672155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5E5016-417B-4B7B-BAD5-AE4CEA335CB0}" type="datetimeFigureOut">
              <a:rPr lang="id-ID" smtClean="0"/>
              <a:t>01/05/2018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29F51A-AACC-4B80-8211-21DE6B642809}" type="slidenum">
              <a:rPr lang="id-ID" smtClean="0"/>
              <a:t>‹#›</a:t>
            </a:fld>
            <a:endParaRPr lang="id-ID"/>
          </a:p>
        </p:txBody>
      </p:sp>
    </p:spTree>
    <p:extLst>
      <p:ext uri="{BB962C8B-B14F-4D97-AF65-F5344CB8AC3E}">
        <p14:creationId xmlns:p14="http://schemas.microsoft.com/office/powerpoint/2010/main" val="2035262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5E5016-417B-4B7B-BAD5-AE4CEA335CB0}" type="datetimeFigureOut">
              <a:rPr lang="id-ID" smtClean="0"/>
              <a:t>01/05/2018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29F51A-AACC-4B80-8211-21DE6B642809}" type="slidenum">
              <a:rPr lang="id-ID" smtClean="0"/>
              <a:t>‹#›</a:t>
            </a:fld>
            <a:endParaRPr lang="id-ID"/>
          </a:p>
        </p:txBody>
      </p:sp>
    </p:spTree>
    <p:extLst>
      <p:ext uri="{BB962C8B-B14F-4D97-AF65-F5344CB8AC3E}">
        <p14:creationId xmlns:p14="http://schemas.microsoft.com/office/powerpoint/2010/main" val="3967193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5E5016-417B-4B7B-BAD5-AE4CEA335CB0}" type="datetimeFigureOut">
              <a:rPr lang="id-ID" smtClean="0"/>
              <a:t>01/05/2018</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29F51A-AACC-4B80-8211-21DE6B642809}" type="slidenum">
              <a:rPr lang="id-ID" smtClean="0"/>
              <a:t>‹#›</a:t>
            </a:fld>
            <a:endParaRPr lang="id-ID"/>
          </a:p>
        </p:txBody>
      </p:sp>
    </p:spTree>
    <p:extLst>
      <p:ext uri="{BB962C8B-B14F-4D97-AF65-F5344CB8AC3E}">
        <p14:creationId xmlns:p14="http://schemas.microsoft.com/office/powerpoint/2010/main" val="792954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57766"/>
          </a:xfrm>
        </p:spPr>
        <p:txBody>
          <a:bodyPr>
            <a:normAutofit/>
          </a:bodyPr>
          <a:lstStyle/>
          <a:p>
            <a:r>
              <a:rPr lang="id-ID" sz="4000" b="1" dirty="0" smtClean="0"/>
              <a:t>EVALUASI ISU INTERVENSI PSIKOLOGIS</a:t>
            </a:r>
            <a:endParaRPr lang="id-ID" sz="4000" b="1" dirty="0"/>
          </a:p>
        </p:txBody>
      </p:sp>
      <p:sp>
        <p:nvSpPr>
          <p:cNvPr id="3" name="Subtitle 2"/>
          <p:cNvSpPr>
            <a:spLocks noGrp="1"/>
          </p:cNvSpPr>
          <p:nvPr>
            <p:ph type="subTitle" idx="1"/>
          </p:nvPr>
        </p:nvSpPr>
        <p:spPr/>
        <p:txBody>
          <a:bodyPr/>
          <a:lstStyle/>
          <a:p>
            <a:endParaRPr lang="id-ID" dirty="0"/>
          </a:p>
        </p:txBody>
      </p:sp>
    </p:spTree>
    <p:extLst>
      <p:ext uri="{BB962C8B-B14F-4D97-AF65-F5344CB8AC3E}">
        <p14:creationId xmlns:p14="http://schemas.microsoft.com/office/powerpoint/2010/main" val="2397407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5487"/>
          </a:xfrm>
        </p:spPr>
        <p:txBody>
          <a:bodyPr>
            <a:noAutofit/>
          </a:bodyPr>
          <a:lstStyle/>
          <a:p>
            <a:pPr algn="ctr"/>
            <a:r>
              <a:rPr lang="id-ID" sz="3600" b="1" dirty="0" smtClean="0"/>
              <a:t>Kajian terapi psikoanalisis</a:t>
            </a:r>
            <a:endParaRPr lang="id-ID" sz="3600" b="1" dirty="0"/>
          </a:p>
        </p:txBody>
      </p:sp>
      <p:sp>
        <p:nvSpPr>
          <p:cNvPr id="3" name="Content Placeholder 2"/>
          <p:cNvSpPr>
            <a:spLocks noGrp="1"/>
          </p:cNvSpPr>
          <p:nvPr>
            <p:ph idx="1"/>
          </p:nvPr>
        </p:nvSpPr>
        <p:spPr>
          <a:xfrm>
            <a:off x="838200" y="860612"/>
            <a:ext cx="10515600" cy="5316351"/>
          </a:xfrm>
        </p:spPr>
        <p:txBody>
          <a:bodyPr/>
          <a:lstStyle/>
          <a:p>
            <a:pPr algn="just"/>
            <a:r>
              <a:rPr lang="id-ID" dirty="0" smtClean="0"/>
              <a:t>Psikoanalisis klasik adalah uapaya terapeutik utk menghapus represi yang telah mencegah ego untuk membantu individu tumbuh menjadi orang dewasa yg sehat. Freud menggunakan transferensi sikap dan perasaan tersebut yang kemudian dianggapnya, sebagai aspek yg tak terhindarkan dalam psikoanalisis sbg cara utk menjelaskan kepada pasien bahwa banyak kekhawatiran yang mereka rasakan bersumber dari masa kanak-kanak. Dalam psikoanalisis, transferensi dianggap penting untuk dapat sembuh secara total. Tranferensi merupakan suatu harapan bahwa konflik penting di masa kanak-kanak yang direpres semakin mendekati ke permukaann. Modifikasi psikonalisis klasik utk lebih efisien disebut sebagai terapis psikodinamika.</a:t>
            </a:r>
            <a:endParaRPr lang="id-ID" dirty="0"/>
          </a:p>
        </p:txBody>
      </p:sp>
    </p:spTree>
    <p:extLst>
      <p:ext uri="{BB962C8B-B14F-4D97-AF65-F5344CB8AC3E}">
        <p14:creationId xmlns:p14="http://schemas.microsoft.com/office/powerpoint/2010/main" val="3434809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722"/>
          </a:xfrm>
        </p:spPr>
        <p:txBody>
          <a:bodyPr>
            <a:normAutofit fontScale="90000"/>
          </a:bodyPr>
          <a:lstStyle/>
          <a:p>
            <a:r>
              <a:rPr lang="id-ID" dirty="0" smtClean="0"/>
              <a:t>Evaluasi psikoanalisis klasik</a:t>
            </a:r>
            <a:endParaRPr lang="id-ID" dirty="0"/>
          </a:p>
        </p:txBody>
      </p:sp>
      <p:sp>
        <p:nvSpPr>
          <p:cNvPr id="3" name="Content Placeholder 2"/>
          <p:cNvSpPr>
            <a:spLocks noGrp="1"/>
          </p:cNvSpPr>
          <p:nvPr>
            <p:ph idx="1"/>
          </p:nvPr>
        </p:nvSpPr>
        <p:spPr>
          <a:xfrm>
            <a:off x="838200" y="1210235"/>
            <a:ext cx="10515600" cy="4966728"/>
          </a:xfrm>
        </p:spPr>
        <p:txBody>
          <a:bodyPr/>
          <a:lstStyle/>
          <a:p>
            <a:pPr algn="just"/>
            <a:r>
              <a:rPr lang="id-ID" dirty="0" smtClean="0"/>
              <a:t>Hasil dari terapi ini adalah meningkatnya represi yaitu membuat sesuatu yang tidak disadari menjadi disadari. Dengan apa cara ini ditunjukkan selain dari profesional juga bisa dilakukan dari hasil tes proyektif seperti Tes Rorschach, TAT atau dari klien sendiri </a:t>
            </a:r>
            <a:endParaRPr lang="id-ID" dirty="0"/>
          </a:p>
        </p:txBody>
      </p:sp>
    </p:spTree>
    <p:extLst>
      <p:ext uri="{BB962C8B-B14F-4D97-AF65-F5344CB8AC3E}">
        <p14:creationId xmlns:p14="http://schemas.microsoft.com/office/powerpoint/2010/main" val="13557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4087"/>
          </a:xfrm>
        </p:spPr>
        <p:txBody>
          <a:bodyPr>
            <a:normAutofit fontScale="90000"/>
          </a:bodyPr>
          <a:lstStyle/>
          <a:p>
            <a:r>
              <a:rPr lang="id-ID" dirty="0" smtClean="0"/>
              <a:t>Kajian terapi berpusat pada klien (client center therapy)</a:t>
            </a:r>
            <a:endParaRPr lang="id-ID" dirty="0"/>
          </a:p>
        </p:txBody>
      </p:sp>
      <p:sp>
        <p:nvSpPr>
          <p:cNvPr id="3" name="Content Placeholder 2"/>
          <p:cNvSpPr>
            <a:spLocks noGrp="1"/>
          </p:cNvSpPr>
          <p:nvPr>
            <p:ph idx="1"/>
          </p:nvPr>
        </p:nvSpPr>
        <p:spPr>
          <a:xfrm>
            <a:off x="744070" y="1274296"/>
            <a:ext cx="10515600" cy="4351338"/>
          </a:xfrm>
        </p:spPr>
        <p:txBody>
          <a:bodyPr/>
          <a:lstStyle/>
          <a:p>
            <a:r>
              <a:rPr lang="id-ID" dirty="0" smtClean="0"/>
              <a:t>Biasanya disebut sebagai psikoterapi humanistik, terapi berpusat pada klien dari Rogers didasari premis dasar bahwa orang-orang hanya dapat dipahami melalui fenomenologi mereka sendiri, pengalaman langsung yang mereka miliki tentang diri mereka dan dunia</a:t>
            </a:r>
          </a:p>
          <a:p>
            <a:r>
              <a:rPr lang="id-ID" dirty="0" smtClean="0"/>
              <a:t>Evaluasi terapi berpusat pada klien : sebagian besar reset mengenai hasi dari terapi Roger menunjukkan hasil yg tidak konsisten</a:t>
            </a:r>
            <a:endParaRPr lang="id-ID" dirty="0"/>
          </a:p>
        </p:txBody>
      </p:sp>
    </p:spTree>
    <p:extLst>
      <p:ext uri="{BB962C8B-B14F-4D97-AF65-F5344CB8AC3E}">
        <p14:creationId xmlns:p14="http://schemas.microsoft.com/office/powerpoint/2010/main" val="3906908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1699"/>
          </a:xfrm>
        </p:spPr>
        <p:txBody>
          <a:bodyPr>
            <a:normAutofit fontScale="90000"/>
          </a:bodyPr>
          <a:lstStyle/>
          <a:p>
            <a:r>
              <a:rPr lang="id-ID" b="1" dirty="0" smtClean="0"/>
              <a:t>Kajian terapi gestalt </a:t>
            </a:r>
            <a:r>
              <a:rPr lang="id-ID" dirty="0" smtClean="0"/>
              <a:t>: </a:t>
            </a:r>
            <a:endParaRPr lang="id-ID" dirty="0"/>
          </a:p>
        </p:txBody>
      </p:sp>
      <p:sp>
        <p:nvSpPr>
          <p:cNvPr id="3" name="Content Placeholder 2"/>
          <p:cNvSpPr>
            <a:spLocks noGrp="1"/>
          </p:cNvSpPr>
          <p:nvPr>
            <p:ph idx="1"/>
          </p:nvPr>
        </p:nvSpPr>
        <p:spPr>
          <a:xfrm>
            <a:off x="838200" y="1035424"/>
            <a:ext cx="10515600" cy="5141539"/>
          </a:xfrm>
        </p:spPr>
        <p:txBody>
          <a:bodyPr>
            <a:normAutofit lnSpcReduction="10000"/>
          </a:bodyPr>
          <a:lstStyle/>
          <a:p>
            <a:r>
              <a:rPr lang="id-ID" dirty="0" smtClean="0"/>
              <a:t>Secara umum dianggap sebagai terapi eksistensial. Fritz Perls dan terapi gestalnya, berpendapat seperti Rogers bahwa terdapat kebaikan dalam diri setiap manusia dan bahwa terapi harus bertujuan untuk membuat mereka mampu menyadari kebutuhan dan keinginan dasar mereka dan mempercayai insting mereka. Namun Rogerian tidak mengembangka teknik-teknik khusus sedangkan terapi Gestalt penih dengan teknik2 yg merupakan teknik yg paling imajinatif dan kreatif. Eks: teknik kursi kosong. </a:t>
            </a:r>
          </a:p>
          <a:p>
            <a:r>
              <a:rPr lang="id-ID" dirty="0" smtClean="0"/>
              <a:t>Evaluasi terapi gestalt : </a:t>
            </a:r>
            <a:r>
              <a:rPr lang="id-ID" dirty="0" smtClean="0"/>
              <a:t>masih sedikit reset yang mengkritisi ttg terapi gestalt. Grrenberg dan Rice (1981) melaporkan bahwa teknik kursi kosong dapat meningkatkan kesadaran dan ekspresi emosional. Dan teknik tersebut lebih baik daripada teknik penyelesaian masalah dalam membantu seseorang mengambil keputusan. </a:t>
            </a:r>
            <a:endParaRPr lang="id-ID" dirty="0"/>
          </a:p>
        </p:txBody>
      </p:sp>
    </p:spTree>
    <p:extLst>
      <p:ext uri="{BB962C8B-B14F-4D97-AF65-F5344CB8AC3E}">
        <p14:creationId xmlns:p14="http://schemas.microsoft.com/office/powerpoint/2010/main" val="624995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6851"/>
          </a:xfrm>
        </p:spPr>
        <p:txBody>
          <a:bodyPr>
            <a:normAutofit fontScale="90000"/>
          </a:bodyPr>
          <a:lstStyle/>
          <a:p>
            <a:r>
              <a:rPr lang="id-ID" b="1" dirty="0" smtClean="0"/>
              <a:t>Kajian terapi kognitif dan behavioral </a:t>
            </a:r>
            <a:endParaRPr lang="id-ID" b="1" dirty="0"/>
          </a:p>
        </p:txBody>
      </p:sp>
      <p:sp>
        <p:nvSpPr>
          <p:cNvPr id="3" name="Content Placeholder 2"/>
          <p:cNvSpPr>
            <a:spLocks noGrp="1"/>
          </p:cNvSpPr>
          <p:nvPr>
            <p:ph idx="1"/>
          </p:nvPr>
        </p:nvSpPr>
        <p:spPr>
          <a:xfrm>
            <a:off x="838200" y="1116106"/>
            <a:ext cx="10515600" cy="5060857"/>
          </a:xfrm>
        </p:spPr>
        <p:txBody>
          <a:bodyPr/>
          <a:lstStyle/>
          <a:p>
            <a:pPr algn="just"/>
            <a:r>
              <a:rPr lang="id-ID" dirty="0" smtClean="0"/>
              <a:t>Asumsi ini terapi kognitif adalah cara orang dalam memahami dunianya merupakan satu penentu utama, jika bukan penentu utama maka yang bekerja adalah perasaaan dan perilaku mereka. CBT pertama kali memfokuskan pada REBT (Rational Emotif &amp; Behavior Therapy) dari Albert Ellis. Dasarnya adalah masalah emosional terutama disebabkan oleh asumsi dan tuntutan yang seringkali tidak dapat diungkapkan secara verbal. </a:t>
            </a:r>
          </a:p>
          <a:p>
            <a:pPr algn="just"/>
            <a:r>
              <a:rPr lang="id-ID" dirty="0" smtClean="0"/>
              <a:t>Evaluassi CBT: CBT banyak digunakan dan hasil reset banyak kasus depresi dan kecemasan sangat cocok dengan teknik ini. </a:t>
            </a:r>
            <a:endParaRPr lang="id-ID" dirty="0"/>
          </a:p>
        </p:txBody>
      </p:sp>
    </p:spTree>
    <p:extLst>
      <p:ext uri="{BB962C8B-B14F-4D97-AF65-F5344CB8AC3E}">
        <p14:creationId xmlns:p14="http://schemas.microsoft.com/office/powerpoint/2010/main" val="2049905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722"/>
          </a:xfrm>
        </p:spPr>
        <p:txBody>
          <a:bodyPr>
            <a:normAutofit fontScale="90000"/>
          </a:bodyPr>
          <a:lstStyle/>
          <a:p>
            <a:r>
              <a:rPr lang="id-ID" b="1" dirty="0" smtClean="0"/>
              <a:t>Kajian terapi pasangan dan keluarga </a:t>
            </a:r>
            <a:endParaRPr lang="id-ID" b="1" dirty="0"/>
          </a:p>
        </p:txBody>
      </p:sp>
      <p:sp>
        <p:nvSpPr>
          <p:cNvPr id="3" name="Content Placeholder 2"/>
          <p:cNvSpPr>
            <a:spLocks noGrp="1"/>
          </p:cNvSpPr>
          <p:nvPr>
            <p:ph idx="1"/>
          </p:nvPr>
        </p:nvSpPr>
        <p:spPr>
          <a:xfrm>
            <a:off x="838200" y="1035424"/>
            <a:ext cx="10515600" cy="5074303"/>
          </a:xfrm>
        </p:spPr>
        <p:txBody>
          <a:bodyPr/>
          <a:lstStyle/>
          <a:p>
            <a:r>
              <a:rPr lang="id-ID" dirty="0" smtClean="0"/>
              <a:t>Terapi keluarga banyak digunakan jika ada permasalahan yang berkaitan dengan pasangan atau keluarga</a:t>
            </a:r>
          </a:p>
          <a:p>
            <a:r>
              <a:rPr lang="id-ID" dirty="0" smtClean="0"/>
              <a:t>Evaluasi :dari hasil reset secara keseluruhan terapi pasangan membawa dampak yaitu dapat memberikan efek yang bermanfaat bagi masalah yang berhubungan dengan pasangan atau keluarga</a:t>
            </a:r>
            <a:endParaRPr lang="id-ID" dirty="0"/>
          </a:p>
        </p:txBody>
      </p:sp>
    </p:spTree>
    <p:extLst>
      <p:ext uri="{BB962C8B-B14F-4D97-AF65-F5344CB8AC3E}">
        <p14:creationId xmlns:p14="http://schemas.microsoft.com/office/powerpoint/2010/main" val="4172696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Eklektisme dan Integrasi teoritis dalam psikoterapi</a:t>
            </a:r>
            <a:endParaRPr lang="id-ID" b="1" dirty="0"/>
          </a:p>
        </p:txBody>
      </p:sp>
      <p:sp>
        <p:nvSpPr>
          <p:cNvPr id="3" name="Content Placeholder 2"/>
          <p:cNvSpPr>
            <a:spLocks noGrp="1"/>
          </p:cNvSpPr>
          <p:nvPr>
            <p:ph idx="1"/>
          </p:nvPr>
        </p:nvSpPr>
        <p:spPr/>
        <p:txBody>
          <a:bodyPr>
            <a:normAutofit/>
          </a:bodyPr>
          <a:lstStyle/>
          <a:p>
            <a:pPr algn="just">
              <a:lnSpc>
                <a:spcPct val="150000"/>
              </a:lnSpc>
            </a:pPr>
            <a:r>
              <a:rPr lang="id-ID" dirty="0" smtClean="0"/>
              <a:t>Dalam eklektisme yang umum yang tercermin dalam pendekatan multimodal dan psikoterapi preskriptif, terapis bekerja dalam kerangka teoritis tertentu, contoh CBT kemudian dilanjutkan dengan teknik kursi kosong, dsb. </a:t>
            </a:r>
          </a:p>
        </p:txBody>
      </p:sp>
    </p:spTree>
    <p:extLst>
      <p:ext uri="{BB962C8B-B14F-4D97-AF65-F5344CB8AC3E}">
        <p14:creationId xmlns:p14="http://schemas.microsoft.com/office/powerpoint/2010/main" val="1137028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3412"/>
            <a:ext cx="10515600" cy="5638614"/>
          </a:xfrm>
        </p:spPr>
        <p:txBody>
          <a:bodyPr>
            <a:normAutofit fontScale="92500"/>
          </a:bodyPr>
          <a:lstStyle/>
          <a:p>
            <a:pPr algn="just">
              <a:lnSpc>
                <a:spcPct val="150000"/>
              </a:lnSpc>
            </a:pPr>
            <a:r>
              <a:rPr lang="id-ID" dirty="0"/>
              <a:t>Argumen ttg eklektisme : kepribadian manusia dapat bekerja berdasarkan interaksi yang kompleks dari berbagai proses yang tampakanya terpisah yang bertindak bersama-sama meskipun masing-masing berbeda-beda dan berada dalam lingkupnya sendiri. Oleh karena itu dalam waktu yg bersamaan individu dapat mengalami masalah karena konflik  yg ditekan, respon yg dikondisikan, cira diri yg tidak sesuai, kognisi yg tdk rasional, dan bahwa masing-masing disfungsi bekerja dalam sistem aksi psikik yg semi mandiri yg terbuka bagi bagi berbagai intervensi yg cukup berbeda. Yg masing2 cocok dengan “sistem yg diterapkan. </a:t>
            </a:r>
          </a:p>
          <a:p>
            <a:endParaRPr lang="id-ID" dirty="0"/>
          </a:p>
        </p:txBody>
      </p:sp>
    </p:spTree>
    <p:extLst>
      <p:ext uri="{BB962C8B-B14F-4D97-AF65-F5344CB8AC3E}">
        <p14:creationId xmlns:p14="http://schemas.microsoft.com/office/powerpoint/2010/main" val="1909159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591</Words>
  <Application>Microsoft Office PowerPoint</Application>
  <PresentationFormat>Widescreen</PresentationFormat>
  <Paragraphs>20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EVALUASI ISU INTERVENSI PSIKOLOGIS</vt:lpstr>
      <vt:lpstr>Kajian terapi psikoanalisis</vt:lpstr>
      <vt:lpstr>Evaluasi psikoanalisis klasik</vt:lpstr>
      <vt:lpstr>Kajian terapi berpusat pada klien (client center therapy)</vt:lpstr>
      <vt:lpstr>Kajian terapi gestalt : </vt:lpstr>
      <vt:lpstr>Kajian terapi kognitif dan behavioral </vt:lpstr>
      <vt:lpstr>Kajian terapi pasangan dan keluarga </vt:lpstr>
      <vt:lpstr>Eklektisme dan Integrasi teoritis dalam psikoterapi</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EVALUASI ISU INTERVENSI PSIKOLOGIS</dc:title>
  <dc:creator>ASUS</dc:creator>
  <cp:lastModifiedBy>ASUS</cp:lastModifiedBy>
  <cp:revision>10</cp:revision>
  <dcterms:created xsi:type="dcterms:W3CDTF">2018-05-01T02:48:05Z</dcterms:created>
  <dcterms:modified xsi:type="dcterms:W3CDTF">2018-05-01T07:24:25Z</dcterms:modified>
</cp:coreProperties>
</file>