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261" r:id="rId3"/>
    <p:sldId id="262" r:id="rId4"/>
    <p:sldId id="263" r:id="rId5"/>
    <p:sldId id="264" r:id="rId6"/>
    <p:sldId id="274" r:id="rId7"/>
    <p:sldId id="265" r:id="rId8"/>
    <p:sldId id="275" r:id="rId9"/>
    <p:sldId id="267" r:id="rId10"/>
    <p:sldId id="276" r:id="rId11"/>
    <p:sldId id="268" r:id="rId12"/>
    <p:sldId id="269" r:id="rId13"/>
    <p:sldId id="270" r:id="rId14"/>
    <p:sldId id="277" r:id="rId15"/>
    <p:sldId id="271" r:id="rId16"/>
    <p:sldId id="272" r:id="rId17"/>
    <p:sldId id="278" r:id="rId18"/>
    <p:sldId id="279" r:id="rId19"/>
    <p:sldId id="273" r:id="rId20"/>
    <p:sldId id="280"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CCEC84-DC41-4EB3-B069-26B6FF0C6312}" type="datetimeFigureOut">
              <a:rPr lang="en-US" smtClean="0"/>
              <a:t>4/6/2017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451E57-87F3-483D-A450-DC155BB93EFC}" type="slidenum">
              <a:rPr lang="en-US" smtClean="0"/>
              <a:t>‹#›</a:t>
            </a:fld>
            <a:endParaRPr lang="en-US"/>
          </a:p>
        </p:txBody>
      </p:sp>
    </p:spTree>
    <p:extLst>
      <p:ext uri="{BB962C8B-B14F-4D97-AF65-F5344CB8AC3E}">
        <p14:creationId xmlns:p14="http://schemas.microsoft.com/office/powerpoint/2010/main" val="4219007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8E541C5-319F-4386-8BFB-66C72C2DD493}" type="slidenum">
              <a:rPr lang="en-US" sz="1200" smtClean="0">
                <a:latin typeface="Arial" charset="0"/>
              </a:rPr>
              <a:pPr eaLnBrk="1" hangingPunct="1"/>
              <a:t>2</a:t>
            </a:fld>
            <a:endParaRPr lang="en-US" sz="1200"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b="1" smtClean="0">
                <a:latin typeface="Arial" charset="0"/>
                <a:ea typeface="MS Mincho" pitchFamily="49" charset="-128"/>
              </a:rPr>
              <a:t> Somatoform disorders</a:t>
            </a:r>
            <a:r>
              <a:rPr lang="en-US" smtClean="0">
                <a:latin typeface="Arial" charset="0"/>
                <a:ea typeface="MS Mincho" pitchFamily="49" charset="-128"/>
              </a:rPr>
              <a:t> include a variety of conditions in which psychological conflicts become translated into physical problems or complaints which cause distress or impairment in a person's life.</a:t>
            </a:r>
            <a:r>
              <a:rPr lang="en-US" smtClean="0">
                <a:latin typeface="Arial" charset="0"/>
              </a:rPr>
              <a:t> </a:t>
            </a:r>
          </a:p>
          <a:p>
            <a:pPr eaLnBrk="1" hangingPunct="1">
              <a:buFontTx/>
              <a:buChar char="•"/>
            </a:pPr>
            <a:r>
              <a:rPr lang="en-US" smtClean="0">
                <a:latin typeface="Arial" charset="0"/>
              </a:rPr>
              <a:t> In fact, the symptom reported by the individual probably would not correspond to the symptoms of any real physical disorder.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0A7B3BA-50ED-4751-A23C-DFDFE627F7EE}" type="slidenum">
              <a:rPr lang="en-US" sz="1200" smtClean="0">
                <a:latin typeface="Arial" charset="0"/>
              </a:rPr>
              <a:pPr eaLnBrk="1" hangingPunct="1"/>
              <a:t>15</a:t>
            </a:fld>
            <a:endParaRPr lang="en-US" sz="1200" smtClean="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smtClean="0">
                <a:latin typeface="Arial" charset="0"/>
              </a:rPr>
              <a:t> </a:t>
            </a:r>
            <a:r>
              <a:rPr lang="en-US" b="1" smtClean="0">
                <a:latin typeface="Arial" charset="0"/>
                <a:ea typeface="MS Mincho" pitchFamily="49" charset="-128"/>
              </a:rPr>
              <a:t>Hypochondriacs</a:t>
            </a:r>
            <a:r>
              <a:rPr lang="en-US" smtClean="0">
                <a:latin typeface="Arial" charset="0"/>
                <a:ea typeface="MS Mincho" pitchFamily="49" charset="-128"/>
              </a:rPr>
              <a:t> believe or fear that they have a serious illness, but they do not.</a:t>
            </a:r>
          </a:p>
          <a:p>
            <a:pPr eaLnBrk="1" hangingPunct="1">
              <a:buFontTx/>
              <a:buChar char="•"/>
            </a:pPr>
            <a:r>
              <a:rPr lang="en-US" smtClean="0">
                <a:latin typeface="Arial" charset="0"/>
                <a:ea typeface="MS Mincho" pitchFamily="49" charset="-128"/>
              </a:rPr>
              <a:t> Unlike conversion disorder or somatization disorder, hypochondriasis does not involve extreme bodily dysfunction or unexplainable medical symptoms. Instead, the hypochondriac misinterprets or exaggerates normal bodily occurrences.</a:t>
            </a:r>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C70F03A-5D41-4BE5-A2D1-A200E064D16D}" type="slidenum">
              <a:rPr lang="en-US" sz="1200" smtClean="0">
                <a:latin typeface="Arial" charset="0"/>
              </a:rPr>
              <a:pPr eaLnBrk="1" hangingPunct="1"/>
              <a:t>16</a:t>
            </a:fld>
            <a:endParaRPr lang="en-US" sz="1200" smtClean="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smtClean="0">
                <a:latin typeface="Arial" charset="0"/>
              </a:rPr>
              <a:t>Sufferers can be so concerned with trying to maintain good health that they become almost fanatical about their bodies.</a:t>
            </a:r>
          </a:p>
          <a:p>
            <a:pPr eaLnBrk="1" hangingPunct="1">
              <a:buFontTx/>
              <a:buChar char="•"/>
            </a:pPr>
            <a:r>
              <a:rPr lang="en-US" smtClean="0">
                <a:latin typeface="Arial" charset="0"/>
              </a:rPr>
              <a:t>The course of hypochondriasis tends to be stable over time.</a:t>
            </a:r>
          </a:p>
          <a:p>
            <a:pPr eaLnBrk="1" hangingPunct="1">
              <a:buFontTx/>
              <a:buChar char="•"/>
            </a:pPr>
            <a:r>
              <a:rPr lang="en-US" smtClean="0">
                <a:latin typeface="Arial" charset="0"/>
              </a:rPr>
              <a:t>Because clients often react with anger and impatience when they feel their concerns are not taken seriously, they often provoke intense frustration and exasperation in those trying to help them recognize the psychological origins.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4867D7E-01F4-4006-9E01-B679A6892570}" type="slidenum">
              <a:rPr lang="en-US" sz="1200" smtClean="0">
                <a:latin typeface="Arial" charset="0"/>
              </a:rPr>
              <a:pPr eaLnBrk="1" hangingPunct="1"/>
              <a:t>19</a:t>
            </a:fld>
            <a:endParaRPr lang="en-US" sz="1200" smtClean="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smtClean="0">
                <a:latin typeface="Arial" charset="0"/>
                <a:ea typeface="MS Mincho" pitchFamily="49" charset="-128"/>
              </a:rPr>
              <a:t> Phenomena sometimes confused with somatoform disorders are malingering and factitious disorders.</a:t>
            </a:r>
            <a:r>
              <a:rPr lang="en-US" smtClean="0">
                <a:latin typeface="Arial" charset="0"/>
                <a:cs typeface="Arial" charset="0"/>
              </a:rPr>
              <a:t> </a:t>
            </a:r>
          </a:p>
          <a:p>
            <a:pPr eaLnBrk="1" hangingPunct="1">
              <a:buFontTx/>
              <a:buChar char="•"/>
            </a:pPr>
            <a:r>
              <a:rPr lang="en-US" b="1" smtClean="0">
                <a:latin typeface="Arial" charset="0"/>
                <a:cs typeface="Arial" charset="0"/>
              </a:rPr>
              <a:t> Malingering:</a:t>
            </a:r>
            <a:r>
              <a:rPr lang="en-US" smtClean="0">
                <a:latin typeface="Arial" charset="0"/>
                <a:cs typeface="Arial" charset="0"/>
              </a:rPr>
              <a:t> The fabrication of physical or psychological symptoms for some ulterior motive.</a:t>
            </a:r>
            <a:endParaRPr lang="en-US" smtClean="0">
              <a:latin typeface="Arial" charset="0"/>
            </a:endParaRPr>
          </a:p>
          <a:p>
            <a:pPr eaLnBrk="1" hangingPunct="1">
              <a:buFontTx/>
              <a:buChar char="•"/>
            </a:pPr>
            <a:r>
              <a:rPr lang="en-US" b="1" smtClean="0">
                <a:latin typeface="Arial" charset="0"/>
              </a:rPr>
              <a:t> Factitious disorder:</a:t>
            </a:r>
            <a:r>
              <a:rPr lang="en-US" smtClean="0">
                <a:latin typeface="Arial" charset="0"/>
              </a:rPr>
              <a:t> Conditions in which people fake symptoms or disorders, not for the purpose of any particular external gain but because of an inner need to maintain a sick role. They present themselves as dramatically as possible, trying to create scenarios in which their illness plays a starring role.</a:t>
            </a:r>
          </a:p>
          <a:p>
            <a:pPr eaLnBrk="1" hangingPunct="1">
              <a:buFontTx/>
              <a:buChar char="•"/>
            </a:pPr>
            <a:r>
              <a:rPr lang="en-US" b="1" smtClean="0">
                <a:latin typeface="Arial" charset="0"/>
                <a:cs typeface="Arial" charset="0"/>
              </a:rPr>
              <a:t> Munchausen's syndrome:</a:t>
            </a:r>
            <a:r>
              <a:rPr lang="en-US" smtClean="0">
                <a:latin typeface="Arial" charset="0"/>
                <a:cs typeface="Arial" charset="0"/>
              </a:rPr>
              <a:t> An extreme form of factitious disorder in which the individual goes to great lengths to maintain a sick role. The person’s whole life becomes consumed with the pursuit of medical care, inflicting injury on themselves to look sick and make hospitalization necessary.</a:t>
            </a:r>
          </a:p>
          <a:p>
            <a:pPr eaLnBrk="1" hangingPunct="1">
              <a:buFontTx/>
              <a:buChar char="•"/>
            </a:pPr>
            <a:r>
              <a:rPr lang="en-US" smtClean="0">
                <a:latin typeface="Arial" charset="0"/>
                <a:cs typeface="Arial" charset="0"/>
              </a:rPr>
              <a:t> In </a:t>
            </a:r>
            <a:r>
              <a:rPr lang="en-US" b="1" smtClean="0">
                <a:latin typeface="Arial" charset="0"/>
                <a:cs typeface="Arial" charset="0"/>
              </a:rPr>
              <a:t>factitious disorder with psychological symptoms</a:t>
            </a:r>
            <a:r>
              <a:rPr lang="en-US" smtClean="0">
                <a:latin typeface="Arial" charset="0"/>
                <a:cs typeface="Arial" charset="0"/>
              </a:rPr>
              <a:t>, the individual feigns psychological problems. Symptoms tend to be vague and fail to correspond to any particular psychological disorder.</a:t>
            </a:r>
          </a:p>
          <a:p>
            <a:pPr eaLnBrk="1" hangingPunct="1">
              <a:buFontTx/>
              <a:buChar char="•"/>
            </a:pPr>
            <a:r>
              <a:rPr lang="en-US" smtClean="0">
                <a:latin typeface="Arial" charset="0"/>
                <a:cs typeface="Arial" charset="0"/>
              </a:rPr>
              <a:t> In </a:t>
            </a:r>
            <a:r>
              <a:rPr lang="en-US" b="1" smtClean="0">
                <a:latin typeface="Arial" charset="0"/>
                <a:cs typeface="Arial" charset="0"/>
              </a:rPr>
              <a:t>factitious disorder by proxy</a:t>
            </a:r>
            <a:r>
              <a:rPr lang="en-US" smtClean="0">
                <a:latin typeface="Arial" charset="0"/>
                <a:cs typeface="Arial" charset="0"/>
              </a:rPr>
              <a:t> (or </a:t>
            </a:r>
            <a:r>
              <a:rPr lang="en-US" b="1" smtClean="0">
                <a:latin typeface="Arial" charset="0"/>
                <a:cs typeface="Arial" charset="0"/>
              </a:rPr>
              <a:t>Munchausen’s syndrome by proxy</a:t>
            </a:r>
            <a:r>
              <a:rPr lang="en-US" smtClean="0">
                <a:latin typeface="Arial" charset="0"/>
                <a:cs typeface="Arial" charset="0"/>
              </a:rPr>
              <a:t>), a person induces symptoms in another person who is under that individual’s care. Desire for attention seems to motivate these individuals. Some cases are so extreme that murder takes place.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2AFFDBC-0C72-4C00-BB15-EB739A695BD3}" type="slidenum">
              <a:rPr lang="en-US" sz="1200" smtClean="0">
                <a:latin typeface="Arial" charset="0"/>
              </a:rPr>
              <a:pPr eaLnBrk="1" hangingPunct="1"/>
              <a:t>3</a:t>
            </a:fld>
            <a:endParaRPr lang="en-US" sz="1200" smtClean="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3200" b="1" smtClean="0">
                <a:latin typeface="Arial" charset="0"/>
                <a:ea typeface="MS Mincho" pitchFamily="49" charset="-128"/>
              </a:rPr>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6CE777A-BA10-4B92-BB8C-BD8728B734B3}" type="slidenum">
              <a:rPr lang="en-US" sz="1200" smtClean="0">
                <a:latin typeface="Arial" charset="0"/>
              </a:rPr>
              <a:pPr eaLnBrk="1" hangingPunct="1"/>
              <a:t>4</a:t>
            </a:fld>
            <a:endParaRPr lang="en-US" sz="1200" smtClean="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sz="3200" b="1" smtClean="0">
                <a:latin typeface="Arial" charset="0"/>
                <a:ea typeface="MS Mincho" pitchFamily="49" charset="-128"/>
              </a:rPr>
              <a:t> Conversion disorder </a:t>
            </a:r>
            <a:r>
              <a:rPr lang="en-US" sz="3200" smtClean="0">
                <a:latin typeface="Arial" charset="0"/>
                <a:ea typeface="MS Mincho" pitchFamily="49" charset="-128"/>
              </a:rPr>
              <a:t>is the translation of unacceptable drives or troubling conflicts into bodily motor or sensory symptoms that suggest a neurological or medical condition.</a:t>
            </a:r>
          </a:p>
          <a:p>
            <a:pPr eaLnBrk="1" hangingPunct="1">
              <a:buFontTx/>
              <a:buChar char="•"/>
            </a:pPr>
            <a:r>
              <a:rPr lang="en-US" sz="3200" smtClean="0">
                <a:latin typeface="Arial" charset="0"/>
                <a:ea typeface="MS Mincho" pitchFamily="49" charset="-128"/>
              </a:rPr>
              <a:t> Involves loss or alteration of bodily function even though there is no real physical impairment.</a:t>
            </a:r>
          </a:p>
          <a:p>
            <a:pPr eaLnBrk="1" hangingPunct="1">
              <a:buFontTx/>
              <a:buChar char="•"/>
            </a:pPr>
            <a:r>
              <a:rPr lang="en-US" sz="3200" smtClean="0">
                <a:latin typeface="Arial" charset="0"/>
                <a:ea typeface="MS Mincho" pitchFamily="49" charset="-128"/>
              </a:rPr>
              <a:t> Freud called this </a:t>
            </a:r>
            <a:r>
              <a:rPr lang="en-US" sz="3200" b="1" smtClean="0">
                <a:latin typeface="Arial" charset="0"/>
                <a:ea typeface="MS Mincho" pitchFamily="49" charset="-128"/>
              </a:rPr>
              <a:t>hysterical neurosis</a:t>
            </a:r>
            <a:r>
              <a:rPr lang="en-US" sz="3200" smtClean="0">
                <a:latin typeface="Arial" charset="0"/>
                <a:ea typeface="MS Mincho" pitchFamily="49" charset="-128"/>
              </a:rPr>
              <a:t>, implying it was a physical reaction to anxiety neurosis.</a:t>
            </a:r>
          </a:p>
          <a:p>
            <a:pPr eaLnBrk="1" hangingPunct="1">
              <a:buFontTx/>
              <a:buChar char="•"/>
            </a:pPr>
            <a:r>
              <a:rPr lang="en-US" sz="3200" b="1" smtClean="0">
                <a:latin typeface="Arial" charset="0"/>
                <a:ea typeface="MS Mincho" pitchFamily="49" charset="-128"/>
              </a:rPr>
              <a:t> La Belle Indifference:</a:t>
            </a:r>
            <a:r>
              <a:rPr lang="en-US" sz="3200" smtClean="0">
                <a:latin typeface="Arial" charset="0"/>
                <a:ea typeface="MS Mincho" pitchFamily="49" charset="-128"/>
              </a:rPr>
              <a:t> The “beautiful” lack of concern shown by some (though certainly not all) conversion disorder patients, in which the individual may pay little attention to the symptom and dismisses it as minor even though it is actually incapacitating.</a:t>
            </a:r>
            <a:endParaRPr lang="en-US" sz="3200" b="1" smtClean="0">
              <a:latin typeface="Arial" charset="0"/>
              <a:ea typeface="MS Mincho" pitchFamily="49"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72963E7-ABCD-4E2F-9DC4-1EF37EE4F69A}" type="slidenum">
              <a:rPr lang="en-US" sz="1200" smtClean="0">
                <a:latin typeface="Arial" charset="0"/>
              </a:rPr>
              <a:pPr eaLnBrk="1" hangingPunct="1"/>
              <a:t>5</a:t>
            </a:fld>
            <a:endParaRPr lang="en-US" sz="1200"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buClr>
                <a:schemeClr val="tx2"/>
              </a:buClr>
              <a:buSzPct val="80000"/>
              <a:buFont typeface="Wingdings" pitchFamily="2" charset="2"/>
              <a:buChar char="n"/>
            </a:pPr>
            <a:r>
              <a:rPr kumimoji="0" lang="en-US" sz="3200" smtClean="0">
                <a:latin typeface="Arial" charset="0"/>
              </a:rPr>
              <a:t> This condition is difficult to diagnose.</a:t>
            </a:r>
          </a:p>
          <a:p>
            <a:pPr eaLnBrk="1" hangingPunct="1">
              <a:spcBef>
                <a:spcPct val="20000"/>
              </a:spcBef>
              <a:buClr>
                <a:schemeClr val="tx2"/>
              </a:buClr>
              <a:buSzPct val="80000"/>
              <a:buFont typeface="Wingdings" pitchFamily="2" charset="2"/>
              <a:buChar char="n"/>
            </a:pPr>
            <a:r>
              <a:rPr kumimoji="0" lang="en-US" sz="3200" smtClean="0">
                <a:latin typeface="Arial" charset="0"/>
              </a:rPr>
              <a:t> Disorder is rare, runs in families, more often in women, appears in adulthood, symptoms recur.</a:t>
            </a:r>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1852B53-6E9D-49AC-A603-6918B4BEE23A}" type="slidenum">
              <a:rPr lang="en-US" sz="1200" smtClean="0">
                <a:latin typeface="Arial" charset="0"/>
              </a:rPr>
              <a:pPr eaLnBrk="1" hangingPunct="1"/>
              <a:t>7</a:t>
            </a:fld>
            <a:endParaRPr lang="en-US" sz="1200"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sz="3200" smtClean="0">
                <a:latin typeface="Arial" charset="0"/>
                <a:ea typeface="MS Mincho" pitchFamily="49" charset="-128"/>
              </a:rPr>
              <a:t> The difference between somatization disorder and conversion disorder is that somatization disorder involves multiple and recurrent bodily symptoms, rather than a single physical complaint.</a:t>
            </a:r>
            <a:endParaRPr lang="en-US" sz="320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EB06238-7384-4314-9886-C0074E6141A4}" type="slidenum">
              <a:rPr lang="en-US" sz="1200" smtClean="0">
                <a:latin typeface="Arial" charset="0"/>
              </a:rPr>
              <a:pPr eaLnBrk="1" hangingPunct="1"/>
              <a:t>9</a:t>
            </a:fld>
            <a:endParaRPr lang="en-US" sz="1200" smtClean="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z="320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7523284-96BB-4EF2-A653-CFF73C8BF53E}" type="slidenum">
              <a:rPr lang="en-US" sz="1200" smtClean="0">
                <a:latin typeface="Arial" charset="0"/>
              </a:rPr>
              <a:pPr eaLnBrk="1" hangingPunct="1"/>
              <a:t>11</a:t>
            </a:fld>
            <a:endParaRPr lang="en-US" sz="1200"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z="3200"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F6888A0-57EA-4D7E-B3A9-5DE8BA6D45DD}" type="slidenum">
              <a:rPr lang="en-US" sz="1200" smtClean="0">
                <a:latin typeface="Arial" charset="0"/>
              </a:rPr>
              <a:pPr eaLnBrk="1" hangingPunct="1"/>
              <a:t>12</a:t>
            </a:fld>
            <a:endParaRPr lang="en-US" sz="1200" smtClean="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kumimoji="0" lang="en-US" sz="3200" smtClean="0">
                <a:latin typeface="Arial" charset="0"/>
              </a:rPr>
              <a:t> </a:t>
            </a:r>
            <a:r>
              <a:rPr lang="en-US" sz="3200" smtClean="0">
                <a:latin typeface="Arial" charset="0"/>
              </a:rPr>
              <a:t>In some instances, there really is something abnormal about the body part, but the person’s concern is grossly exaggerated.</a:t>
            </a:r>
          </a:p>
          <a:p>
            <a:pPr eaLnBrk="1" hangingPunct="1"/>
            <a:endParaRPr lang="en-US" sz="3200"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47A0E12-C66E-474D-815A-FCDD3B90564F}" type="slidenum">
              <a:rPr lang="en-US" sz="1200" smtClean="0">
                <a:latin typeface="Arial" charset="0"/>
              </a:rPr>
              <a:pPr eaLnBrk="1" hangingPunct="1"/>
              <a:t>13</a:t>
            </a:fld>
            <a:endParaRPr lang="en-US" sz="1200" smtClean="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smtClean="0">
                <a:latin typeface="Arial" charset="0"/>
              </a:rPr>
              <a:t> Some spend hours a day looking at the supposed “defect” in mirrors, whereas others go to great lengths to avoid any reflection of their “grotesque” problem</a:t>
            </a:r>
          </a:p>
          <a:p>
            <a:pPr eaLnBrk="1" hangingPunct="1">
              <a:buFontTx/>
              <a:buChar char="•"/>
            </a:pPr>
            <a:r>
              <a:rPr lang="en-US" smtClean="0">
                <a:latin typeface="Arial" charset="0"/>
              </a:rPr>
              <a:t> People with BDD may seek cosmetic surgery or other medical treatment to correct their imagined defects.</a:t>
            </a:r>
          </a:p>
          <a:p>
            <a:pPr eaLnBrk="1" hangingPunct="1">
              <a:buFontTx/>
              <a:buChar char="•"/>
            </a:pPr>
            <a:r>
              <a:rPr lang="en-US" smtClean="0">
                <a:latin typeface="Arial" charset="0"/>
              </a:rPr>
              <a:t> Research suggests that more than half of the people with BDD have personality disorders.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8E6847-2EFE-4BAE-933F-8110F579A618}"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0FA1F-1501-44BE-9642-DBF0BDFC51D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E6847-2EFE-4BAE-933F-8110F579A618}"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0FA1F-1501-44BE-9642-DBF0BDFC51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E6847-2EFE-4BAE-933F-8110F579A618}"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0FA1F-1501-44BE-9642-DBF0BDFC51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E6847-2EFE-4BAE-933F-8110F579A618}"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0FA1F-1501-44BE-9642-DBF0BDFC51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8E6847-2EFE-4BAE-933F-8110F579A618}"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0FA1F-1501-44BE-9642-DBF0BDFC51D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8E6847-2EFE-4BAE-933F-8110F579A618}"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0FA1F-1501-44BE-9642-DBF0BDFC51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8E6847-2EFE-4BAE-933F-8110F579A618}" type="datetimeFigureOut">
              <a:rPr lang="en-US" smtClean="0"/>
              <a:t>4/6/2017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A0FA1F-1501-44BE-9642-DBF0BDFC51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8E6847-2EFE-4BAE-933F-8110F579A618}" type="datetimeFigureOut">
              <a:rPr lang="en-US" smtClean="0"/>
              <a:t>4/6/2017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A0FA1F-1501-44BE-9642-DBF0BDFC51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E6847-2EFE-4BAE-933F-8110F579A618}" type="datetimeFigureOut">
              <a:rPr lang="en-US" smtClean="0"/>
              <a:t>4/6/2017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A0FA1F-1501-44BE-9642-DBF0BDFC51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E6847-2EFE-4BAE-933F-8110F579A618}"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0FA1F-1501-44BE-9642-DBF0BDFC51D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28E6847-2EFE-4BAE-933F-8110F579A618}" type="datetimeFigureOut">
              <a:rPr lang="en-US" smtClean="0"/>
              <a:t>4/6/2017</a:t>
            </a:fld>
            <a:endParaRPr lang="en-US"/>
          </a:p>
        </p:txBody>
      </p:sp>
      <p:sp>
        <p:nvSpPr>
          <p:cNvPr id="9" name="Slide Number Placeholder 8"/>
          <p:cNvSpPr>
            <a:spLocks noGrp="1"/>
          </p:cNvSpPr>
          <p:nvPr>
            <p:ph type="sldNum" sz="quarter" idx="11"/>
          </p:nvPr>
        </p:nvSpPr>
        <p:spPr/>
        <p:txBody>
          <a:bodyPr/>
          <a:lstStyle/>
          <a:p>
            <a:fld id="{EDA0FA1F-1501-44BE-9642-DBF0BDFC51D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DA0FA1F-1501-44BE-9642-DBF0BDFC51D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28E6847-2EFE-4BAE-933F-8110F579A618}" type="datetimeFigureOut">
              <a:rPr lang="en-US" smtClean="0"/>
              <a:t>4/6/2017</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GANGGUAN SOMATOFORM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00162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Etiologi</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Psikodinamika</a:t>
            </a:r>
            <a:r>
              <a:rPr lang="en-US" dirty="0" smtClean="0"/>
              <a:t> </a:t>
            </a:r>
            <a:r>
              <a:rPr lang="en-US" dirty="0" smtClean="0">
                <a:sym typeface="Wingdings" pitchFamily="2" charset="2"/>
              </a:rPr>
              <a:t> </a:t>
            </a:r>
            <a:r>
              <a:rPr lang="en-US" dirty="0" err="1" smtClean="0">
                <a:sym typeface="Wingdings" pitchFamily="2" charset="2"/>
              </a:rPr>
              <a:t>ekspresi</a:t>
            </a:r>
            <a:r>
              <a:rPr lang="en-US" dirty="0" smtClean="0">
                <a:sym typeface="Wingdings" pitchFamily="2" charset="2"/>
              </a:rPr>
              <a:t> </a:t>
            </a:r>
            <a:r>
              <a:rPr lang="en-US" dirty="0" err="1" smtClean="0">
                <a:sym typeface="Wingdings" pitchFamily="2" charset="2"/>
              </a:rPr>
              <a:t>simbolik</a:t>
            </a:r>
            <a:r>
              <a:rPr lang="en-US" dirty="0" smtClean="0">
                <a:sym typeface="Wingdings" pitchFamily="2" charset="2"/>
              </a:rPr>
              <a:t> </a:t>
            </a:r>
            <a:r>
              <a:rPr lang="en-US" dirty="0" err="1" smtClean="0">
                <a:sym typeface="Wingdings" pitchFamily="2" charset="2"/>
              </a:rPr>
              <a:t>dari</a:t>
            </a:r>
            <a:r>
              <a:rPr lang="en-US" dirty="0" smtClean="0">
                <a:sym typeface="Wingdings" pitchFamily="2" charset="2"/>
              </a:rPr>
              <a:t> </a:t>
            </a:r>
            <a:r>
              <a:rPr lang="en-US" dirty="0" err="1" smtClean="0">
                <a:sym typeface="Wingdings" pitchFamily="2" charset="2"/>
              </a:rPr>
              <a:t>konflik</a:t>
            </a:r>
            <a:r>
              <a:rPr lang="en-US" dirty="0" smtClean="0">
                <a:sym typeface="Wingdings" pitchFamily="2" charset="2"/>
              </a:rPr>
              <a:t> </a:t>
            </a:r>
            <a:r>
              <a:rPr lang="en-US" dirty="0" err="1" smtClean="0">
                <a:sym typeface="Wingdings" pitchFamily="2" charset="2"/>
              </a:rPr>
              <a:t>intrapsikis</a:t>
            </a:r>
            <a:r>
              <a:rPr lang="en-US" dirty="0" smtClean="0">
                <a:sym typeface="Wingdings" pitchFamily="2" charset="2"/>
              </a:rPr>
              <a:t> </a:t>
            </a:r>
            <a:r>
              <a:rPr lang="en-US" dirty="0" err="1" smtClean="0">
                <a:sym typeface="Wingdings" pitchFamily="2" charset="2"/>
              </a:rPr>
              <a:t>melalui</a:t>
            </a:r>
            <a:r>
              <a:rPr lang="en-US" dirty="0" smtClean="0">
                <a:sym typeface="Wingdings" pitchFamily="2" charset="2"/>
              </a:rPr>
              <a:t> </a:t>
            </a:r>
            <a:r>
              <a:rPr lang="en-US" dirty="0" err="1" smtClean="0">
                <a:sym typeface="Wingdings" pitchFamily="2" charset="2"/>
              </a:rPr>
              <a:t>bbrp</a:t>
            </a:r>
            <a:r>
              <a:rPr lang="en-US" dirty="0" smtClean="0">
                <a:sym typeface="Wingdings" pitchFamily="2" charset="2"/>
              </a:rPr>
              <a:t> </a:t>
            </a:r>
            <a:r>
              <a:rPr lang="en-US" dirty="0" err="1" smtClean="0">
                <a:sym typeface="Wingdings" pitchFamily="2" charset="2"/>
              </a:rPr>
              <a:t>tubuh</a:t>
            </a:r>
            <a:endParaRPr lang="en-US" dirty="0" smtClean="0">
              <a:sym typeface="Wingdings" pitchFamily="2" charset="2"/>
            </a:endParaRPr>
          </a:p>
          <a:p>
            <a:r>
              <a:rPr lang="en-US" dirty="0" smtClean="0">
                <a:sym typeface="Wingdings" pitchFamily="2" charset="2"/>
              </a:rPr>
              <a:t>Behavioral  </a:t>
            </a:r>
            <a:r>
              <a:rPr lang="en-US" dirty="0" err="1" smtClean="0">
                <a:sym typeface="Wingdings" pitchFamily="2" charset="2"/>
              </a:rPr>
              <a:t>gejala</a:t>
            </a:r>
            <a:r>
              <a:rPr lang="en-US" dirty="0" smtClean="0">
                <a:sym typeface="Wingdings" pitchFamily="2" charset="2"/>
              </a:rPr>
              <a:t> </a:t>
            </a:r>
            <a:r>
              <a:rPr lang="en-US" dirty="0" err="1" smtClean="0">
                <a:sym typeface="Wingdings" pitchFamily="2" charset="2"/>
              </a:rPr>
              <a:t>nyri</a:t>
            </a:r>
            <a:r>
              <a:rPr lang="en-US" dirty="0" smtClean="0">
                <a:sym typeface="Wingdings" pitchFamily="2" charset="2"/>
              </a:rPr>
              <a:t> </a:t>
            </a:r>
            <a:r>
              <a:rPr lang="en-US" dirty="0" err="1" smtClean="0">
                <a:sym typeface="Wingdings" pitchFamily="2" charset="2"/>
              </a:rPr>
              <a:t>menjadi</a:t>
            </a:r>
            <a:r>
              <a:rPr lang="en-US" dirty="0" smtClean="0">
                <a:sym typeface="Wingdings" pitchFamily="2" charset="2"/>
              </a:rPr>
              <a:t> </a:t>
            </a:r>
            <a:r>
              <a:rPr lang="en-US" dirty="0" err="1" smtClean="0">
                <a:sym typeface="Wingdings" pitchFamily="2" charset="2"/>
              </a:rPr>
              <a:t>kuat</a:t>
            </a:r>
            <a:r>
              <a:rPr lang="en-US" dirty="0" smtClean="0">
                <a:sym typeface="Wingdings" pitchFamily="2" charset="2"/>
              </a:rPr>
              <a:t> </a:t>
            </a:r>
            <a:r>
              <a:rPr lang="en-US" dirty="0" err="1" smtClean="0">
                <a:sym typeface="Wingdings" pitchFamily="2" charset="2"/>
              </a:rPr>
              <a:t>jika</a:t>
            </a:r>
            <a:r>
              <a:rPr lang="en-US" dirty="0" smtClean="0">
                <a:sym typeface="Wingdings" pitchFamily="2" charset="2"/>
              </a:rPr>
              <a:t> </a:t>
            </a:r>
            <a:r>
              <a:rPr lang="en-US" dirty="0" err="1" smtClean="0">
                <a:sym typeface="Wingdings" pitchFamily="2" charset="2"/>
              </a:rPr>
              <a:t>diikuti</a:t>
            </a:r>
            <a:r>
              <a:rPr lang="en-US" dirty="0" smtClean="0">
                <a:sym typeface="Wingdings" pitchFamily="2" charset="2"/>
              </a:rPr>
              <a:t> </a:t>
            </a:r>
            <a:r>
              <a:rPr lang="en-US" dirty="0" err="1" smtClean="0">
                <a:sym typeface="Wingdings" pitchFamily="2" charset="2"/>
              </a:rPr>
              <a:t>oleh</a:t>
            </a:r>
            <a:r>
              <a:rPr lang="en-US" dirty="0" smtClean="0">
                <a:sym typeface="Wingdings" pitchFamily="2" charset="2"/>
              </a:rPr>
              <a:t> </a:t>
            </a:r>
            <a:r>
              <a:rPr lang="en-US" dirty="0" err="1" smtClean="0">
                <a:sym typeface="Wingdings" pitchFamily="2" charset="2"/>
              </a:rPr>
              <a:t>perlakuan</a:t>
            </a:r>
            <a:r>
              <a:rPr lang="en-US" dirty="0" smtClean="0">
                <a:sym typeface="Wingdings" pitchFamily="2" charset="2"/>
              </a:rPr>
              <a:t> </a:t>
            </a:r>
            <a:r>
              <a:rPr lang="en-US" dirty="0" err="1" smtClean="0">
                <a:sym typeface="Wingdings" pitchFamily="2" charset="2"/>
              </a:rPr>
              <a:t>cemas</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perhatian</a:t>
            </a:r>
            <a:r>
              <a:rPr lang="en-US" dirty="0" smtClean="0">
                <a:sym typeface="Wingdings" pitchFamily="2" charset="2"/>
              </a:rPr>
              <a:t> org lain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keberhasilan</a:t>
            </a:r>
            <a:r>
              <a:rPr lang="en-US" dirty="0" smtClean="0">
                <a:sym typeface="Wingdings" pitchFamily="2" charset="2"/>
              </a:rPr>
              <a:t> </a:t>
            </a:r>
            <a:r>
              <a:rPr lang="en-US" dirty="0" err="1" smtClean="0">
                <a:sym typeface="Wingdings" pitchFamily="2" charset="2"/>
              </a:rPr>
              <a:t>menghindari</a:t>
            </a:r>
            <a:r>
              <a:rPr lang="en-US" dirty="0" smtClean="0">
                <a:sym typeface="Wingdings" pitchFamily="2" charset="2"/>
              </a:rPr>
              <a:t> </a:t>
            </a:r>
            <a:r>
              <a:rPr lang="en-US" dirty="0" err="1" smtClean="0">
                <a:sym typeface="Wingdings" pitchFamily="2" charset="2"/>
              </a:rPr>
              <a:t>aktivitas</a:t>
            </a:r>
            <a:r>
              <a:rPr lang="en-US" dirty="0" smtClean="0">
                <a:sym typeface="Wingdings" pitchFamily="2" charset="2"/>
              </a:rPr>
              <a:t> </a:t>
            </a:r>
            <a:r>
              <a:rPr lang="en-US" dirty="0" err="1" smtClean="0">
                <a:sym typeface="Wingdings" pitchFamily="2" charset="2"/>
              </a:rPr>
              <a:t>yg</a:t>
            </a:r>
            <a:r>
              <a:rPr lang="en-US" dirty="0" smtClean="0">
                <a:sym typeface="Wingdings" pitchFamily="2" charset="2"/>
              </a:rPr>
              <a:t> </a:t>
            </a:r>
            <a:r>
              <a:rPr lang="en-US" dirty="0" err="1" smtClean="0">
                <a:sym typeface="Wingdings" pitchFamily="2" charset="2"/>
              </a:rPr>
              <a:t>tdk</a:t>
            </a:r>
            <a:r>
              <a:rPr lang="en-US" dirty="0" smtClean="0">
                <a:sym typeface="Wingdings" pitchFamily="2" charset="2"/>
              </a:rPr>
              <a:t> </a:t>
            </a:r>
            <a:r>
              <a:rPr lang="en-US" dirty="0" err="1" smtClean="0">
                <a:sym typeface="Wingdings" pitchFamily="2" charset="2"/>
              </a:rPr>
              <a:t>disenangi</a:t>
            </a:r>
            <a:endParaRPr lang="en-US" dirty="0" smtClean="0">
              <a:sym typeface="Wingdings" pitchFamily="2" charset="2"/>
            </a:endParaRPr>
          </a:p>
          <a:p>
            <a:r>
              <a:rPr lang="en-US" dirty="0" err="1" smtClean="0">
                <a:sym typeface="Wingdings" pitchFamily="2" charset="2"/>
              </a:rPr>
              <a:t>Biologis</a:t>
            </a:r>
            <a:r>
              <a:rPr lang="en-US" dirty="0" smtClean="0">
                <a:sym typeface="Wingdings" pitchFamily="2" charset="2"/>
              </a:rPr>
              <a:t>  </a:t>
            </a:r>
            <a:r>
              <a:rPr lang="en-US" dirty="0" err="1" smtClean="0">
                <a:sym typeface="Wingdings" pitchFamily="2" charset="2"/>
              </a:rPr>
              <a:t>kelainan</a:t>
            </a:r>
            <a:r>
              <a:rPr lang="en-US" dirty="0" smtClean="0">
                <a:sym typeface="Wingdings" pitchFamily="2" charset="2"/>
              </a:rPr>
              <a:t> </a:t>
            </a:r>
            <a:r>
              <a:rPr lang="en-US" dirty="0" err="1" smtClean="0">
                <a:sym typeface="Wingdings" pitchFamily="2" charset="2"/>
              </a:rPr>
              <a:t>limbik</a:t>
            </a:r>
            <a:r>
              <a:rPr lang="en-US" dirty="0" smtClean="0">
                <a:sym typeface="Wingdings" pitchFamily="2" charset="2"/>
              </a:rPr>
              <a:t> </a:t>
            </a:r>
            <a:r>
              <a:rPr lang="en-US" dirty="0" err="1" smtClean="0">
                <a:sym typeface="Wingdings" pitchFamily="2" charset="2"/>
              </a:rPr>
              <a:t>dalam</a:t>
            </a:r>
            <a:r>
              <a:rPr lang="en-US" dirty="0" smtClean="0">
                <a:sym typeface="Wingdings" pitchFamily="2" charset="2"/>
              </a:rPr>
              <a:t> </a:t>
            </a:r>
            <a:r>
              <a:rPr lang="en-US" dirty="0" err="1" smtClean="0">
                <a:sym typeface="Wingdings" pitchFamily="2" charset="2"/>
              </a:rPr>
              <a:t>otak</a:t>
            </a:r>
            <a:r>
              <a:rPr lang="en-US" dirty="0" smtClean="0">
                <a:sym typeface="Wingdings" pitchFamily="2" charset="2"/>
              </a:rPr>
              <a:t> </a:t>
            </a:r>
            <a:endParaRPr lang="en-US" dirty="0"/>
          </a:p>
        </p:txBody>
      </p:sp>
    </p:spTree>
    <p:extLst>
      <p:ext uri="{BB962C8B-B14F-4D97-AF65-F5344CB8AC3E}">
        <p14:creationId xmlns:p14="http://schemas.microsoft.com/office/powerpoint/2010/main" val="341275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1"/>
          </p:nvPr>
        </p:nvSpPr>
        <p:spPr/>
        <p:txBody>
          <a:bodyPr/>
          <a:lstStyle/>
          <a:p>
            <a:pPr>
              <a:defRPr/>
            </a:pPr>
            <a:r>
              <a:rPr lang="en-US"/>
              <a:t>Copyright © The McGraw-Hill Companies, Inc. Permission required for reproduction or display.</a:t>
            </a:r>
          </a:p>
        </p:txBody>
      </p:sp>
      <p:sp>
        <p:nvSpPr>
          <p:cNvPr id="13315" name="Rectangle 2"/>
          <p:cNvSpPr>
            <a:spLocks noChangeArrowheads="1"/>
          </p:cNvSpPr>
          <p:nvPr/>
        </p:nvSpPr>
        <p:spPr bwMode="auto">
          <a:xfrm>
            <a:off x="533400" y="0"/>
            <a:ext cx="8610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r>
              <a:rPr lang="en-US" sz="4400" b="1">
                <a:solidFill>
                  <a:schemeClr val="tx2"/>
                </a:solidFill>
                <a:latin typeface="Arial" charset="0"/>
              </a:rPr>
              <a:t>Gangguan dismorfik tubuh</a:t>
            </a:r>
          </a:p>
        </p:txBody>
      </p:sp>
      <p:pic>
        <p:nvPicPr>
          <p:cNvPr id="13316" name="Picture 4" descr="6dysmorphic.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90900" y="1819275"/>
            <a:ext cx="3009900"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0142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1"/>
          </p:nvPr>
        </p:nvSpPr>
        <p:spPr/>
        <p:txBody>
          <a:bodyPr/>
          <a:lstStyle/>
          <a:p>
            <a:pPr>
              <a:defRPr/>
            </a:pPr>
            <a:r>
              <a:rPr lang="en-US"/>
              <a:t>Copyright © The McGraw-Hill Companies, Inc. Permission required for reproduction or display.</a:t>
            </a:r>
          </a:p>
        </p:txBody>
      </p:sp>
      <p:sp>
        <p:nvSpPr>
          <p:cNvPr id="14339" name="Rectangle 2"/>
          <p:cNvSpPr>
            <a:spLocks noChangeArrowheads="1"/>
          </p:cNvSpPr>
          <p:nvPr/>
        </p:nvSpPr>
        <p:spPr bwMode="auto">
          <a:xfrm>
            <a:off x="533400" y="0"/>
            <a:ext cx="8610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r>
              <a:rPr lang="en-US" sz="4400" b="1">
                <a:solidFill>
                  <a:schemeClr val="tx2"/>
                </a:solidFill>
                <a:latin typeface="Arial" charset="0"/>
              </a:rPr>
              <a:t>Gangguan dismorfik tubuh</a:t>
            </a:r>
          </a:p>
        </p:txBody>
      </p:sp>
      <p:sp>
        <p:nvSpPr>
          <p:cNvPr id="14340" name="Rectangle 3"/>
          <p:cNvSpPr>
            <a:spLocks noChangeArrowheads="1"/>
          </p:cNvSpPr>
          <p:nvPr/>
        </p:nvSpPr>
        <p:spPr bwMode="auto">
          <a:xfrm>
            <a:off x="1252538" y="1676400"/>
            <a:ext cx="7586662"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buFont typeface="Wingdings" pitchFamily="2" charset="2"/>
              <a:buNone/>
            </a:pPr>
            <a:endParaRPr lang="id-ID" sz="3600">
              <a:cs typeface="Arial" charset="0"/>
            </a:endParaRPr>
          </a:p>
        </p:txBody>
      </p:sp>
      <p:sp>
        <p:nvSpPr>
          <p:cNvPr id="14341" name="Rectangle 4"/>
          <p:cNvSpPr>
            <a:spLocks noChangeArrowheads="1"/>
          </p:cNvSpPr>
          <p:nvPr/>
        </p:nvSpPr>
        <p:spPr bwMode="auto">
          <a:xfrm>
            <a:off x="1295400" y="2057400"/>
            <a:ext cx="7010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id-ID" sz="3600"/>
              <a:t>Gangguan Dismorfik Tubuh:</a:t>
            </a:r>
          </a:p>
          <a:p>
            <a:pPr algn="just"/>
            <a:r>
              <a:rPr lang="id-ID" sz="3600"/>
              <a:t>Gangguan somatoform di mana orang disibukkan, </a:t>
            </a:r>
            <a:r>
              <a:rPr lang="id-ID" sz="3600" i="1"/>
              <a:t>hampir</a:t>
            </a:r>
            <a:r>
              <a:rPr lang="id-ID" sz="3600"/>
              <a:t> ke titik menjadi delusi, dengan gagasan bahwa bagian dari tubuh mereka jelek atau cacat.</a:t>
            </a:r>
          </a:p>
        </p:txBody>
      </p:sp>
    </p:spTree>
    <p:extLst>
      <p:ext uri="{BB962C8B-B14F-4D97-AF65-F5344CB8AC3E}">
        <p14:creationId xmlns:p14="http://schemas.microsoft.com/office/powerpoint/2010/main" val="35923621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a:spLocks noGrp="1"/>
          </p:cNvSpPr>
          <p:nvPr>
            <p:ph type="ftr" sz="quarter" idx="11"/>
          </p:nvPr>
        </p:nvSpPr>
        <p:spPr/>
        <p:txBody>
          <a:bodyPr/>
          <a:lstStyle/>
          <a:p>
            <a:pPr>
              <a:defRPr/>
            </a:pPr>
            <a:r>
              <a:rPr lang="en-US"/>
              <a:t>Copyright © The McGraw-Hill Companies, Inc. Permission required for reproduction or display.</a:t>
            </a:r>
          </a:p>
        </p:txBody>
      </p:sp>
      <p:sp>
        <p:nvSpPr>
          <p:cNvPr id="15363" name="Rectangle 2"/>
          <p:cNvSpPr>
            <a:spLocks noChangeArrowheads="1"/>
          </p:cNvSpPr>
          <p:nvPr/>
        </p:nvSpPr>
        <p:spPr bwMode="auto">
          <a:xfrm>
            <a:off x="533400" y="0"/>
            <a:ext cx="8610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r>
              <a:rPr lang="en-US" sz="4400" b="1">
                <a:solidFill>
                  <a:schemeClr val="tx2"/>
                </a:solidFill>
                <a:latin typeface="Arial" charset="0"/>
              </a:rPr>
              <a:t>Gangguan dismorfik tubuh</a:t>
            </a:r>
          </a:p>
        </p:txBody>
      </p:sp>
      <p:sp>
        <p:nvSpPr>
          <p:cNvPr id="15364" name="Rectangle 3"/>
          <p:cNvSpPr>
            <a:spLocks noChangeArrowheads="1"/>
          </p:cNvSpPr>
          <p:nvPr/>
        </p:nvSpPr>
        <p:spPr bwMode="auto">
          <a:xfrm>
            <a:off x="1252538" y="1524000"/>
            <a:ext cx="7772400" cy="5334000"/>
          </a:xfrm>
          <a:prstGeom prst="rect">
            <a:avLst/>
          </a:prstGeom>
          <a:noFill/>
          <a:ln w="9525">
            <a:noFill/>
            <a:miter lim="800000"/>
            <a:headEnd/>
            <a:tailEnd/>
          </a:ln>
        </p:spPr>
        <p:txBody>
          <a:bodyPr lIns="92075" tIns="46038" rIns="92075" bIns="46038"/>
          <a:lstStyle/>
          <a:p>
            <a:pPr marL="342900" indent="-342900">
              <a:spcBef>
                <a:spcPct val="20000"/>
              </a:spcBef>
              <a:buClr>
                <a:schemeClr val="tx2"/>
              </a:buClr>
              <a:buSzPct val="80000"/>
              <a:buFont typeface="Wingdings" pitchFamily="2" charset="2"/>
              <a:buChar char="n"/>
              <a:defRPr/>
            </a:pPr>
            <a:r>
              <a:rPr lang="id-ID" sz="3200" dirty="0">
                <a:latin typeface="+mj-lt"/>
              </a:rPr>
              <a:t>Perhatian berlatar belakang gender</a:t>
            </a:r>
            <a:endParaRPr lang="en-US" sz="3200" dirty="0">
              <a:latin typeface="+mj-lt"/>
            </a:endParaRPr>
          </a:p>
          <a:p>
            <a:pPr marL="742950" lvl="1" indent="-285750">
              <a:spcBef>
                <a:spcPct val="20000"/>
              </a:spcBef>
              <a:buClr>
                <a:srgbClr val="CC0000"/>
              </a:buClr>
              <a:buFont typeface="Wingdings" pitchFamily="2" charset="2"/>
              <a:buChar char="§"/>
              <a:defRPr/>
            </a:pPr>
            <a:r>
              <a:rPr lang="id-ID" sz="2800" dirty="0"/>
              <a:t>Pria – </a:t>
            </a:r>
            <a:r>
              <a:rPr lang="en-US" sz="2800" dirty="0" err="1"/>
              <a:t>Membangun</a:t>
            </a:r>
            <a:r>
              <a:rPr lang="en-US" sz="2800" dirty="0"/>
              <a:t> raga</a:t>
            </a:r>
            <a:r>
              <a:rPr lang="id-ID" sz="2800" dirty="0"/>
              <a:t> , alat kelamin, rambut</a:t>
            </a:r>
          </a:p>
          <a:p>
            <a:pPr marL="742950" lvl="1" indent="-285750">
              <a:spcBef>
                <a:spcPct val="20000"/>
              </a:spcBef>
              <a:buClr>
                <a:srgbClr val="CC0000"/>
              </a:buClr>
              <a:buFont typeface="Wingdings" pitchFamily="2" charset="2"/>
              <a:buChar char="§"/>
              <a:defRPr/>
            </a:pPr>
            <a:r>
              <a:rPr lang="en-US" sz="2800" dirty="0" err="1"/>
              <a:t>Perempuan</a:t>
            </a:r>
            <a:r>
              <a:rPr lang="id-ID" sz="2800" dirty="0"/>
              <a:t> – </a:t>
            </a:r>
            <a:r>
              <a:rPr lang="en-US" sz="2800" dirty="0" err="1"/>
              <a:t>Meniitik</a:t>
            </a:r>
            <a:r>
              <a:rPr lang="en-US" sz="2800" dirty="0"/>
              <a:t> </a:t>
            </a:r>
            <a:r>
              <a:rPr lang="en-US" sz="2800" dirty="0" err="1"/>
              <a:t>beratkan</a:t>
            </a:r>
            <a:r>
              <a:rPr lang="en-US" sz="2800" dirty="0"/>
              <a:t> </a:t>
            </a:r>
            <a:r>
              <a:rPr lang="en-US" sz="2800" dirty="0" err="1"/>
              <a:t>pada</a:t>
            </a:r>
            <a:r>
              <a:rPr lang="en-US" sz="2800" dirty="0"/>
              <a:t> </a:t>
            </a:r>
            <a:r>
              <a:rPr lang="id-ID" sz="2800" dirty="0"/>
              <a:t>Berat badan, ukuran atau bentuk payudara, fitur wajah, bekas luka, penuaan.</a:t>
            </a:r>
          </a:p>
          <a:p>
            <a:pPr marL="342900" indent="-342900">
              <a:spcBef>
                <a:spcPct val="20000"/>
              </a:spcBef>
              <a:buClr>
                <a:schemeClr val="tx2"/>
              </a:buClr>
              <a:buSzPct val="80000"/>
              <a:buFont typeface="Wingdings" pitchFamily="2" charset="2"/>
              <a:buChar char="n"/>
              <a:defRPr/>
            </a:pPr>
            <a:r>
              <a:rPr lang="id-ID" sz="3200" dirty="0"/>
              <a:t>“Cacat" yang dibayangkan terlalu dibesar-besarkan.</a:t>
            </a:r>
          </a:p>
          <a:p>
            <a:pPr marL="342900" indent="-342900">
              <a:spcBef>
                <a:spcPct val="20000"/>
              </a:spcBef>
              <a:buClr>
                <a:schemeClr val="tx2"/>
              </a:buClr>
              <a:buSzPct val="80000"/>
              <a:buFont typeface="Wingdings" pitchFamily="2" charset="2"/>
              <a:buChar char="n"/>
              <a:defRPr/>
            </a:pPr>
            <a:r>
              <a:rPr lang="id-ID" sz="3200" dirty="0"/>
              <a:t>Terobsesi dengan melihat hal itu, memikirkan hal itu, menutupi hal itu</a:t>
            </a:r>
            <a:endParaRPr lang="id-ID" sz="3200" dirty="0">
              <a:latin typeface="Arial" charset="0"/>
            </a:endParaRPr>
          </a:p>
          <a:p>
            <a:pPr marL="342900" indent="-342900">
              <a:spcBef>
                <a:spcPct val="20000"/>
              </a:spcBef>
              <a:buClr>
                <a:schemeClr val="tx2"/>
              </a:buClr>
              <a:buSzPct val="80000"/>
              <a:buFont typeface="Wingdings" pitchFamily="2" charset="2"/>
              <a:buChar char="n"/>
              <a:defRPr/>
            </a:pPr>
            <a:endParaRPr lang="id-ID" sz="3200" dirty="0">
              <a:latin typeface="Arial" charset="0"/>
            </a:endParaRPr>
          </a:p>
          <a:p>
            <a:pPr marL="342900" indent="-342900">
              <a:spcBef>
                <a:spcPct val="20000"/>
              </a:spcBef>
              <a:buClr>
                <a:schemeClr val="tx2"/>
              </a:buClr>
              <a:buSzPct val="80000"/>
              <a:buFont typeface="Wingdings" pitchFamily="2" charset="2"/>
              <a:buChar char="n"/>
              <a:defRPr/>
            </a:pPr>
            <a:endParaRPr lang="en-US" sz="3200" dirty="0">
              <a:latin typeface="Arial" charset="0"/>
            </a:endParaRPr>
          </a:p>
        </p:txBody>
      </p:sp>
    </p:spTree>
    <p:extLst>
      <p:ext uri="{BB962C8B-B14F-4D97-AF65-F5344CB8AC3E}">
        <p14:creationId xmlns:p14="http://schemas.microsoft.com/office/powerpoint/2010/main" val="31136280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Etiologi</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Psikodinamika</a:t>
            </a:r>
            <a:r>
              <a:rPr lang="en-US" dirty="0" smtClean="0"/>
              <a:t> </a:t>
            </a:r>
            <a:r>
              <a:rPr lang="en-US" dirty="0" smtClean="0">
                <a:sym typeface="Wingdings" pitchFamily="2" charset="2"/>
              </a:rPr>
              <a:t></a:t>
            </a:r>
            <a:r>
              <a:rPr lang="en-US" dirty="0" err="1" smtClean="0">
                <a:sym typeface="Wingdings" pitchFamily="2" charset="2"/>
              </a:rPr>
              <a:t>pengalihan</a:t>
            </a:r>
            <a:r>
              <a:rPr lang="en-US" dirty="0" smtClean="0">
                <a:sym typeface="Wingdings" pitchFamily="2" charset="2"/>
              </a:rPr>
              <a:t>  </a:t>
            </a:r>
            <a:r>
              <a:rPr lang="en-US" dirty="0" err="1" smtClean="0">
                <a:sym typeface="Wingdings" pitchFamily="2" charset="2"/>
              </a:rPr>
              <a:t>konflik</a:t>
            </a:r>
            <a:r>
              <a:rPr lang="en-US" dirty="0" smtClean="0">
                <a:sym typeface="Wingdings" pitchFamily="2" charset="2"/>
              </a:rPr>
              <a:t> </a:t>
            </a:r>
            <a:r>
              <a:rPr lang="en-US" dirty="0" err="1" smtClean="0">
                <a:sym typeface="Wingdings" pitchFamily="2" charset="2"/>
              </a:rPr>
              <a:t>seksual</a:t>
            </a:r>
            <a:r>
              <a:rPr lang="en-US" dirty="0" smtClean="0">
                <a:sym typeface="Wingdings" pitchFamily="2" charset="2"/>
              </a:rPr>
              <a:t> /</a:t>
            </a:r>
            <a:r>
              <a:rPr lang="en-US" dirty="0" err="1" smtClean="0">
                <a:sym typeface="Wingdings" pitchFamily="2" charset="2"/>
              </a:rPr>
              <a:t>emosional</a:t>
            </a:r>
            <a:r>
              <a:rPr lang="en-US" dirty="0" smtClean="0">
                <a:sym typeface="Wingdings" pitchFamily="2" charset="2"/>
              </a:rPr>
              <a:t> </a:t>
            </a:r>
            <a:r>
              <a:rPr lang="en-US" dirty="0" err="1" smtClean="0">
                <a:sym typeface="Wingdings" pitchFamily="2" charset="2"/>
              </a:rPr>
              <a:t>ke</a:t>
            </a:r>
            <a:r>
              <a:rPr lang="en-US" dirty="0" smtClean="0">
                <a:sym typeface="Wingdings" pitchFamily="2" charset="2"/>
              </a:rPr>
              <a:t> </a:t>
            </a:r>
            <a:r>
              <a:rPr lang="en-US" dirty="0" err="1" smtClean="0">
                <a:sym typeface="Wingdings" pitchFamily="2" charset="2"/>
              </a:rPr>
              <a:t>dalam</a:t>
            </a:r>
            <a:r>
              <a:rPr lang="en-US" dirty="0" smtClean="0">
                <a:sym typeface="Wingdings" pitchFamily="2" charset="2"/>
              </a:rPr>
              <a:t> </a:t>
            </a:r>
            <a:r>
              <a:rPr lang="en-US" dirty="0" err="1" smtClean="0">
                <a:sym typeface="Wingdings" pitchFamily="2" charset="2"/>
              </a:rPr>
              <a:t>tubuh</a:t>
            </a:r>
            <a:r>
              <a:rPr lang="en-US" dirty="0" smtClean="0">
                <a:sym typeface="Wingdings" pitchFamily="2" charset="2"/>
              </a:rPr>
              <a:t> </a:t>
            </a:r>
            <a:r>
              <a:rPr lang="en-US" dirty="0" err="1" smtClean="0">
                <a:sym typeface="Wingdings" pitchFamily="2" charset="2"/>
              </a:rPr>
              <a:t>yg</a:t>
            </a:r>
            <a:r>
              <a:rPr lang="en-US" dirty="0" smtClean="0">
                <a:sym typeface="Wingdings" pitchFamily="2" charset="2"/>
              </a:rPr>
              <a:t> </a:t>
            </a:r>
            <a:r>
              <a:rPr lang="en-US" dirty="0" err="1" smtClean="0">
                <a:sym typeface="Wingdings" pitchFamily="2" charset="2"/>
              </a:rPr>
              <a:t>tdk</a:t>
            </a:r>
            <a:r>
              <a:rPr lang="en-US" dirty="0" smtClean="0">
                <a:sym typeface="Wingdings" pitchFamily="2" charset="2"/>
              </a:rPr>
              <a:t> </a:t>
            </a:r>
            <a:r>
              <a:rPr lang="en-US" dirty="0" err="1" smtClean="0">
                <a:sym typeface="Wingdings" pitchFamily="2" charset="2"/>
              </a:rPr>
              <a:t>berhubungan</a:t>
            </a:r>
            <a:r>
              <a:rPr lang="en-US" dirty="0" smtClean="0">
                <a:sym typeface="Wingdings" pitchFamily="2" charset="2"/>
              </a:rPr>
              <a:t> dg </a:t>
            </a:r>
            <a:r>
              <a:rPr lang="en-US" dirty="0" err="1" smtClean="0">
                <a:sym typeface="Wingdings" pitchFamily="2" charset="2"/>
              </a:rPr>
              <a:t>mekanisme</a:t>
            </a:r>
            <a:r>
              <a:rPr lang="en-US" dirty="0" smtClean="0">
                <a:sym typeface="Wingdings" pitchFamily="2" charset="2"/>
              </a:rPr>
              <a:t> </a:t>
            </a:r>
            <a:r>
              <a:rPr lang="en-US" dirty="0" err="1" smtClean="0">
                <a:sym typeface="Wingdings" pitchFamily="2" charset="2"/>
              </a:rPr>
              <a:t>defens</a:t>
            </a:r>
            <a:r>
              <a:rPr lang="en-US" dirty="0" smtClean="0">
                <a:sym typeface="Wingdings" pitchFamily="2" charset="2"/>
              </a:rPr>
              <a:t> </a:t>
            </a:r>
            <a:endParaRPr lang="en-US" dirty="0"/>
          </a:p>
        </p:txBody>
      </p:sp>
    </p:spTree>
    <p:extLst>
      <p:ext uri="{BB962C8B-B14F-4D97-AF65-F5344CB8AC3E}">
        <p14:creationId xmlns:p14="http://schemas.microsoft.com/office/powerpoint/2010/main" val="1486999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a:spLocks noGrp="1"/>
          </p:cNvSpPr>
          <p:nvPr>
            <p:ph type="ftr" sz="quarter" idx="11"/>
          </p:nvPr>
        </p:nvSpPr>
        <p:spPr/>
        <p:txBody>
          <a:bodyPr/>
          <a:lstStyle/>
          <a:p>
            <a:pPr>
              <a:defRPr/>
            </a:pPr>
            <a:r>
              <a:rPr lang="en-US"/>
              <a:t>Copyright © The McGraw-Hill Companies, Inc. Permission required for reproduction or display.</a:t>
            </a:r>
          </a:p>
        </p:txBody>
      </p:sp>
      <p:sp>
        <p:nvSpPr>
          <p:cNvPr id="16387" name="Rectangle 2"/>
          <p:cNvSpPr>
            <a:spLocks noChangeArrowheads="1"/>
          </p:cNvSpPr>
          <p:nvPr/>
        </p:nvSpPr>
        <p:spPr bwMode="auto">
          <a:xfrm>
            <a:off x="533400" y="0"/>
            <a:ext cx="8610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r>
              <a:rPr lang="en-US" sz="4400" b="1">
                <a:solidFill>
                  <a:schemeClr val="tx2"/>
                </a:solidFill>
                <a:latin typeface="Arial" charset="0"/>
              </a:rPr>
              <a:t>HIPOKONDRIASIS</a:t>
            </a:r>
          </a:p>
        </p:txBody>
      </p:sp>
      <p:sp>
        <p:nvSpPr>
          <p:cNvPr id="16388" name="Rectangle 3"/>
          <p:cNvSpPr>
            <a:spLocks noChangeArrowheads="1"/>
          </p:cNvSpPr>
          <p:nvPr/>
        </p:nvSpPr>
        <p:spPr bwMode="auto">
          <a:xfrm>
            <a:off x="1252538" y="1295400"/>
            <a:ext cx="4005262"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buFont typeface="Wingdings" pitchFamily="2" charset="2"/>
              <a:buNone/>
            </a:pPr>
            <a:r>
              <a:rPr lang="id-ID" sz="3200" b="1">
                <a:cs typeface="Arial" charset="0"/>
              </a:rPr>
              <a:t>Hipokondriasis</a:t>
            </a:r>
            <a:r>
              <a:rPr lang="en-US" sz="3200" b="1">
                <a:cs typeface="Arial" charset="0"/>
              </a:rPr>
              <a:t>: </a:t>
            </a:r>
          </a:p>
          <a:p>
            <a:pPr>
              <a:buFont typeface="Wingdings" pitchFamily="2" charset="2"/>
              <a:buNone/>
            </a:pPr>
            <a:r>
              <a:rPr lang="id-ID" sz="3200"/>
              <a:t>Gangguan somatoform yang ditandai dengan salah tafsir pada fungsi normal tubuh sebagai tanda-tanda penyakit serius</a:t>
            </a:r>
            <a:endParaRPr lang="en-US" sz="3200">
              <a:cs typeface="Arial" charset="0"/>
            </a:endParaRPr>
          </a:p>
        </p:txBody>
      </p:sp>
      <p:pic>
        <p:nvPicPr>
          <p:cNvPr id="16389" name="Picture 5" descr="6hypochondriasi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53100" y="2114550"/>
            <a:ext cx="300990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25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Gambaran</a:t>
            </a:r>
            <a:r>
              <a:rPr lang="en-US" dirty="0" smtClean="0"/>
              <a:t> </a:t>
            </a:r>
            <a:r>
              <a:rPr lang="en-US" dirty="0" err="1" smtClean="0"/>
              <a:t>klinis</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dirty="0" err="1" smtClean="0"/>
              <a:t>penderita</a:t>
            </a:r>
            <a:r>
              <a:rPr lang="en-US" dirty="0" smtClean="0"/>
              <a:t> </a:t>
            </a:r>
            <a:r>
              <a:rPr lang="en-US" dirty="0" err="1" smtClean="0"/>
              <a:t>menginterpretasikan</a:t>
            </a:r>
            <a:r>
              <a:rPr lang="en-US" dirty="0" smtClean="0"/>
              <a:t> </a:t>
            </a:r>
            <a:r>
              <a:rPr lang="en-US" dirty="0" err="1" smtClean="0"/>
              <a:t>simtom</a:t>
            </a:r>
            <a:r>
              <a:rPr lang="en-US" dirty="0" smtClean="0"/>
              <a:t> </a:t>
            </a:r>
            <a:r>
              <a:rPr lang="en-US" dirty="0" err="1" smtClean="0"/>
              <a:t>secara</a:t>
            </a:r>
            <a:r>
              <a:rPr lang="en-US" dirty="0" smtClean="0"/>
              <a:t> </a:t>
            </a:r>
            <a:r>
              <a:rPr lang="en-US" dirty="0" err="1" smtClean="0"/>
              <a:t>tidak</a:t>
            </a:r>
            <a:r>
              <a:rPr lang="en-US" dirty="0" smtClean="0"/>
              <a:t> </a:t>
            </a:r>
            <a:r>
              <a:rPr lang="en-US" dirty="0" err="1" smtClean="0"/>
              <a:t>akurat</a:t>
            </a:r>
            <a:r>
              <a:rPr lang="en-US" dirty="0" smtClean="0"/>
              <a:t> </a:t>
            </a:r>
            <a:r>
              <a:rPr lang="en-US" dirty="0" err="1" smtClean="0"/>
              <a:t>dan</a:t>
            </a:r>
            <a:r>
              <a:rPr lang="en-US" dirty="0" smtClean="0"/>
              <a:t> </a:t>
            </a:r>
            <a:r>
              <a:rPr lang="en-US" dirty="0" err="1" smtClean="0"/>
              <a:t>menimbulkan</a:t>
            </a:r>
            <a:r>
              <a:rPr lang="en-US" dirty="0" smtClean="0"/>
              <a:t> rasa </a:t>
            </a:r>
            <a:r>
              <a:rPr lang="en-US" dirty="0" err="1" smtClean="0"/>
              <a:t>ketakutan</a:t>
            </a:r>
            <a:r>
              <a:rPr lang="en-US" dirty="0" smtClean="0"/>
              <a:t> </a:t>
            </a:r>
            <a:r>
              <a:rPr lang="en-US" dirty="0" err="1" smtClean="0"/>
              <a:t>yg</a:t>
            </a:r>
            <a:r>
              <a:rPr lang="en-US" dirty="0" smtClean="0"/>
              <a:t> </a:t>
            </a:r>
            <a:r>
              <a:rPr lang="en-US" dirty="0" err="1" smtClean="0"/>
              <a:t>tdk</a:t>
            </a:r>
            <a:r>
              <a:rPr lang="en-US" dirty="0" smtClean="0"/>
              <a:t> </a:t>
            </a:r>
            <a:r>
              <a:rPr lang="en-US" dirty="0" err="1" smtClean="0"/>
              <a:t>realistis</a:t>
            </a:r>
            <a:r>
              <a:rPr lang="en-US" dirty="0" smtClean="0"/>
              <a:t> </a:t>
            </a:r>
            <a:r>
              <a:rPr lang="en-US" dirty="0" err="1" smtClean="0"/>
              <a:t>terhadap</a:t>
            </a:r>
            <a:r>
              <a:rPr lang="en-US" dirty="0" smtClean="0"/>
              <a:t> </a:t>
            </a:r>
            <a:r>
              <a:rPr lang="en-US" dirty="0" err="1" smtClean="0"/>
              <a:t>simtom</a:t>
            </a:r>
            <a:r>
              <a:rPr lang="en-US" dirty="0" smtClean="0"/>
              <a:t> </a:t>
            </a:r>
            <a:r>
              <a:rPr lang="en-US" dirty="0" err="1" smtClean="0"/>
              <a:t>tersbut</a:t>
            </a:r>
            <a:r>
              <a:rPr lang="en-US" dirty="0" smtClean="0"/>
              <a:t> </a:t>
            </a:r>
            <a:r>
              <a:rPr lang="en-US" dirty="0" err="1" smtClean="0"/>
              <a:t>walaupun</a:t>
            </a:r>
            <a:r>
              <a:rPr lang="en-US" dirty="0" smtClean="0"/>
              <a:t> </a:t>
            </a:r>
            <a:r>
              <a:rPr lang="en-US" dirty="0" err="1" smtClean="0"/>
              <a:t>tdk</a:t>
            </a:r>
            <a:r>
              <a:rPr lang="en-US" dirty="0" smtClean="0"/>
              <a:t> </a:t>
            </a:r>
            <a:r>
              <a:rPr lang="en-US" dirty="0" err="1" smtClean="0"/>
              <a:t>ditemukan</a:t>
            </a:r>
            <a:r>
              <a:rPr lang="en-US" dirty="0" smtClean="0"/>
              <a:t> </a:t>
            </a:r>
            <a:r>
              <a:rPr lang="en-US" dirty="0" err="1" smtClean="0"/>
              <a:t>penyebab</a:t>
            </a:r>
            <a:r>
              <a:rPr lang="en-US" dirty="0" smtClean="0"/>
              <a:t> </a:t>
            </a:r>
            <a:r>
              <a:rPr lang="en-US" dirty="0" err="1" smtClean="0"/>
              <a:t>medis</a:t>
            </a:r>
            <a:r>
              <a:rPr lang="en-US" dirty="0" smtClean="0"/>
              <a:t> </a:t>
            </a:r>
            <a:r>
              <a:rPr lang="en-US" dirty="0" err="1" smtClean="0"/>
              <a:t>dan</a:t>
            </a:r>
            <a:r>
              <a:rPr lang="en-US" dirty="0" smtClean="0"/>
              <a:t> </a:t>
            </a:r>
            <a:r>
              <a:rPr lang="en-US" dirty="0" err="1" smtClean="0"/>
              <a:t>menyebabkan</a:t>
            </a:r>
            <a:r>
              <a:rPr lang="en-US" dirty="0" smtClean="0"/>
              <a:t> </a:t>
            </a:r>
            <a:r>
              <a:rPr lang="en-US" dirty="0" err="1" smtClean="0"/>
              <a:t>gangguan</a:t>
            </a:r>
            <a:r>
              <a:rPr lang="en-US" dirty="0" smtClean="0"/>
              <a:t> </a:t>
            </a:r>
            <a:r>
              <a:rPr lang="en-US" dirty="0" err="1" smtClean="0"/>
              <a:t>bermakna</a:t>
            </a:r>
            <a:r>
              <a:rPr lang="en-US" dirty="0" smtClean="0"/>
              <a:t> </a:t>
            </a:r>
            <a:r>
              <a:rPr lang="en-US" dirty="0" err="1" smtClean="0"/>
              <a:t>dalam</a:t>
            </a:r>
            <a:r>
              <a:rPr lang="en-US" dirty="0" smtClean="0"/>
              <a:t> </a:t>
            </a:r>
            <a:r>
              <a:rPr lang="en-US" dirty="0" err="1" smtClean="0"/>
              <a:t>kehidupan</a:t>
            </a:r>
            <a:r>
              <a:rPr lang="en-US" dirty="0" smtClean="0"/>
              <a:t> </a:t>
            </a:r>
            <a:r>
              <a:rPr lang="en-US" dirty="0" err="1" smtClean="0"/>
              <a:t>sosial</a:t>
            </a:r>
            <a:r>
              <a:rPr lang="en-US" dirty="0" smtClean="0"/>
              <a:t> </a:t>
            </a:r>
            <a:r>
              <a:rPr lang="en-US" dirty="0" err="1" smtClean="0"/>
              <a:t>penderita</a:t>
            </a:r>
            <a:r>
              <a:rPr lang="en-US" dirty="0" smtClean="0"/>
              <a:t>. Ada tanda2 </a:t>
            </a:r>
            <a:r>
              <a:rPr lang="en-US" dirty="0" err="1" smtClean="0"/>
              <a:t>gg</a:t>
            </a:r>
            <a:r>
              <a:rPr lang="en-US" dirty="0" smtClean="0"/>
              <a:t> </a:t>
            </a:r>
            <a:r>
              <a:rPr lang="en-US" dirty="0" err="1" smtClean="0"/>
              <a:t>psikologis</a:t>
            </a:r>
            <a:r>
              <a:rPr lang="en-US" dirty="0" smtClean="0"/>
              <a:t> lain </a:t>
            </a:r>
            <a:r>
              <a:rPr lang="en-US" dirty="0" err="1" smtClean="0"/>
              <a:t>seperti</a:t>
            </a:r>
            <a:r>
              <a:rPr lang="en-US" dirty="0" smtClean="0"/>
              <a:t> </a:t>
            </a:r>
            <a:r>
              <a:rPr lang="en-US" dirty="0" err="1" smtClean="0"/>
              <a:t>depresi</a:t>
            </a:r>
            <a:r>
              <a:rPr lang="en-US" dirty="0" smtClean="0"/>
              <a:t> </a:t>
            </a:r>
            <a:r>
              <a:rPr lang="en-US" dirty="0" err="1" smtClean="0"/>
              <a:t>dan</a:t>
            </a:r>
            <a:r>
              <a:rPr lang="en-US" dirty="0" smtClean="0"/>
              <a:t> </a:t>
            </a:r>
            <a:r>
              <a:rPr lang="en-US" dirty="0" err="1" smtClean="0"/>
              <a:t>gg</a:t>
            </a:r>
            <a:r>
              <a:rPr lang="en-US" dirty="0" smtClean="0"/>
              <a:t> </a:t>
            </a:r>
            <a:r>
              <a:rPr lang="en-US" dirty="0" err="1" smtClean="0"/>
              <a:t>kecemasan</a:t>
            </a:r>
            <a:endParaRPr lang="en-US" dirty="0"/>
          </a:p>
        </p:txBody>
      </p:sp>
      <p:sp>
        <p:nvSpPr>
          <p:cNvPr id="4" name="Footer Placeholder 1"/>
          <p:cNvSpPr>
            <a:spLocks noGrp="1"/>
          </p:cNvSpPr>
          <p:nvPr>
            <p:ph type="ftr" sz="quarter" idx="11"/>
          </p:nvPr>
        </p:nvSpPr>
        <p:spPr/>
        <p:txBody>
          <a:bodyPr/>
          <a:lstStyle/>
          <a:p>
            <a:pPr>
              <a:defRPr/>
            </a:pPr>
            <a:r>
              <a:rPr lang="en-US" dirty="0"/>
              <a:t>Copyright © The McGraw-Hill Companies, Inc. Permission required for reproduction or display.</a:t>
            </a:r>
          </a:p>
        </p:txBody>
      </p:sp>
      <p:sp>
        <p:nvSpPr>
          <p:cNvPr id="17411" name="Rectangle 2"/>
          <p:cNvSpPr>
            <a:spLocks noChangeArrowheads="1"/>
          </p:cNvSpPr>
          <p:nvPr/>
        </p:nvSpPr>
        <p:spPr bwMode="auto">
          <a:xfrm>
            <a:off x="533400" y="152400"/>
            <a:ext cx="8610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endParaRPr lang="en-US" sz="4400" b="1" dirty="0">
              <a:solidFill>
                <a:schemeClr val="tx2"/>
              </a:solidFill>
              <a:latin typeface="Arial" charset="0"/>
            </a:endParaRPr>
          </a:p>
        </p:txBody>
      </p:sp>
      <p:sp>
        <p:nvSpPr>
          <p:cNvPr id="17412" name="Rectangle 3"/>
          <p:cNvSpPr>
            <a:spLocks noChangeArrowheads="1"/>
          </p:cNvSpPr>
          <p:nvPr/>
        </p:nvSpPr>
        <p:spPr bwMode="auto">
          <a:xfrm>
            <a:off x="914400" y="15240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2"/>
              </a:buClr>
              <a:buSzPct val="80000"/>
              <a:buFont typeface="Wingdings" pitchFamily="2" charset="2"/>
              <a:buChar char="n"/>
            </a:pPr>
            <a:r>
              <a:rPr lang="en-US" sz="2800" dirty="0" smtClean="0"/>
              <a:t> </a:t>
            </a:r>
            <a:endParaRPr lang="en-US" sz="2800" dirty="0">
              <a:latin typeface="Arial" charset="0"/>
            </a:endParaRPr>
          </a:p>
        </p:txBody>
      </p:sp>
    </p:spTree>
    <p:extLst>
      <p:ext uri="{BB962C8B-B14F-4D97-AF65-F5344CB8AC3E}">
        <p14:creationId xmlns:p14="http://schemas.microsoft.com/office/powerpoint/2010/main" val="23637546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Etiologi</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Respon</a:t>
            </a:r>
            <a:r>
              <a:rPr lang="en-US" dirty="0" smtClean="0"/>
              <a:t> </a:t>
            </a:r>
            <a:r>
              <a:rPr lang="en-US" dirty="0" err="1" smtClean="0"/>
              <a:t>dari</a:t>
            </a:r>
            <a:r>
              <a:rPr lang="en-US" dirty="0" smtClean="0"/>
              <a:t> </a:t>
            </a:r>
            <a:r>
              <a:rPr lang="en-US" dirty="0" err="1" smtClean="0"/>
              <a:t>stres</a:t>
            </a:r>
            <a:r>
              <a:rPr lang="en-US" dirty="0" smtClean="0"/>
              <a:t> </a:t>
            </a:r>
            <a:r>
              <a:rPr lang="en-US" dirty="0" err="1" smtClean="0"/>
              <a:t>eksternal</a:t>
            </a:r>
            <a:r>
              <a:rPr lang="en-US" dirty="0" smtClean="0"/>
              <a:t> </a:t>
            </a:r>
            <a:r>
              <a:rPr lang="en-US" dirty="0" err="1" smtClean="0"/>
              <a:t>yg</a:t>
            </a:r>
            <a:r>
              <a:rPr lang="en-US" dirty="0" smtClean="0"/>
              <a:t> </a:t>
            </a:r>
            <a:r>
              <a:rPr lang="en-US" dirty="0" err="1" smtClean="0"/>
              <a:t>biasanya</a:t>
            </a:r>
            <a:r>
              <a:rPr lang="en-US" dirty="0" smtClean="0"/>
              <a:t> </a:t>
            </a:r>
            <a:r>
              <a:rPr lang="en-US" dirty="0" err="1" smtClean="0"/>
              <a:t>sembuh</a:t>
            </a:r>
            <a:r>
              <a:rPr lang="en-US" dirty="0" smtClean="0"/>
              <a:t> </a:t>
            </a:r>
            <a:r>
              <a:rPr lang="en-US" dirty="0" err="1" smtClean="0"/>
              <a:t>jika</a:t>
            </a:r>
            <a:r>
              <a:rPr lang="en-US" dirty="0" smtClean="0"/>
              <a:t> </a:t>
            </a:r>
            <a:r>
              <a:rPr lang="en-US" dirty="0" err="1" smtClean="0"/>
              <a:t>stres</a:t>
            </a:r>
            <a:r>
              <a:rPr lang="en-US" dirty="0" smtClean="0"/>
              <a:t> </a:t>
            </a:r>
            <a:r>
              <a:rPr lang="en-US" dirty="0" err="1" smtClean="0"/>
              <a:t>dihilangkan</a:t>
            </a:r>
            <a:r>
              <a:rPr lang="en-US" dirty="0" smtClean="0"/>
              <a:t> </a:t>
            </a:r>
            <a:r>
              <a:rPr lang="en-US" dirty="0" err="1" smtClean="0"/>
              <a:t>tetapi</a:t>
            </a:r>
            <a:r>
              <a:rPr lang="en-US" dirty="0" smtClean="0"/>
              <a:t> </a:t>
            </a:r>
            <a:r>
              <a:rPr lang="en-US" dirty="0" err="1" smtClean="0"/>
              <a:t>dapat</a:t>
            </a:r>
            <a:r>
              <a:rPr lang="en-US" dirty="0" smtClean="0"/>
              <a:t> </a:t>
            </a:r>
            <a:r>
              <a:rPr lang="en-US" dirty="0" err="1" smtClean="0"/>
              <a:t>mennjadi</a:t>
            </a:r>
            <a:r>
              <a:rPr lang="en-US" dirty="0" smtClean="0"/>
              <a:t> </a:t>
            </a:r>
            <a:r>
              <a:rPr lang="en-US" dirty="0" err="1" smtClean="0"/>
              <a:t>kronis</a:t>
            </a:r>
            <a:r>
              <a:rPr lang="en-US" dirty="0" smtClean="0"/>
              <a:t> </a:t>
            </a:r>
            <a:r>
              <a:rPr lang="en-US" dirty="0" err="1" smtClean="0"/>
              <a:t>jika</a:t>
            </a:r>
            <a:r>
              <a:rPr lang="en-US" dirty="0" smtClean="0"/>
              <a:t> </a:t>
            </a:r>
            <a:r>
              <a:rPr lang="en-US" dirty="0" err="1" smtClean="0"/>
              <a:t>diperkuat</a:t>
            </a:r>
            <a:r>
              <a:rPr lang="en-US" dirty="0" smtClean="0"/>
              <a:t> </a:t>
            </a:r>
            <a:r>
              <a:rPr lang="en-US" dirty="0" err="1" smtClean="0"/>
              <a:t>oleh</a:t>
            </a:r>
            <a:r>
              <a:rPr lang="en-US" dirty="0" smtClean="0"/>
              <a:t> </a:t>
            </a:r>
            <a:r>
              <a:rPr lang="en-US" dirty="0" err="1" smtClean="0"/>
              <a:t>ling.sosial</a:t>
            </a:r>
            <a:r>
              <a:rPr lang="en-US" dirty="0" smtClean="0"/>
              <a:t> </a:t>
            </a:r>
            <a:r>
              <a:rPr lang="en-US" dirty="0" err="1" smtClean="0"/>
              <a:t>dan</a:t>
            </a:r>
            <a:r>
              <a:rPr lang="en-US" dirty="0" smtClean="0"/>
              <a:t> </a:t>
            </a:r>
            <a:r>
              <a:rPr lang="en-US" dirty="0" err="1" smtClean="0"/>
              <a:t>profesional</a:t>
            </a:r>
            <a:r>
              <a:rPr lang="en-US" dirty="0" smtClean="0"/>
              <a:t> </a:t>
            </a:r>
            <a:r>
              <a:rPr lang="en-US" dirty="0" err="1" smtClean="0"/>
              <a:t>kesehatan</a:t>
            </a:r>
            <a:r>
              <a:rPr lang="en-US" dirty="0" smtClean="0"/>
              <a:t> </a:t>
            </a:r>
            <a:endParaRPr lang="en-US" dirty="0"/>
          </a:p>
        </p:txBody>
      </p:sp>
    </p:spTree>
    <p:extLst>
      <p:ext uri="{BB962C8B-B14F-4D97-AF65-F5344CB8AC3E}">
        <p14:creationId xmlns:p14="http://schemas.microsoft.com/office/powerpoint/2010/main" val="3745822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Tretmen</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Psikoanalisa</a:t>
            </a:r>
            <a:r>
              <a:rPr lang="en-US" dirty="0" smtClean="0"/>
              <a:t> </a:t>
            </a:r>
            <a:r>
              <a:rPr lang="en-US" dirty="0" smtClean="0">
                <a:sym typeface="Wingdings" pitchFamily="2" charset="2"/>
              </a:rPr>
              <a:t> </a:t>
            </a:r>
            <a:r>
              <a:rPr lang="en-US" dirty="0" err="1" smtClean="0">
                <a:sym typeface="Wingdings" pitchFamily="2" charset="2"/>
              </a:rPr>
              <a:t>membuka</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membawa</a:t>
            </a:r>
            <a:r>
              <a:rPr lang="en-US" dirty="0" smtClean="0">
                <a:sym typeface="Wingdings" pitchFamily="2" charset="2"/>
              </a:rPr>
              <a:t> </a:t>
            </a:r>
            <a:r>
              <a:rPr lang="en-US" dirty="0" err="1" smtClean="0">
                <a:sym typeface="Wingdings" pitchFamily="2" charset="2"/>
              </a:rPr>
              <a:t>konflik</a:t>
            </a:r>
            <a:r>
              <a:rPr lang="en-US" dirty="0" smtClean="0">
                <a:sym typeface="Wingdings" pitchFamily="2" charset="2"/>
              </a:rPr>
              <a:t> </a:t>
            </a:r>
            <a:r>
              <a:rPr lang="en-US" dirty="0" err="1" smtClean="0">
                <a:sym typeface="Wingdings" pitchFamily="2" charset="2"/>
              </a:rPr>
              <a:t>ketidaksadaran</a:t>
            </a:r>
            <a:r>
              <a:rPr lang="en-US" dirty="0" smtClean="0">
                <a:sym typeface="Wingdings" pitchFamily="2" charset="2"/>
              </a:rPr>
              <a:t> </a:t>
            </a:r>
            <a:r>
              <a:rPr lang="en-US" dirty="0" err="1" smtClean="0">
                <a:sym typeface="Wingdings" pitchFamily="2" charset="2"/>
              </a:rPr>
              <a:t>yg</a:t>
            </a:r>
            <a:r>
              <a:rPr lang="en-US" dirty="0" smtClean="0">
                <a:sym typeface="Wingdings" pitchFamily="2" charset="2"/>
              </a:rPr>
              <a:t> </a:t>
            </a:r>
            <a:r>
              <a:rPr lang="en-US" dirty="0" err="1" smtClean="0">
                <a:sym typeface="Wingdings" pitchFamily="2" charset="2"/>
              </a:rPr>
              <a:t>dimulai</a:t>
            </a:r>
            <a:r>
              <a:rPr lang="en-US" dirty="0" smtClean="0">
                <a:sym typeface="Wingdings" pitchFamily="2" charset="2"/>
              </a:rPr>
              <a:t> </a:t>
            </a:r>
            <a:r>
              <a:rPr lang="en-US" dirty="0" err="1" smtClean="0">
                <a:sym typeface="Wingdings" pitchFamily="2" charset="2"/>
              </a:rPr>
              <a:t>pada</a:t>
            </a:r>
            <a:r>
              <a:rPr lang="en-US" dirty="0" smtClean="0">
                <a:sym typeface="Wingdings" pitchFamily="2" charset="2"/>
              </a:rPr>
              <a:t> </a:t>
            </a:r>
            <a:r>
              <a:rPr lang="en-US" dirty="0" err="1" smtClean="0">
                <a:sym typeface="Wingdings" pitchFamily="2" charset="2"/>
              </a:rPr>
              <a:t>masa</a:t>
            </a:r>
            <a:r>
              <a:rPr lang="en-US" dirty="0" smtClean="0">
                <a:sym typeface="Wingdings" pitchFamily="2" charset="2"/>
              </a:rPr>
              <a:t> </a:t>
            </a:r>
            <a:r>
              <a:rPr lang="en-US" dirty="0" err="1" smtClean="0">
                <a:sym typeface="Wingdings" pitchFamily="2" charset="2"/>
              </a:rPr>
              <a:t>kecil</a:t>
            </a:r>
            <a:r>
              <a:rPr lang="en-US" dirty="0" smtClean="0">
                <a:sym typeface="Wingdings" pitchFamily="2" charset="2"/>
              </a:rPr>
              <a:t> </a:t>
            </a:r>
          </a:p>
          <a:p>
            <a:r>
              <a:rPr lang="en-US" dirty="0" smtClean="0">
                <a:sym typeface="Wingdings" pitchFamily="2" charset="2"/>
              </a:rPr>
              <a:t>Behavioral  </a:t>
            </a:r>
            <a:endParaRPr lang="en-US" dirty="0">
              <a:sym typeface="Wingdings" pitchFamily="2" charset="2"/>
            </a:endParaRPr>
          </a:p>
        </p:txBody>
      </p:sp>
    </p:spTree>
    <p:extLst>
      <p:ext uri="{BB962C8B-B14F-4D97-AF65-F5344CB8AC3E}">
        <p14:creationId xmlns:p14="http://schemas.microsoft.com/office/powerpoint/2010/main" val="295105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1"/>
          </p:nvPr>
        </p:nvSpPr>
        <p:spPr/>
        <p:txBody>
          <a:bodyPr/>
          <a:lstStyle/>
          <a:p>
            <a:pPr>
              <a:defRPr/>
            </a:pPr>
            <a:r>
              <a:rPr lang="en-US"/>
              <a:t>Copyright © The McGraw-Hill Companies, Inc. Permission required for reproduction or display.</a:t>
            </a:r>
          </a:p>
        </p:txBody>
      </p:sp>
      <p:sp>
        <p:nvSpPr>
          <p:cNvPr id="18435" name="Rectangle 2"/>
          <p:cNvSpPr>
            <a:spLocks noChangeArrowheads="1"/>
          </p:cNvSpPr>
          <p:nvPr/>
        </p:nvSpPr>
        <p:spPr bwMode="auto">
          <a:xfrm>
            <a:off x="838200" y="381000"/>
            <a:ext cx="7772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r>
              <a:rPr lang="id-ID" sz="4400" b="1" dirty="0">
                <a:solidFill>
                  <a:schemeClr val="tx2"/>
                </a:solidFill>
                <a:latin typeface="Arial" charset="0"/>
              </a:rPr>
              <a:t>KONDISI YANG TERKAIT</a:t>
            </a:r>
            <a:endParaRPr lang="en-US" sz="4400" b="1" dirty="0">
              <a:solidFill>
                <a:schemeClr val="tx2"/>
              </a:solidFill>
              <a:latin typeface="Arial" charset="0"/>
            </a:endParaRPr>
          </a:p>
          <a:p>
            <a:pPr algn="ctr"/>
            <a:r>
              <a:rPr lang="id-ID" sz="3200" dirty="0"/>
              <a:t>Kondisi dan perilaku juga melibatkan fokus pada tubuh, tetapi bukan merupakan gangguan somatoform karena orang tahu bahwa mereka tidak benar-benar sakit</a:t>
            </a:r>
            <a:r>
              <a:rPr lang="en-US" sz="3200" b="1" dirty="0">
                <a:solidFill>
                  <a:schemeClr val="tx2"/>
                </a:solidFill>
                <a:latin typeface="Arial" charset="0"/>
              </a:rPr>
              <a:t>.</a:t>
            </a:r>
          </a:p>
        </p:txBody>
      </p:sp>
    </p:spTree>
    <p:extLst>
      <p:ext uri="{BB962C8B-B14F-4D97-AF65-F5344CB8AC3E}">
        <p14:creationId xmlns:p14="http://schemas.microsoft.com/office/powerpoint/2010/main" val="28447239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304800"/>
            <a:ext cx="8610600" cy="1143000"/>
          </a:xfrm>
        </p:spPr>
        <p:txBody>
          <a:bodyPr/>
          <a:lstStyle/>
          <a:p>
            <a:pPr algn="ctr" eaLnBrk="1" hangingPunct="1"/>
            <a:r>
              <a:rPr lang="en-US" smtClean="0">
                <a:latin typeface="Arial" charset="0"/>
              </a:rPr>
              <a:t>SOMATOFORM DISORDERS</a:t>
            </a:r>
          </a:p>
        </p:txBody>
      </p:sp>
      <p:sp>
        <p:nvSpPr>
          <p:cNvPr id="6147" name="Rectangle 3"/>
          <p:cNvSpPr>
            <a:spLocks noGrp="1" noChangeArrowheads="1"/>
          </p:cNvSpPr>
          <p:nvPr>
            <p:ph idx="1"/>
          </p:nvPr>
        </p:nvSpPr>
        <p:spPr>
          <a:xfrm>
            <a:off x="914400" y="2514600"/>
            <a:ext cx="7924800" cy="3886200"/>
          </a:xfrm>
          <a:noFill/>
        </p:spPr>
        <p:txBody>
          <a:bodyPr/>
          <a:lstStyle/>
          <a:p>
            <a:pPr eaLnBrk="1" hangingPunct="1"/>
            <a:r>
              <a:rPr lang="id-ID" sz="2800" smtClean="0"/>
              <a:t>Berbagai kondisi dimana konflik psikologis dijabarkan ke dalam masalah fisik atau keluhan</a:t>
            </a:r>
            <a:endParaRPr lang="en-US" sz="2800" smtClean="0"/>
          </a:p>
          <a:p>
            <a:pPr eaLnBrk="1" hangingPunct="1"/>
            <a:r>
              <a:rPr lang="id-ID" sz="2800" smtClean="0"/>
              <a:t>Disfungsi, menimbulkan ketidaknyamanan</a:t>
            </a:r>
            <a:r>
              <a:rPr lang="en-US" sz="2800" smtClean="0"/>
              <a:t>.</a:t>
            </a:r>
          </a:p>
          <a:p>
            <a:pPr eaLnBrk="1" hangingPunct="1"/>
            <a:r>
              <a:rPr lang="id-ID" sz="2800" smtClean="0"/>
              <a:t>Adanya faktor psikologis</a:t>
            </a:r>
          </a:p>
          <a:p>
            <a:pPr eaLnBrk="1" hangingPunct="1"/>
            <a:r>
              <a:rPr lang="id-ID" sz="2800" smtClean="0"/>
              <a:t>Tidak </a:t>
            </a:r>
            <a:r>
              <a:rPr lang="en-US" sz="2800" smtClean="0">
                <a:solidFill>
                  <a:srgbClr val="FF0000"/>
                </a:solidFill>
              </a:rPr>
              <a:t>terdeteksi </a:t>
            </a:r>
            <a:r>
              <a:rPr lang="id-ID" sz="2800" smtClean="0"/>
              <a:t>pada tes fisik atau neurologis</a:t>
            </a:r>
            <a:endParaRPr lang="en-US" sz="2800" smtClean="0"/>
          </a:p>
        </p:txBody>
      </p:sp>
      <p:sp>
        <p:nvSpPr>
          <p:cNvPr id="7" name="Footer Placeholder 3"/>
          <p:cNvSpPr>
            <a:spLocks noGrp="1"/>
          </p:cNvSpPr>
          <p:nvPr>
            <p:ph type="ftr" sz="quarter" idx="11"/>
          </p:nvPr>
        </p:nvSpPr>
        <p:spPr/>
        <p:txBody>
          <a:bodyPr/>
          <a:lstStyle/>
          <a:p>
            <a:pPr>
              <a:defRPr/>
            </a:pPr>
            <a:r>
              <a:rPr lang="en-US"/>
              <a:t>Copyright © The McGraw-Hill Companies, Inc. Permission required for reproduction or display.</a:t>
            </a:r>
          </a:p>
        </p:txBody>
      </p:sp>
      <p:sp>
        <p:nvSpPr>
          <p:cNvPr id="6149" name="Text Box 5"/>
          <p:cNvSpPr txBox="1">
            <a:spLocks noChangeArrowheads="1"/>
          </p:cNvSpPr>
          <p:nvPr/>
        </p:nvSpPr>
        <p:spPr bwMode="auto">
          <a:xfrm>
            <a:off x="1066800" y="1600200"/>
            <a:ext cx="7696200" cy="584200"/>
          </a:xfrm>
          <a:prstGeom prst="rect">
            <a:avLst/>
          </a:prstGeom>
          <a:solidFill>
            <a:srgbClr val="FFFFCC"/>
          </a:solidFill>
          <a:ln w="57150">
            <a:solidFill>
              <a:schemeClr val="tx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3200" b="1">
                <a:latin typeface="Arial" charset="0"/>
              </a:rPr>
              <a:t>soma = “</a:t>
            </a:r>
            <a:r>
              <a:rPr lang="id-ID" sz="3200" b="1">
                <a:latin typeface="Arial" charset="0"/>
              </a:rPr>
              <a:t>tubuh</a:t>
            </a:r>
            <a:r>
              <a:rPr lang="en-US" sz="3200" b="1">
                <a:latin typeface="Arial" charset="0"/>
              </a:rPr>
              <a:t>” </a:t>
            </a:r>
            <a:r>
              <a:rPr lang="id-ID" sz="3200" b="1">
                <a:latin typeface="Arial" charset="0"/>
              </a:rPr>
              <a:t>dalam bahasa Yunani</a:t>
            </a:r>
            <a:endParaRPr lang="en-US" sz="3200" b="1">
              <a:latin typeface="Arial" charset="0"/>
            </a:endParaRPr>
          </a:p>
        </p:txBody>
      </p:sp>
    </p:spTree>
    <p:extLst>
      <p:ext uri="{BB962C8B-B14F-4D97-AF65-F5344CB8AC3E}">
        <p14:creationId xmlns:p14="http://schemas.microsoft.com/office/powerpoint/2010/main" val="287465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Factitious disorder (</a:t>
            </a:r>
            <a:r>
              <a:rPr lang="en-US" dirty="0" err="1" smtClean="0"/>
              <a:t>gg</a:t>
            </a:r>
            <a:r>
              <a:rPr lang="en-US" dirty="0" smtClean="0"/>
              <a:t> </a:t>
            </a:r>
            <a:r>
              <a:rPr lang="en-US" dirty="0" err="1" smtClean="0"/>
              <a:t>buatan</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Penderita</a:t>
            </a:r>
            <a:r>
              <a:rPr lang="en-US" dirty="0" smtClean="0"/>
              <a:t> </a:t>
            </a:r>
            <a:r>
              <a:rPr lang="en-US" dirty="0" err="1" smtClean="0"/>
              <a:t>sengaja</a:t>
            </a:r>
            <a:r>
              <a:rPr lang="en-US" dirty="0" smtClean="0"/>
              <a:t> </a:t>
            </a:r>
            <a:r>
              <a:rPr lang="en-US" dirty="0" err="1" smtClean="0"/>
              <a:t>membuat</a:t>
            </a:r>
            <a:r>
              <a:rPr lang="en-US" dirty="0" smtClean="0"/>
              <a:t> </a:t>
            </a:r>
            <a:r>
              <a:rPr lang="en-US" dirty="0" err="1" smtClean="0"/>
              <a:t>gejala</a:t>
            </a:r>
            <a:r>
              <a:rPr lang="en-US" dirty="0" smtClean="0"/>
              <a:t> media </a:t>
            </a:r>
            <a:r>
              <a:rPr lang="en-US" dirty="0" err="1" smtClean="0"/>
              <a:t>dan</a:t>
            </a:r>
            <a:r>
              <a:rPr lang="en-US" dirty="0" smtClean="0"/>
              <a:t> mental </a:t>
            </a:r>
            <a:r>
              <a:rPr lang="en-US" dirty="0" err="1" smtClean="0"/>
              <a:t>dan</a:t>
            </a:r>
            <a:r>
              <a:rPr lang="en-US" dirty="0" smtClean="0"/>
              <a:t> </a:t>
            </a:r>
            <a:r>
              <a:rPr lang="en-US" dirty="0" err="1" smtClean="0"/>
              <a:t>memalsukan</a:t>
            </a:r>
            <a:r>
              <a:rPr lang="en-US" dirty="0" smtClean="0"/>
              <a:t> </a:t>
            </a:r>
            <a:r>
              <a:rPr lang="en-US" dirty="0" err="1" smtClean="0"/>
              <a:t>sejarah</a:t>
            </a:r>
            <a:r>
              <a:rPr lang="en-US" dirty="0" smtClean="0"/>
              <a:t> </a:t>
            </a:r>
            <a:r>
              <a:rPr lang="en-US" dirty="0" err="1" smtClean="0"/>
              <a:t>dan</a:t>
            </a:r>
            <a:r>
              <a:rPr lang="en-US" dirty="0" smtClean="0"/>
              <a:t> </a:t>
            </a:r>
            <a:r>
              <a:rPr lang="en-US" dirty="0" err="1" smtClean="0"/>
              <a:t>gejalanya</a:t>
            </a:r>
            <a:r>
              <a:rPr lang="en-US" dirty="0" smtClean="0"/>
              <a:t> </a:t>
            </a:r>
            <a:r>
              <a:rPr lang="en-US" dirty="0" err="1" smtClean="0"/>
              <a:t>dengan</a:t>
            </a:r>
            <a:r>
              <a:rPr lang="en-US" dirty="0" smtClean="0"/>
              <a:t> </a:t>
            </a:r>
            <a:r>
              <a:rPr lang="en-US" dirty="0" err="1" smtClean="0"/>
              <a:t>tujuan</a:t>
            </a:r>
            <a:r>
              <a:rPr lang="en-US" dirty="0" smtClean="0"/>
              <a:t> </a:t>
            </a:r>
            <a:r>
              <a:rPr lang="en-US" dirty="0" err="1" smtClean="0"/>
              <a:t>mendapatkan</a:t>
            </a:r>
            <a:r>
              <a:rPr lang="en-US" dirty="0" smtClean="0"/>
              <a:t> </a:t>
            </a:r>
            <a:r>
              <a:rPr lang="en-US" dirty="0" err="1" smtClean="0"/>
              <a:t>peranan</a:t>
            </a:r>
            <a:r>
              <a:rPr lang="en-US" dirty="0" smtClean="0"/>
              <a:t> “orang </a:t>
            </a:r>
            <a:r>
              <a:rPr lang="en-US" dirty="0" err="1" smtClean="0"/>
              <a:t>sakit</a:t>
            </a:r>
            <a:r>
              <a:rPr lang="en-US" dirty="0" smtClean="0"/>
              <a:t>”. </a:t>
            </a:r>
          </a:p>
          <a:p>
            <a:r>
              <a:rPr lang="en-US" dirty="0" err="1" smtClean="0"/>
              <a:t>Penyebab</a:t>
            </a:r>
            <a:r>
              <a:rPr lang="en-US" dirty="0" smtClean="0"/>
              <a:t> : </a:t>
            </a:r>
            <a:r>
              <a:rPr lang="en-US" dirty="0" err="1" smtClean="0"/>
              <a:t>penderita</a:t>
            </a:r>
            <a:r>
              <a:rPr lang="en-US" dirty="0" smtClean="0"/>
              <a:t> </a:t>
            </a:r>
            <a:r>
              <a:rPr lang="en-US" dirty="0" err="1" smtClean="0"/>
              <a:t>mendapat</a:t>
            </a:r>
            <a:r>
              <a:rPr lang="en-US" dirty="0" smtClean="0"/>
              <a:t> </a:t>
            </a:r>
            <a:r>
              <a:rPr lang="en-US" dirty="0" err="1" smtClean="0"/>
              <a:t>penyiksaan</a:t>
            </a:r>
            <a:r>
              <a:rPr lang="en-US" dirty="0" smtClean="0"/>
              <a:t> </a:t>
            </a:r>
            <a:r>
              <a:rPr lang="en-US" dirty="0" err="1" smtClean="0"/>
              <a:t>dan</a:t>
            </a:r>
            <a:r>
              <a:rPr lang="en-US" dirty="0" smtClean="0"/>
              <a:t> </a:t>
            </a:r>
            <a:r>
              <a:rPr lang="en-US" dirty="0" err="1" smtClean="0"/>
              <a:t>penelantaran</a:t>
            </a:r>
            <a:r>
              <a:rPr lang="en-US" dirty="0" smtClean="0"/>
              <a:t> </a:t>
            </a:r>
            <a:r>
              <a:rPr lang="en-US" dirty="0" err="1" smtClean="0"/>
              <a:t>pada</a:t>
            </a:r>
            <a:r>
              <a:rPr lang="en-US" dirty="0" smtClean="0"/>
              <a:t> </a:t>
            </a:r>
            <a:r>
              <a:rPr lang="en-US" dirty="0" err="1" smtClean="0"/>
              <a:t>masa</a:t>
            </a:r>
            <a:r>
              <a:rPr lang="en-US" dirty="0" smtClean="0"/>
              <a:t> </a:t>
            </a:r>
            <a:r>
              <a:rPr lang="en-US" dirty="0" err="1" smtClean="0"/>
              <a:t>kecil</a:t>
            </a:r>
            <a:r>
              <a:rPr lang="en-US" dirty="0" smtClean="0"/>
              <a:t>, </a:t>
            </a:r>
            <a:r>
              <a:rPr lang="en-US" dirty="0" err="1" smtClean="0"/>
              <a:t>mekanisme</a:t>
            </a:r>
            <a:r>
              <a:rPr lang="en-US" dirty="0" smtClean="0"/>
              <a:t> </a:t>
            </a:r>
            <a:r>
              <a:rPr lang="en-US" dirty="0" err="1" smtClean="0"/>
              <a:t>pertahanan</a:t>
            </a:r>
            <a:r>
              <a:rPr lang="en-US" dirty="0" smtClean="0"/>
              <a:t> </a:t>
            </a:r>
            <a:r>
              <a:rPr lang="en-US" dirty="0" err="1" smtClean="0"/>
              <a:t>diri</a:t>
            </a:r>
            <a:r>
              <a:rPr lang="en-US" dirty="0" smtClean="0"/>
              <a:t> :</a:t>
            </a:r>
            <a:r>
              <a:rPr lang="en-US" dirty="0" err="1" smtClean="0"/>
              <a:t>represi</a:t>
            </a:r>
            <a:r>
              <a:rPr lang="en-US" dirty="0" smtClean="0"/>
              <a:t>, </a:t>
            </a:r>
            <a:r>
              <a:rPr lang="en-US" dirty="0" err="1" smtClean="0"/>
              <a:t>regresi</a:t>
            </a:r>
            <a:r>
              <a:rPr lang="en-US" dirty="0" smtClean="0"/>
              <a:t> </a:t>
            </a:r>
            <a:endParaRPr lang="en-US" dirty="0"/>
          </a:p>
        </p:txBody>
      </p:sp>
    </p:spTree>
    <p:extLst>
      <p:ext uri="{BB962C8B-B14F-4D97-AF65-F5344CB8AC3E}">
        <p14:creationId xmlns:p14="http://schemas.microsoft.com/office/powerpoint/2010/main" val="3089065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Malingering </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err="1" smtClean="0"/>
              <a:t>Karakteristik</a:t>
            </a:r>
            <a:r>
              <a:rPr lang="en-US" sz="2800" dirty="0" smtClean="0"/>
              <a:t> </a:t>
            </a:r>
            <a:r>
              <a:rPr lang="en-US" sz="2800" dirty="0" err="1" smtClean="0"/>
              <a:t>yg</a:t>
            </a:r>
            <a:r>
              <a:rPr lang="en-US" sz="2800" dirty="0" smtClean="0"/>
              <a:t> </a:t>
            </a:r>
            <a:r>
              <a:rPr lang="en-US" sz="2800" dirty="0" err="1" smtClean="0"/>
              <a:t>disengaja</a:t>
            </a:r>
            <a:r>
              <a:rPr lang="en-US" sz="2800" dirty="0" smtClean="0"/>
              <a:t> </a:t>
            </a:r>
            <a:r>
              <a:rPr lang="en-US" sz="2800" dirty="0" err="1" smtClean="0"/>
              <a:t>utk</a:t>
            </a:r>
            <a:r>
              <a:rPr lang="en-US" sz="2800" dirty="0" smtClean="0"/>
              <a:t> </a:t>
            </a:r>
            <a:r>
              <a:rPr lang="en-US" sz="2800" dirty="0" err="1" smtClean="0"/>
              <a:t>menampilkan</a:t>
            </a:r>
            <a:r>
              <a:rPr lang="en-US" sz="2800" dirty="0" smtClean="0"/>
              <a:t> </a:t>
            </a:r>
            <a:r>
              <a:rPr lang="en-US" sz="2800" dirty="0" err="1" smtClean="0"/>
              <a:t>simtom</a:t>
            </a:r>
            <a:r>
              <a:rPr lang="en-US" sz="2800" dirty="0" smtClean="0"/>
              <a:t> </a:t>
            </a:r>
            <a:r>
              <a:rPr lang="en-US" sz="2800" dirty="0" err="1" smtClean="0"/>
              <a:t>fisik</a:t>
            </a:r>
            <a:r>
              <a:rPr lang="en-US" sz="2800" dirty="0" smtClean="0"/>
              <a:t> /</a:t>
            </a:r>
            <a:r>
              <a:rPr lang="en-US" sz="2800" dirty="0" err="1" smtClean="0"/>
              <a:t>psikologis</a:t>
            </a:r>
            <a:r>
              <a:rPr lang="en-US" sz="2800" dirty="0" smtClean="0"/>
              <a:t> </a:t>
            </a:r>
            <a:r>
              <a:rPr lang="en-US" sz="2800" dirty="0" err="1" smtClean="0"/>
              <a:t>yg</a:t>
            </a:r>
            <a:r>
              <a:rPr lang="en-US" sz="2800" dirty="0" smtClean="0"/>
              <a:t> </a:t>
            </a:r>
            <a:r>
              <a:rPr lang="en-US" sz="2800" dirty="0" err="1" smtClean="0"/>
              <a:t>palsu</a:t>
            </a:r>
            <a:r>
              <a:rPr lang="en-US" sz="2800" dirty="0" smtClean="0"/>
              <a:t> /</a:t>
            </a:r>
            <a:r>
              <a:rPr lang="en-US" sz="2800" dirty="0" err="1" smtClean="0"/>
              <a:t>sangat</a:t>
            </a:r>
            <a:r>
              <a:rPr lang="en-US" sz="2800" dirty="0" smtClean="0"/>
              <a:t> dilebih2kan dg </a:t>
            </a:r>
            <a:r>
              <a:rPr lang="en-US" sz="2800" dirty="0" err="1" smtClean="0"/>
              <a:t>tujuan</a:t>
            </a:r>
            <a:r>
              <a:rPr lang="en-US" sz="2800" dirty="0" smtClean="0"/>
              <a:t> </a:t>
            </a:r>
            <a:r>
              <a:rPr lang="en-US" sz="2800" dirty="0" err="1" smtClean="0"/>
              <a:t>untuk</a:t>
            </a:r>
            <a:r>
              <a:rPr lang="en-US" sz="2800" dirty="0" smtClean="0"/>
              <a:t> </a:t>
            </a:r>
            <a:r>
              <a:rPr lang="en-US" sz="2800" dirty="0" err="1" smtClean="0"/>
              <a:t>mendapatkan</a:t>
            </a:r>
            <a:r>
              <a:rPr lang="en-US" sz="2800" dirty="0" smtClean="0"/>
              <a:t> </a:t>
            </a:r>
            <a:r>
              <a:rPr lang="en-US" sz="2800" dirty="0" err="1" smtClean="0"/>
              <a:t>keuntungan</a:t>
            </a:r>
            <a:r>
              <a:rPr lang="en-US" sz="2800" dirty="0" smtClean="0"/>
              <a:t> </a:t>
            </a:r>
            <a:r>
              <a:rPr lang="en-US" sz="2800" dirty="0" err="1" smtClean="0"/>
              <a:t>eksternal</a:t>
            </a:r>
            <a:r>
              <a:rPr lang="en-US" sz="2800" dirty="0" smtClean="0"/>
              <a:t> : </a:t>
            </a:r>
          </a:p>
          <a:p>
            <a:pPr marL="514350" indent="-514350">
              <a:buFont typeface="+mj-lt"/>
              <a:buAutoNum type="alphaLcPeriod"/>
            </a:pPr>
            <a:r>
              <a:rPr lang="en-US" sz="2800" dirty="0"/>
              <a:t> </a:t>
            </a:r>
            <a:r>
              <a:rPr lang="en-US" sz="2800" dirty="0" err="1" smtClean="0"/>
              <a:t>menghindari</a:t>
            </a:r>
            <a:r>
              <a:rPr lang="en-US" sz="2800" dirty="0" smtClean="0"/>
              <a:t> </a:t>
            </a:r>
            <a:r>
              <a:rPr lang="en-US" sz="2800" dirty="0" err="1" smtClean="0"/>
              <a:t>tanggung</a:t>
            </a:r>
            <a:r>
              <a:rPr lang="en-US" sz="2800" dirty="0" smtClean="0"/>
              <a:t> </a:t>
            </a:r>
            <a:r>
              <a:rPr lang="en-US" sz="2800" dirty="0" err="1" smtClean="0"/>
              <a:t>jawab</a:t>
            </a:r>
            <a:r>
              <a:rPr lang="en-US" sz="2800" dirty="0" smtClean="0"/>
              <a:t> /</a:t>
            </a:r>
            <a:r>
              <a:rPr lang="en-US" sz="2800" dirty="0" err="1" smtClean="0"/>
              <a:t>situasi</a:t>
            </a:r>
            <a:r>
              <a:rPr lang="en-US" sz="2800" dirty="0" smtClean="0"/>
              <a:t> </a:t>
            </a:r>
            <a:r>
              <a:rPr lang="en-US" sz="2800" dirty="0" err="1" smtClean="0"/>
              <a:t>yg</a:t>
            </a:r>
            <a:r>
              <a:rPr lang="en-US" sz="2800" dirty="0" smtClean="0"/>
              <a:t> </a:t>
            </a:r>
            <a:r>
              <a:rPr lang="en-US" sz="2800" dirty="0" err="1" smtClean="0"/>
              <a:t>tidak</a:t>
            </a:r>
            <a:r>
              <a:rPr lang="en-US" sz="2800" dirty="0" smtClean="0"/>
              <a:t> </a:t>
            </a:r>
            <a:r>
              <a:rPr lang="en-US" sz="2800" dirty="0" err="1" smtClean="0"/>
              <a:t>menyenangkan</a:t>
            </a:r>
            <a:r>
              <a:rPr lang="en-US" sz="2800" dirty="0" smtClean="0"/>
              <a:t> </a:t>
            </a:r>
          </a:p>
          <a:p>
            <a:pPr marL="514350" indent="-514350">
              <a:buFont typeface="+mj-lt"/>
              <a:buAutoNum type="alphaLcPeriod"/>
            </a:pPr>
            <a:r>
              <a:rPr lang="en-US" sz="2800" dirty="0" err="1" smtClean="0"/>
              <a:t>Memperoleh</a:t>
            </a:r>
            <a:r>
              <a:rPr lang="en-US" sz="2800" dirty="0" smtClean="0"/>
              <a:t> </a:t>
            </a:r>
            <a:r>
              <a:rPr lang="en-US" sz="2800" dirty="0" err="1" smtClean="0"/>
              <a:t>kemudahan</a:t>
            </a:r>
            <a:r>
              <a:rPr lang="en-US" sz="2800" dirty="0" smtClean="0"/>
              <a:t> </a:t>
            </a:r>
            <a:r>
              <a:rPr lang="en-US" sz="2800" dirty="0" err="1" smtClean="0"/>
              <a:t>fasilitas</a:t>
            </a:r>
            <a:r>
              <a:rPr lang="en-US" sz="2800" dirty="0" smtClean="0"/>
              <a:t>, </a:t>
            </a:r>
            <a:r>
              <a:rPr lang="en-US" sz="2800" dirty="0" err="1" smtClean="0"/>
              <a:t>tempat</a:t>
            </a:r>
            <a:r>
              <a:rPr lang="en-US" sz="2800" dirty="0" smtClean="0"/>
              <a:t> </a:t>
            </a:r>
            <a:r>
              <a:rPr lang="en-US" sz="2800" dirty="0" err="1" smtClean="0"/>
              <a:t>tinggal</a:t>
            </a:r>
            <a:r>
              <a:rPr lang="en-US" sz="2800" dirty="0" smtClean="0"/>
              <a:t> gratis </a:t>
            </a:r>
            <a:r>
              <a:rPr lang="en-US" sz="2800" dirty="0" err="1" smtClean="0"/>
              <a:t>ataupun</a:t>
            </a:r>
            <a:r>
              <a:rPr lang="en-US" sz="2800" dirty="0" smtClean="0"/>
              <a:t> </a:t>
            </a:r>
            <a:r>
              <a:rPr lang="en-US" sz="2800" dirty="0" err="1" smtClean="0"/>
              <a:t>perlindungan</a:t>
            </a:r>
            <a:r>
              <a:rPr lang="en-US" sz="2800" dirty="0" smtClean="0"/>
              <a:t> </a:t>
            </a:r>
            <a:r>
              <a:rPr lang="en-US" sz="2800" dirty="0" err="1" smtClean="0"/>
              <a:t>polisi</a:t>
            </a:r>
            <a:r>
              <a:rPr lang="en-US" sz="2800" dirty="0" smtClean="0"/>
              <a:t> </a:t>
            </a:r>
          </a:p>
          <a:p>
            <a:pPr marL="514350" indent="-514350">
              <a:buFont typeface="+mj-lt"/>
              <a:buAutoNum type="alphaLcPeriod"/>
            </a:pPr>
            <a:r>
              <a:rPr lang="en-US" sz="2800" dirty="0" err="1" smtClean="0"/>
              <a:t>Menghilangkan</a:t>
            </a:r>
            <a:r>
              <a:rPr lang="en-US" sz="2800" dirty="0" smtClean="0"/>
              <a:t> rasa </a:t>
            </a:r>
            <a:r>
              <a:rPr lang="en-US" sz="2800" dirty="0" err="1" smtClean="0"/>
              <a:t>bersalah</a:t>
            </a:r>
            <a:r>
              <a:rPr lang="en-US" sz="2800" dirty="0" smtClean="0"/>
              <a:t>, </a:t>
            </a:r>
            <a:r>
              <a:rPr lang="en-US" sz="2800" dirty="0" err="1" smtClean="0"/>
              <a:t>penderitaan</a:t>
            </a:r>
            <a:r>
              <a:rPr lang="en-US" sz="2800" dirty="0" smtClean="0"/>
              <a:t> </a:t>
            </a:r>
            <a:r>
              <a:rPr lang="en-US" sz="2800" dirty="0" err="1" smtClean="0"/>
              <a:t>kehilangan</a:t>
            </a:r>
            <a:r>
              <a:rPr lang="en-US" sz="2800" dirty="0" smtClean="0"/>
              <a:t> </a:t>
            </a:r>
            <a:r>
              <a:rPr lang="en-US" sz="2800" dirty="0" err="1" smtClean="0"/>
              <a:t>finansial</a:t>
            </a:r>
            <a:r>
              <a:rPr lang="en-US" sz="2800" dirty="0" smtClean="0"/>
              <a:t>, </a:t>
            </a:r>
            <a:r>
              <a:rPr lang="en-US" sz="2800" dirty="0" err="1" smtClean="0"/>
              <a:t>atau</a:t>
            </a:r>
            <a:r>
              <a:rPr lang="en-US" sz="2800" dirty="0" smtClean="0"/>
              <a:t> </a:t>
            </a:r>
            <a:r>
              <a:rPr lang="en-US" sz="2800" dirty="0" err="1" smtClean="0"/>
              <a:t>kehilangan</a:t>
            </a:r>
            <a:r>
              <a:rPr lang="en-US" sz="2800" dirty="0" smtClean="0"/>
              <a:t> </a:t>
            </a:r>
            <a:r>
              <a:rPr lang="en-US" sz="2800" dirty="0" err="1" smtClean="0"/>
              <a:t>pekerjaan</a:t>
            </a:r>
            <a:r>
              <a:rPr lang="en-US" sz="2800" dirty="0" smtClean="0"/>
              <a:t> </a:t>
            </a:r>
            <a:endParaRPr lang="en-US" sz="2800" dirty="0"/>
          </a:p>
        </p:txBody>
      </p:sp>
    </p:spTree>
    <p:extLst>
      <p:ext uri="{BB962C8B-B14F-4D97-AF65-F5344CB8AC3E}">
        <p14:creationId xmlns:p14="http://schemas.microsoft.com/office/powerpoint/2010/main" val="632955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a:spLocks noGrp="1"/>
          </p:cNvSpPr>
          <p:nvPr>
            <p:ph type="ftr" sz="quarter" idx="11"/>
          </p:nvPr>
        </p:nvSpPr>
        <p:spPr/>
        <p:txBody>
          <a:bodyPr/>
          <a:lstStyle/>
          <a:p>
            <a:pPr>
              <a:defRPr/>
            </a:pPr>
            <a:r>
              <a:rPr lang="en-US"/>
              <a:t>Copyright © The McGraw-Hill Companies, Inc. Permission required for reproduction or display.</a:t>
            </a:r>
          </a:p>
        </p:txBody>
      </p:sp>
      <p:sp>
        <p:nvSpPr>
          <p:cNvPr id="7171" name="Rectangle 2"/>
          <p:cNvSpPr>
            <a:spLocks noChangeArrowheads="1"/>
          </p:cNvSpPr>
          <p:nvPr/>
        </p:nvSpPr>
        <p:spPr bwMode="auto">
          <a:xfrm>
            <a:off x="457200" y="-152400"/>
            <a:ext cx="8610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r>
              <a:rPr lang="en-US" sz="4400" b="1">
                <a:solidFill>
                  <a:schemeClr val="tx2"/>
                </a:solidFill>
                <a:latin typeface="Arial" charset="0"/>
              </a:rPr>
              <a:t>CONVERSION DISORDER</a:t>
            </a:r>
          </a:p>
        </p:txBody>
      </p:sp>
      <p:sp>
        <p:nvSpPr>
          <p:cNvPr id="7172" name="Rectangle 4"/>
          <p:cNvSpPr>
            <a:spLocks noChangeArrowheads="1"/>
          </p:cNvSpPr>
          <p:nvPr/>
        </p:nvSpPr>
        <p:spPr bwMode="auto">
          <a:xfrm>
            <a:off x="762000" y="5181600"/>
            <a:ext cx="838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buFont typeface="Wingdings" pitchFamily="2" charset="2"/>
              <a:buNone/>
            </a:pPr>
            <a:r>
              <a:rPr lang="id-ID" sz="2800">
                <a:cs typeface="Arial" charset="0"/>
              </a:rPr>
              <a:t>Penderita </a:t>
            </a:r>
            <a:r>
              <a:rPr lang="en-US" sz="2800">
                <a:cs typeface="Arial" charset="0"/>
              </a:rPr>
              <a:t>Conversion disorder (“hysteria”) </a:t>
            </a:r>
            <a:r>
              <a:rPr lang="id-ID" sz="2800">
                <a:cs typeface="Arial" charset="0"/>
              </a:rPr>
              <a:t>, </a:t>
            </a:r>
            <a:r>
              <a:rPr lang="en-US" sz="2800">
                <a:cs typeface="Arial" charset="0"/>
              </a:rPr>
              <a:t>Bertha Pappenheim, </a:t>
            </a:r>
            <a:r>
              <a:rPr lang="id-ID" sz="2800">
                <a:cs typeface="Arial" charset="0"/>
              </a:rPr>
              <a:t>yang disebut</a:t>
            </a:r>
            <a:r>
              <a:rPr lang="en-US" sz="2800">
                <a:cs typeface="Arial" charset="0"/>
              </a:rPr>
              <a:t> “Anna O.” </a:t>
            </a:r>
            <a:r>
              <a:rPr lang="id-ID" sz="2800">
                <a:cs typeface="Arial" charset="0"/>
              </a:rPr>
              <a:t>dalam tulisan-tulisan </a:t>
            </a:r>
            <a:r>
              <a:rPr lang="en-US" sz="2800">
                <a:cs typeface="Arial" charset="0"/>
              </a:rPr>
              <a:t>Freud</a:t>
            </a:r>
          </a:p>
        </p:txBody>
      </p:sp>
      <p:pic>
        <p:nvPicPr>
          <p:cNvPr id="7173" name="Picture 5" descr="6-Anna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1838325"/>
            <a:ext cx="2847975"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70409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a:spLocks noGrp="1"/>
          </p:cNvSpPr>
          <p:nvPr>
            <p:ph type="ftr" sz="quarter" idx="11"/>
          </p:nvPr>
        </p:nvSpPr>
        <p:spPr/>
        <p:txBody>
          <a:bodyPr/>
          <a:lstStyle/>
          <a:p>
            <a:pPr>
              <a:defRPr/>
            </a:pPr>
            <a:r>
              <a:rPr lang="en-US"/>
              <a:t>Copyright © The McGraw-Hill Companies, Inc. Permission required for reproduction or display.</a:t>
            </a:r>
          </a:p>
        </p:txBody>
      </p:sp>
      <p:sp>
        <p:nvSpPr>
          <p:cNvPr id="8195" name="Rectangle 2"/>
          <p:cNvSpPr>
            <a:spLocks noChangeArrowheads="1"/>
          </p:cNvSpPr>
          <p:nvPr/>
        </p:nvSpPr>
        <p:spPr bwMode="auto">
          <a:xfrm>
            <a:off x="457200" y="-152400"/>
            <a:ext cx="8610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r>
              <a:rPr lang="en-US" sz="4400" b="1">
                <a:solidFill>
                  <a:schemeClr val="tx2"/>
                </a:solidFill>
                <a:latin typeface="Arial" charset="0"/>
              </a:rPr>
              <a:t>GANGGUAN KONVERSI</a:t>
            </a:r>
          </a:p>
        </p:txBody>
      </p:sp>
      <p:sp>
        <p:nvSpPr>
          <p:cNvPr id="8196" name="Rectangle 4"/>
          <p:cNvSpPr>
            <a:spLocks noChangeArrowheads="1"/>
          </p:cNvSpPr>
          <p:nvPr/>
        </p:nvSpPr>
        <p:spPr bwMode="auto">
          <a:xfrm>
            <a:off x="914400" y="1981200"/>
            <a:ext cx="7696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gn="just">
              <a:buFont typeface="Wingdings" pitchFamily="2" charset="2"/>
              <a:buNone/>
            </a:pPr>
            <a:r>
              <a:rPr lang="id-ID" sz="4000">
                <a:cs typeface="Arial" charset="0"/>
              </a:rPr>
              <a:t>Sebuah gangguan s</a:t>
            </a:r>
            <a:r>
              <a:rPr lang="en-US" sz="4000">
                <a:cs typeface="Arial" charset="0"/>
              </a:rPr>
              <a:t>omatoform : merupakan </a:t>
            </a:r>
            <a:r>
              <a:rPr lang="id-ID" sz="4000">
                <a:cs typeface="Arial" charset="0"/>
              </a:rPr>
              <a:t> pengalihan energi</a:t>
            </a:r>
            <a:r>
              <a:rPr lang="en-US" sz="4000">
                <a:cs typeface="Arial" charset="0"/>
              </a:rPr>
              <a:t> yang </a:t>
            </a:r>
            <a:r>
              <a:rPr lang="id-ID" sz="4000">
                <a:cs typeface="Arial" charset="0"/>
              </a:rPr>
              <a:t>melibatkan atau dorongan yang tidak dapat diterima atau adanya </a:t>
            </a:r>
            <a:r>
              <a:rPr lang="sv-SE" sz="4000"/>
              <a:t>kecemasan dan konflik psikologis </a:t>
            </a:r>
            <a:r>
              <a:rPr lang="id-ID" sz="4000"/>
              <a:t>yang </a:t>
            </a:r>
            <a:r>
              <a:rPr lang="sv-SE" sz="4000"/>
              <a:t>dialihkan pada gejala fisik.</a:t>
            </a:r>
            <a:endParaRPr lang="en-US" sz="4000">
              <a:cs typeface="Arial" charset="0"/>
            </a:endParaRPr>
          </a:p>
        </p:txBody>
      </p:sp>
    </p:spTree>
    <p:extLst>
      <p:ext uri="{BB962C8B-B14F-4D97-AF65-F5344CB8AC3E}">
        <p14:creationId xmlns:p14="http://schemas.microsoft.com/office/powerpoint/2010/main" val="2887056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a:spLocks noGrp="1"/>
          </p:cNvSpPr>
          <p:nvPr>
            <p:ph type="ftr" sz="quarter" idx="11"/>
          </p:nvPr>
        </p:nvSpPr>
        <p:spPr/>
        <p:txBody>
          <a:bodyPr/>
          <a:lstStyle/>
          <a:p>
            <a:pPr>
              <a:defRPr/>
            </a:pPr>
            <a:r>
              <a:rPr lang="en-US"/>
              <a:t>Copyright © The McGraw-Hill Companies, Inc. Permission required for reproduction or display.</a:t>
            </a:r>
          </a:p>
        </p:txBody>
      </p:sp>
      <p:sp>
        <p:nvSpPr>
          <p:cNvPr id="9219" name="Rectangle 2"/>
          <p:cNvSpPr>
            <a:spLocks noChangeArrowheads="1"/>
          </p:cNvSpPr>
          <p:nvPr/>
        </p:nvSpPr>
        <p:spPr bwMode="auto">
          <a:xfrm>
            <a:off x="457200" y="-152400"/>
            <a:ext cx="8610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r>
              <a:rPr lang="en-US" sz="4400" b="1">
                <a:solidFill>
                  <a:schemeClr val="tx2"/>
                </a:solidFill>
                <a:latin typeface="Arial" charset="0"/>
              </a:rPr>
              <a:t>GANGGUAN KONVERSI</a:t>
            </a:r>
          </a:p>
        </p:txBody>
      </p:sp>
      <p:sp>
        <p:nvSpPr>
          <p:cNvPr id="9220" name="Rectangle 3"/>
          <p:cNvSpPr>
            <a:spLocks noChangeArrowheads="1"/>
          </p:cNvSpPr>
          <p:nvPr/>
        </p:nvSpPr>
        <p:spPr bwMode="auto">
          <a:xfrm>
            <a:off x="1447800" y="15240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2"/>
              </a:buClr>
              <a:buSzPct val="80000"/>
              <a:buFont typeface="Wingdings" pitchFamily="2" charset="2"/>
              <a:buNone/>
            </a:pPr>
            <a:r>
              <a:rPr lang="id-ID" sz="4000">
                <a:latin typeface="Arial" charset="0"/>
              </a:rPr>
              <a:t>Empat kategori gejala: </a:t>
            </a:r>
            <a:endParaRPr lang="en-US" sz="4000">
              <a:latin typeface="Arial" charset="0"/>
            </a:endParaRPr>
          </a:p>
        </p:txBody>
      </p:sp>
      <p:sp>
        <p:nvSpPr>
          <p:cNvPr id="9221" name="Rectangle 4"/>
          <p:cNvSpPr>
            <a:spLocks noChangeArrowheads="1"/>
          </p:cNvSpPr>
          <p:nvPr/>
        </p:nvSpPr>
        <p:spPr bwMode="auto">
          <a:xfrm>
            <a:off x="1295400" y="2438400"/>
            <a:ext cx="71628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742950" lvl="1" indent="-285750">
              <a:spcBef>
                <a:spcPct val="20000"/>
              </a:spcBef>
              <a:buClr>
                <a:srgbClr val="CC0000"/>
              </a:buClr>
              <a:buFont typeface="Wingdings" pitchFamily="2" charset="2"/>
              <a:buChar char="§"/>
            </a:pPr>
            <a:r>
              <a:rPr lang="id-ID" sz="2800"/>
              <a:t>Gejala-gejala atau defisit motorik</a:t>
            </a:r>
          </a:p>
          <a:p>
            <a:pPr marL="742950" lvl="1" indent="-285750">
              <a:spcBef>
                <a:spcPct val="20000"/>
              </a:spcBef>
              <a:buClr>
                <a:srgbClr val="CC0000"/>
              </a:buClr>
              <a:buFont typeface="Wingdings" pitchFamily="2" charset="2"/>
              <a:buChar char="§"/>
            </a:pPr>
            <a:r>
              <a:rPr lang="id-ID" sz="2800">
                <a:latin typeface="Arial" charset="0"/>
              </a:rPr>
              <a:t>Gejala-gejala </a:t>
            </a:r>
            <a:r>
              <a:rPr lang="id-ID" sz="2800"/>
              <a:t>atau defisit </a:t>
            </a:r>
            <a:r>
              <a:rPr lang="id-ID" sz="2800">
                <a:latin typeface="Arial" charset="0"/>
              </a:rPr>
              <a:t>sensorik</a:t>
            </a:r>
            <a:endParaRPr lang="en-US" sz="2800">
              <a:latin typeface="Arial" charset="0"/>
            </a:endParaRPr>
          </a:p>
          <a:p>
            <a:pPr marL="742950" lvl="1" indent="-285750">
              <a:spcBef>
                <a:spcPct val="20000"/>
              </a:spcBef>
              <a:buClr>
                <a:srgbClr val="CC0000"/>
              </a:buClr>
              <a:buFont typeface="Wingdings" pitchFamily="2" charset="2"/>
              <a:buChar char="§"/>
            </a:pPr>
            <a:r>
              <a:rPr lang="en-US" sz="2800">
                <a:latin typeface="Arial" charset="0"/>
              </a:rPr>
              <a:t> </a:t>
            </a:r>
            <a:r>
              <a:rPr lang="id-ID" sz="2800">
                <a:latin typeface="Arial" charset="0"/>
              </a:rPr>
              <a:t>Kejang </a:t>
            </a:r>
            <a:endParaRPr lang="en-US" sz="2800">
              <a:latin typeface="Arial" charset="0"/>
            </a:endParaRPr>
          </a:p>
          <a:p>
            <a:pPr marL="742950" lvl="1" indent="-285750">
              <a:spcBef>
                <a:spcPct val="20000"/>
              </a:spcBef>
              <a:buClr>
                <a:srgbClr val="CC0000"/>
              </a:buClr>
              <a:buFont typeface="Wingdings" pitchFamily="2" charset="2"/>
              <a:buChar char="§"/>
            </a:pPr>
            <a:r>
              <a:rPr lang="en-US" sz="2800">
                <a:latin typeface="Arial" charset="0"/>
              </a:rPr>
              <a:t> Campuran tanda-tanda</a:t>
            </a:r>
            <a:r>
              <a:rPr lang="en-US" sz="3600">
                <a:latin typeface="Arial" charset="0"/>
              </a:rPr>
              <a:t>.</a:t>
            </a:r>
          </a:p>
        </p:txBody>
      </p:sp>
    </p:spTree>
    <p:extLst>
      <p:ext uri="{BB962C8B-B14F-4D97-AF65-F5344CB8AC3E}">
        <p14:creationId xmlns:p14="http://schemas.microsoft.com/office/powerpoint/2010/main" val="20480324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ETIOLOGI </a:t>
            </a:r>
            <a:endParaRPr lang="en-US" sz="2800" dirty="0"/>
          </a:p>
        </p:txBody>
      </p:sp>
      <p:sp>
        <p:nvSpPr>
          <p:cNvPr id="3" name="Content Placeholder 2"/>
          <p:cNvSpPr>
            <a:spLocks noGrp="1"/>
          </p:cNvSpPr>
          <p:nvPr>
            <p:ph idx="1"/>
          </p:nvPr>
        </p:nvSpPr>
        <p:spPr>
          <a:xfrm>
            <a:off x="457200" y="1219200"/>
            <a:ext cx="8229600" cy="4525963"/>
          </a:xfrm>
        </p:spPr>
        <p:txBody>
          <a:bodyPr>
            <a:normAutofit/>
          </a:bodyPr>
          <a:lstStyle/>
          <a:p>
            <a:r>
              <a:rPr lang="en-US" sz="2800" dirty="0" err="1" smtClean="0"/>
              <a:t>Gangguan</a:t>
            </a:r>
            <a:r>
              <a:rPr lang="en-US" sz="2800" dirty="0" smtClean="0"/>
              <a:t> </a:t>
            </a:r>
            <a:r>
              <a:rPr lang="en-US" sz="2800" dirty="0" err="1" smtClean="0"/>
              <a:t>ini</a:t>
            </a:r>
            <a:r>
              <a:rPr lang="en-US" sz="2800" dirty="0" smtClean="0"/>
              <a:t> </a:t>
            </a:r>
            <a:r>
              <a:rPr lang="en-US" sz="2800" dirty="0" err="1" smtClean="0"/>
              <a:t>sering</a:t>
            </a:r>
            <a:r>
              <a:rPr lang="en-US" sz="2800" dirty="0" smtClean="0"/>
              <a:t> </a:t>
            </a:r>
            <a:r>
              <a:rPr lang="en-US" sz="2800" dirty="0" err="1" smtClean="0"/>
              <a:t>berhubungan</a:t>
            </a:r>
            <a:r>
              <a:rPr lang="en-US" sz="2800" dirty="0" smtClean="0"/>
              <a:t> </a:t>
            </a:r>
            <a:r>
              <a:rPr lang="en-US" sz="2800" dirty="0" smtClean="0">
                <a:sym typeface="Wingdings" pitchFamily="2" charset="2"/>
              </a:rPr>
              <a:t> </a:t>
            </a:r>
            <a:r>
              <a:rPr lang="en-US" sz="2800" dirty="0" err="1" smtClean="0">
                <a:sym typeface="Wingdings" pitchFamily="2" charset="2"/>
              </a:rPr>
              <a:t>gg.kepribadian</a:t>
            </a:r>
            <a:r>
              <a:rPr lang="en-US" sz="2800" dirty="0">
                <a:sym typeface="Wingdings" pitchFamily="2" charset="2"/>
              </a:rPr>
              <a:t> </a:t>
            </a:r>
            <a:r>
              <a:rPr lang="en-US" sz="2800" dirty="0" err="1" smtClean="0">
                <a:sym typeface="Wingdings" pitchFamily="2" charset="2"/>
              </a:rPr>
              <a:t>pasif</a:t>
            </a:r>
            <a:r>
              <a:rPr lang="en-US" sz="2800" dirty="0" smtClean="0">
                <a:sym typeface="Wingdings" pitchFamily="2" charset="2"/>
              </a:rPr>
              <a:t> –</a:t>
            </a:r>
            <a:r>
              <a:rPr lang="en-US" sz="2800" dirty="0" err="1" smtClean="0">
                <a:sym typeface="Wingdings" pitchFamily="2" charset="2"/>
              </a:rPr>
              <a:t>agresif</a:t>
            </a:r>
            <a:r>
              <a:rPr lang="en-US" sz="2800" dirty="0" smtClean="0">
                <a:sym typeface="Wingdings" pitchFamily="2" charset="2"/>
              </a:rPr>
              <a:t>, </a:t>
            </a:r>
            <a:r>
              <a:rPr lang="en-US" sz="2800" dirty="0" err="1" smtClean="0">
                <a:sym typeface="Wingdings" pitchFamily="2" charset="2"/>
              </a:rPr>
              <a:t>dependen</a:t>
            </a:r>
            <a:r>
              <a:rPr lang="en-US" sz="2800" dirty="0" smtClean="0">
                <a:sym typeface="Wingdings" pitchFamily="2" charset="2"/>
              </a:rPr>
              <a:t>, </a:t>
            </a:r>
            <a:r>
              <a:rPr lang="en-US" sz="2800" dirty="0" err="1" smtClean="0">
                <a:sym typeface="Wingdings" pitchFamily="2" charset="2"/>
              </a:rPr>
              <a:t>antisosial</a:t>
            </a:r>
            <a:r>
              <a:rPr lang="en-US" sz="2800" dirty="0" smtClean="0">
                <a:sym typeface="Wingdings" pitchFamily="2" charset="2"/>
              </a:rPr>
              <a:t>, </a:t>
            </a:r>
            <a:r>
              <a:rPr lang="en-US" sz="2800" dirty="0" err="1" smtClean="0">
                <a:sym typeface="Wingdings" pitchFamily="2" charset="2"/>
              </a:rPr>
              <a:t>histrionik</a:t>
            </a:r>
            <a:endParaRPr lang="en-US" sz="2800" dirty="0" smtClean="0">
              <a:sym typeface="Wingdings" pitchFamily="2" charset="2"/>
            </a:endParaRPr>
          </a:p>
          <a:p>
            <a:pPr marL="0" indent="0">
              <a:buNone/>
            </a:pPr>
            <a:r>
              <a:rPr lang="en-US" sz="2800" dirty="0" smtClean="0">
                <a:sym typeface="Wingdings" pitchFamily="2" charset="2"/>
              </a:rPr>
              <a:t>    </a:t>
            </a:r>
            <a:r>
              <a:rPr lang="en-US" sz="2800" dirty="0" err="1" smtClean="0">
                <a:sym typeface="Wingdings" pitchFamily="2" charset="2"/>
              </a:rPr>
              <a:t>Faktor</a:t>
            </a:r>
            <a:r>
              <a:rPr lang="en-US" sz="2800" dirty="0" smtClean="0">
                <a:sym typeface="Wingdings" pitchFamily="2" charset="2"/>
              </a:rPr>
              <a:t> </a:t>
            </a:r>
            <a:r>
              <a:rPr lang="en-US" sz="2800" dirty="0" err="1" smtClean="0">
                <a:sym typeface="Wingdings" pitchFamily="2" charset="2"/>
              </a:rPr>
              <a:t>penyebab</a:t>
            </a:r>
            <a:r>
              <a:rPr lang="en-US" sz="2800" dirty="0" smtClean="0">
                <a:sym typeface="Wingdings" pitchFamily="2" charset="2"/>
              </a:rPr>
              <a:t> :</a:t>
            </a:r>
          </a:p>
          <a:p>
            <a:pPr marL="514350" indent="-514350">
              <a:buAutoNum type="alphaLcPeriod"/>
            </a:pPr>
            <a:r>
              <a:rPr lang="en-US" sz="2800" dirty="0" err="1" smtClean="0">
                <a:sym typeface="Wingdings" pitchFamily="2" charset="2"/>
              </a:rPr>
              <a:t>Psikoanalitik</a:t>
            </a:r>
            <a:r>
              <a:rPr lang="en-US" sz="2800" dirty="0" smtClean="0">
                <a:sym typeface="Wingdings" pitchFamily="2" charset="2"/>
              </a:rPr>
              <a:t>  </a:t>
            </a:r>
            <a:r>
              <a:rPr lang="en-US" sz="2800" dirty="0" err="1" smtClean="0">
                <a:sym typeface="Wingdings" pitchFamily="2" charset="2"/>
              </a:rPr>
              <a:t>represi</a:t>
            </a:r>
            <a:r>
              <a:rPr lang="en-US" sz="2800" dirty="0" smtClean="0">
                <a:sym typeface="Wingdings" pitchFamily="2" charset="2"/>
              </a:rPr>
              <a:t> </a:t>
            </a:r>
            <a:r>
              <a:rPr lang="en-US" sz="2800" dirty="0" err="1" smtClean="0">
                <a:sym typeface="Wingdings" pitchFamily="2" charset="2"/>
              </a:rPr>
              <a:t>konflik</a:t>
            </a:r>
            <a:r>
              <a:rPr lang="en-US" sz="2800" dirty="0" smtClean="0">
                <a:sym typeface="Wingdings" pitchFamily="2" charset="2"/>
              </a:rPr>
              <a:t> </a:t>
            </a:r>
            <a:r>
              <a:rPr lang="en-US" sz="2800" dirty="0" err="1" smtClean="0">
                <a:sym typeface="Wingdings" pitchFamily="2" charset="2"/>
              </a:rPr>
              <a:t>intrapsikis</a:t>
            </a:r>
            <a:r>
              <a:rPr lang="en-US" sz="2800" dirty="0" smtClean="0">
                <a:sym typeface="Wingdings" pitchFamily="2" charset="2"/>
              </a:rPr>
              <a:t> </a:t>
            </a:r>
            <a:r>
              <a:rPr lang="en-US" sz="2800" dirty="0" err="1" smtClean="0">
                <a:sym typeface="Wingdings" pitchFamily="2" charset="2"/>
              </a:rPr>
              <a:t>bawah</a:t>
            </a:r>
            <a:r>
              <a:rPr lang="en-US" sz="2800" dirty="0" smtClean="0">
                <a:sym typeface="Wingdings" pitchFamily="2" charset="2"/>
              </a:rPr>
              <a:t> </a:t>
            </a:r>
            <a:r>
              <a:rPr lang="en-US" sz="2800" dirty="0" err="1" smtClean="0">
                <a:sym typeface="Wingdings" pitchFamily="2" charset="2"/>
              </a:rPr>
              <a:t>sadar</a:t>
            </a:r>
            <a:r>
              <a:rPr lang="en-US" sz="2800" dirty="0" smtClean="0">
                <a:sym typeface="Wingdings" pitchFamily="2" charset="2"/>
              </a:rPr>
              <a:t> </a:t>
            </a:r>
            <a:r>
              <a:rPr lang="en-US" sz="2800" dirty="0" err="1" smtClean="0">
                <a:sym typeface="Wingdings" pitchFamily="2" charset="2"/>
              </a:rPr>
              <a:t>dan</a:t>
            </a:r>
            <a:r>
              <a:rPr lang="en-US" sz="2800" dirty="0" smtClean="0">
                <a:sym typeface="Wingdings" pitchFamily="2" charset="2"/>
              </a:rPr>
              <a:t> </a:t>
            </a:r>
            <a:r>
              <a:rPr lang="en-US" sz="2800" dirty="0" err="1" smtClean="0">
                <a:sym typeface="Wingdings" pitchFamily="2" charset="2"/>
              </a:rPr>
              <a:t>kecemasan</a:t>
            </a:r>
            <a:r>
              <a:rPr lang="en-US" sz="2800" dirty="0" smtClean="0">
                <a:sym typeface="Wingdings" pitchFamily="2" charset="2"/>
              </a:rPr>
              <a:t> </a:t>
            </a:r>
            <a:r>
              <a:rPr lang="en-US" sz="2800" dirty="0" err="1" smtClean="0">
                <a:sym typeface="Wingdings" pitchFamily="2" charset="2"/>
              </a:rPr>
              <a:t>dalam</a:t>
            </a:r>
            <a:r>
              <a:rPr lang="en-US" sz="2800" dirty="0" smtClean="0">
                <a:sym typeface="Wingdings" pitchFamily="2" charset="2"/>
              </a:rPr>
              <a:t> </a:t>
            </a:r>
            <a:r>
              <a:rPr lang="en-US" sz="2800" dirty="0" err="1" smtClean="0">
                <a:sym typeface="Wingdings" pitchFamily="2" charset="2"/>
              </a:rPr>
              <a:t>gejala</a:t>
            </a:r>
            <a:r>
              <a:rPr lang="en-US" sz="2800" dirty="0" smtClean="0">
                <a:sym typeface="Wingdings" pitchFamily="2" charset="2"/>
              </a:rPr>
              <a:t> </a:t>
            </a:r>
            <a:r>
              <a:rPr lang="en-US" sz="2800" dirty="0" err="1" smtClean="0">
                <a:sym typeface="Wingdings" pitchFamily="2" charset="2"/>
              </a:rPr>
              <a:t>fisik</a:t>
            </a:r>
            <a:endParaRPr lang="en-US" sz="2800" dirty="0" smtClean="0">
              <a:sym typeface="Wingdings" pitchFamily="2" charset="2"/>
            </a:endParaRPr>
          </a:p>
          <a:p>
            <a:pPr marL="514350" indent="-514350">
              <a:buAutoNum type="alphaLcPeriod"/>
            </a:pPr>
            <a:r>
              <a:rPr lang="en-US" sz="2800" dirty="0" smtClean="0">
                <a:sym typeface="Wingdings" pitchFamily="2" charset="2"/>
              </a:rPr>
              <a:t>Behavioral  </a:t>
            </a:r>
            <a:r>
              <a:rPr lang="en-US" sz="2800" dirty="0" err="1" smtClean="0">
                <a:sym typeface="Wingdings" pitchFamily="2" charset="2"/>
              </a:rPr>
              <a:t>memanipulasi</a:t>
            </a:r>
            <a:r>
              <a:rPr lang="en-US" sz="2800" dirty="0" smtClean="0">
                <a:sym typeface="Wingdings" pitchFamily="2" charset="2"/>
              </a:rPr>
              <a:t> </a:t>
            </a:r>
            <a:r>
              <a:rPr lang="en-US" sz="2800" dirty="0" err="1" smtClean="0">
                <a:sym typeface="Wingdings" pitchFamily="2" charset="2"/>
              </a:rPr>
              <a:t>lingkungan</a:t>
            </a:r>
            <a:r>
              <a:rPr lang="en-US" sz="2800" dirty="0" smtClean="0">
                <a:sym typeface="Wingdings" pitchFamily="2" charset="2"/>
              </a:rPr>
              <a:t> </a:t>
            </a:r>
            <a:r>
              <a:rPr lang="en-US" sz="2800" dirty="0" err="1" smtClean="0">
                <a:sym typeface="Wingdings" pitchFamily="2" charset="2"/>
              </a:rPr>
              <a:t>untuk</a:t>
            </a:r>
            <a:r>
              <a:rPr lang="en-US" sz="2800" dirty="0" smtClean="0">
                <a:sym typeface="Wingdings" pitchFamily="2" charset="2"/>
              </a:rPr>
              <a:t> </a:t>
            </a:r>
            <a:r>
              <a:rPr lang="en-US" sz="2800" dirty="0" err="1" smtClean="0">
                <a:sym typeface="Wingdings" pitchFamily="2" charset="2"/>
              </a:rPr>
              <a:t>memberikan</a:t>
            </a:r>
            <a:r>
              <a:rPr lang="en-US" sz="2800" dirty="0" smtClean="0">
                <a:sym typeface="Wingdings" pitchFamily="2" charset="2"/>
              </a:rPr>
              <a:t> </a:t>
            </a:r>
            <a:r>
              <a:rPr lang="en-US" sz="2800" dirty="0" err="1" smtClean="0">
                <a:sym typeface="Wingdings" pitchFamily="2" charset="2"/>
              </a:rPr>
              <a:t>perhatian</a:t>
            </a:r>
            <a:r>
              <a:rPr lang="en-US" sz="2800" dirty="0" smtClean="0">
                <a:sym typeface="Wingdings" pitchFamily="2" charset="2"/>
              </a:rPr>
              <a:t> </a:t>
            </a:r>
            <a:r>
              <a:rPr lang="en-US" sz="2800" dirty="0" err="1" smtClean="0">
                <a:sym typeface="Wingdings" pitchFamily="2" charset="2"/>
              </a:rPr>
              <a:t>khusus</a:t>
            </a:r>
            <a:r>
              <a:rPr lang="en-US" sz="2800" dirty="0" smtClean="0">
                <a:sym typeface="Wingdings" pitchFamily="2" charset="2"/>
              </a:rPr>
              <a:t> </a:t>
            </a:r>
            <a:r>
              <a:rPr lang="en-US" sz="2800" dirty="0" err="1" smtClean="0">
                <a:sym typeface="Wingdings" pitchFamily="2" charset="2"/>
              </a:rPr>
              <a:t>pada</a:t>
            </a:r>
            <a:r>
              <a:rPr lang="en-US" sz="2800" dirty="0" smtClean="0">
                <a:sym typeface="Wingdings" pitchFamily="2" charset="2"/>
              </a:rPr>
              <a:t> </a:t>
            </a:r>
            <a:r>
              <a:rPr lang="en-US" sz="2800" dirty="0" err="1" smtClean="0">
                <a:sym typeface="Wingdings" pitchFamily="2" charset="2"/>
              </a:rPr>
              <a:t>penderita</a:t>
            </a:r>
            <a:endParaRPr lang="en-US" sz="2800" dirty="0" smtClean="0">
              <a:sym typeface="Wingdings" pitchFamily="2" charset="2"/>
            </a:endParaRPr>
          </a:p>
          <a:p>
            <a:pPr marL="514350" indent="-514350">
              <a:buAutoNum type="alphaLcPeriod"/>
            </a:pPr>
            <a:r>
              <a:rPr lang="en-US" sz="2800" dirty="0" err="1" smtClean="0">
                <a:sym typeface="Wingdings" pitchFamily="2" charset="2"/>
              </a:rPr>
              <a:t>Biologis</a:t>
            </a:r>
            <a:r>
              <a:rPr lang="en-US" sz="2800" dirty="0" smtClean="0">
                <a:sym typeface="Wingdings" pitchFamily="2" charset="2"/>
              </a:rPr>
              <a:t>  </a:t>
            </a:r>
            <a:r>
              <a:rPr lang="en-US" sz="2800" dirty="0" err="1" smtClean="0">
                <a:sym typeface="Wingdings" pitchFamily="2" charset="2"/>
              </a:rPr>
              <a:t>hipometabolisme</a:t>
            </a:r>
            <a:r>
              <a:rPr lang="en-US" sz="2800" dirty="0" smtClean="0">
                <a:sym typeface="Wingdings" pitchFamily="2" charset="2"/>
              </a:rPr>
              <a:t> di </a:t>
            </a:r>
            <a:r>
              <a:rPr lang="en-US" sz="2800" dirty="0" err="1" smtClean="0">
                <a:sym typeface="Wingdings" pitchFamily="2" charset="2"/>
              </a:rPr>
              <a:t>hemisfer</a:t>
            </a:r>
            <a:r>
              <a:rPr lang="en-US" sz="2800" dirty="0" smtClean="0">
                <a:sym typeface="Wingdings" pitchFamily="2" charset="2"/>
              </a:rPr>
              <a:t> </a:t>
            </a:r>
            <a:r>
              <a:rPr lang="en-US" sz="2800" dirty="0" err="1" smtClean="0">
                <a:sym typeface="Wingdings" pitchFamily="2" charset="2"/>
              </a:rPr>
              <a:t>dominan</a:t>
            </a:r>
            <a:r>
              <a:rPr lang="en-US" sz="2800" dirty="0" smtClean="0">
                <a:sym typeface="Wingdings" pitchFamily="2" charset="2"/>
              </a:rPr>
              <a:t> </a:t>
            </a:r>
            <a:r>
              <a:rPr lang="en-US" sz="2800" dirty="0" err="1" smtClean="0">
                <a:sym typeface="Wingdings" pitchFamily="2" charset="2"/>
              </a:rPr>
              <a:t>dan</a:t>
            </a:r>
            <a:r>
              <a:rPr lang="en-US" sz="2800" dirty="0" smtClean="0">
                <a:sym typeface="Wingdings" pitchFamily="2" charset="2"/>
              </a:rPr>
              <a:t> </a:t>
            </a:r>
            <a:r>
              <a:rPr lang="en-US" sz="2800" dirty="0" err="1" smtClean="0">
                <a:sym typeface="Wingdings" pitchFamily="2" charset="2"/>
              </a:rPr>
              <a:t>hemisfer</a:t>
            </a:r>
            <a:r>
              <a:rPr lang="en-US" sz="2800" dirty="0" smtClean="0">
                <a:sym typeface="Wingdings" pitchFamily="2" charset="2"/>
              </a:rPr>
              <a:t> non </a:t>
            </a:r>
            <a:r>
              <a:rPr lang="en-US" sz="2800" dirty="0" err="1" smtClean="0">
                <a:sym typeface="Wingdings" pitchFamily="2" charset="2"/>
              </a:rPr>
              <a:t>dominan</a:t>
            </a:r>
            <a:r>
              <a:rPr lang="en-US" sz="2800" dirty="0" smtClean="0">
                <a:sym typeface="Wingdings" pitchFamily="2" charset="2"/>
              </a:rPr>
              <a:t> , </a:t>
            </a:r>
            <a:r>
              <a:rPr lang="en-US" sz="2800" dirty="0" err="1" smtClean="0">
                <a:sym typeface="Wingdings" pitchFamily="2" charset="2"/>
              </a:rPr>
              <a:t>adanya</a:t>
            </a:r>
            <a:r>
              <a:rPr lang="en-US" sz="2800" dirty="0" smtClean="0">
                <a:sym typeface="Wingdings" pitchFamily="2" charset="2"/>
              </a:rPr>
              <a:t> </a:t>
            </a:r>
            <a:r>
              <a:rPr lang="en-US" sz="2800" dirty="0" err="1" smtClean="0">
                <a:sym typeface="Wingdings" pitchFamily="2" charset="2"/>
              </a:rPr>
              <a:t>gg,serebra</a:t>
            </a:r>
            <a:r>
              <a:rPr lang="en-US" sz="2800" dirty="0" err="1">
                <a:sym typeface="Wingdings" pitchFamily="2" charset="2"/>
              </a:rPr>
              <a:t>l</a:t>
            </a:r>
            <a:endParaRPr lang="en-US" sz="2800" dirty="0" smtClean="0">
              <a:sym typeface="Wingdings" pitchFamily="2" charset="2"/>
            </a:endParaRPr>
          </a:p>
        </p:txBody>
      </p:sp>
    </p:spTree>
    <p:extLst>
      <p:ext uri="{BB962C8B-B14F-4D97-AF65-F5344CB8AC3E}">
        <p14:creationId xmlns:p14="http://schemas.microsoft.com/office/powerpoint/2010/main" val="3453433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1"/>
          </p:nvPr>
        </p:nvSpPr>
        <p:spPr/>
        <p:txBody>
          <a:bodyPr/>
          <a:lstStyle/>
          <a:p>
            <a:pPr>
              <a:defRPr/>
            </a:pPr>
            <a:r>
              <a:rPr lang="en-US"/>
              <a:t>Copyright © The McGraw-Hill Companies, Inc. Permission required for reproduction or display.</a:t>
            </a:r>
          </a:p>
        </p:txBody>
      </p:sp>
      <p:sp>
        <p:nvSpPr>
          <p:cNvPr id="10244" name="Rectangle 3"/>
          <p:cNvSpPr>
            <a:spLocks noChangeArrowheads="1"/>
          </p:cNvSpPr>
          <p:nvPr/>
        </p:nvSpPr>
        <p:spPr bwMode="auto">
          <a:xfrm>
            <a:off x="914400" y="284018"/>
            <a:ext cx="7662862"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nSpc>
                <a:spcPct val="90000"/>
              </a:lnSpc>
            </a:pPr>
            <a:r>
              <a:rPr lang="en-US" sz="3200" b="1" dirty="0">
                <a:solidFill>
                  <a:schemeClr val="tx2"/>
                </a:solidFill>
                <a:latin typeface="Arial" charset="0"/>
              </a:rPr>
              <a:t>GANGGUAN SOMATISASI</a:t>
            </a:r>
          </a:p>
          <a:p>
            <a:pPr>
              <a:lnSpc>
                <a:spcPct val="90000"/>
              </a:lnSpc>
              <a:buFont typeface="Wingdings" pitchFamily="2" charset="2"/>
              <a:buNone/>
            </a:pPr>
            <a:r>
              <a:rPr lang="en-US" sz="3200" b="1" dirty="0">
                <a:cs typeface="Arial" charset="0"/>
              </a:rPr>
              <a:t>: </a:t>
            </a:r>
            <a:endParaRPr lang="id-ID" sz="3200" b="1" dirty="0">
              <a:cs typeface="Arial" charset="0"/>
            </a:endParaRPr>
          </a:p>
          <a:p>
            <a:pPr>
              <a:lnSpc>
                <a:spcPct val="90000"/>
              </a:lnSpc>
              <a:buFont typeface="Wingdings" pitchFamily="2" charset="2"/>
              <a:buNone/>
            </a:pPr>
            <a:r>
              <a:rPr lang="en-US" sz="3200" dirty="0" smtClean="0"/>
              <a:t> </a:t>
            </a:r>
            <a:r>
              <a:rPr lang="en-US" sz="3200" dirty="0" err="1" smtClean="0"/>
              <a:t>dibedakan</a:t>
            </a:r>
            <a:r>
              <a:rPr lang="en-US" sz="3200" dirty="0" smtClean="0"/>
              <a:t> </a:t>
            </a:r>
            <a:r>
              <a:rPr lang="en-US" sz="3200" dirty="0" err="1" smtClean="0"/>
              <a:t>dgn</a:t>
            </a:r>
            <a:r>
              <a:rPr lang="en-US" sz="3200" dirty="0" smtClean="0"/>
              <a:t> </a:t>
            </a:r>
            <a:r>
              <a:rPr lang="en-US" sz="3200" dirty="0" err="1" smtClean="0"/>
              <a:t>gg</a:t>
            </a:r>
            <a:r>
              <a:rPr lang="en-US" sz="3200" dirty="0" smtClean="0"/>
              <a:t> somatoform </a:t>
            </a:r>
            <a:r>
              <a:rPr lang="en-US" sz="3200" dirty="0" err="1" smtClean="0"/>
              <a:t>lainnya</a:t>
            </a:r>
            <a:r>
              <a:rPr lang="en-US" sz="3200" dirty="0" smtClean="0"/>
              <a:t> </a:t>
            </a:r>
            <a:r>
              <a:rPr lang="en-US" sz="3200" dirty="0" err="1" smtClean="0"/>
              <a:t>karena</a:t>
            </a:r>
            <a:r>
              <a:rPr lang="en-US" sz="3200" dirty="0" smtClean="0"/>
              <a:t> </a:t>
            </a:r>
            <a:r>
              <a:rPr lang="en-US" sz="3200" dirty="0" err="1" smtClean="0"/>
              <a:t>banyak</a:t>
            </a:r>
            <a:r>
              <a:rPr lang="en-US" sz="3200" dirty="0" smtClean="0"/>
              <a:t> </a:t>
            </a:r>
            <a:r>
              <a:rPr lang="en-US" sz="3200" dirty="0" err="1" smtClean="0"/>
              <a:t>keluhan</a:t>
            </a:r>
            <a:r>
              <a:rPr lang="en-US" sz="3200" dirty="0" smtClean="0"/>
              <a:t> </a:t>
            </a:r>
            <a:r>
              <a:rPr lang="en-US" sz="3200" dirty="0" err="1" smtClean="0"/>
              <a:t>dan</a:t>
            </a:r>
            <a:r>
              <a:rPr lang="en-US" sz="3200" dirty="0" smtClean="0"/>
              <a:t> </a:t>
            </a:r>
            <a:r>
              <a:rPr lang="en-US" sz="3200" dirty="0" err="1" smtClean="0"/>
              <a:t>melibatkan</a:t>
            </a:r>
            <a:r>
              <a:rPr lang="en-US" sz="3200" dirty="0" smtClean="0"/>
              <a:t> </a:t>
            </a:r>
            <a:r>
              <a:rPr lang="en-US" sz="3200" dirty="0" err="1" smtClean="0"/>
              <a:t>sistem</a:t>
            </a:r>
            <a:r>
              <a:rPr lang="en-US" sz="3200" dirty="0" smtClean="0"/>
              <a:t> organ </a:t>
            </a:r>
            <a:r>
              <a:rPr lang="en-US" sz="3200" dirty="0" err="1" smtClean="0"/>
              <a:t>yg</a:t>
            </a:r>
            <a:r>
              <a:rPr lang="en-US" sz="3200" dirty="0" smtClean="0"/>
              <a:t> multiple (</a:t>
            </a:r>
            <a:r>
              <a:rPr lang="en-US" sz="3200" dirty="0" err="1" smtClean="0"/>
              <a:t>gg</a:t>
            </a:r>
            <a:r>
              <a:rPr lang="en-US" sz="3200" dirty="0" smtClean="0"/>
              <a:t> </a:t>
            </a:r>
            <a:r>
              <a:rPr lang="en-US" sz="3200" dirty="0" err="1" smtClean="0"/>
              <a:t>saraf</a:t>
            </a:r>
            <a:r>
              <a:rPr lang="en-US" sz="3200" dirty="0" smtClean="0"/>
              <a:t> </a:t>
            </a:r>
            <a:r>
              <a:rPr lang="en-US" sz="3200" dirty="0" err="1" smtClean="0"/>
              <a:t>dan</a:t>
            </a:r>
            <a:r>
              <a:rPr lang="en-US" sz="3200" dirty="0" smtClean="0"/>
              <a:t> </a:t>
            </a:r>
            <a:r>
              <a:rPr lang="en-US" sz="3200" dirty="0" err="1" smtClean="0"/>
              <a:t>pencernaan</a:t>
            </a:r>
            <a:r>
              <a:rPr lang="en-US" sz="3200" dirty="0" smtClean="0"/>
              <a:t>). </a:t>
            </a:r>
            <a:r>
              <a:rPr lang="en-US" sz="3200" dirty="0" err="1" smtClean="0"/>
              <a:t>Sifat</a:t>
            </a:r>
            <a:r>
              <a:rPr lang="en-US" sz="3200" dirty="0" smtClean="0"/>
              <a:t> </a:t>
            </a:r>
            <a:r>
              <a:rPr lang="en-US" sz="3200" dirty="0" err="1" smtClean="0"/>
              <a:t>gg</a:t>
            </a:r>
            <a:r>
              <a:rPr lang="en-US" sz="3200" dirty="0" smtClean="0"/>
              <a:t> </a:t>
            </a:r>
            <a:r>
              <a:rPr lang="en-US" sz="3200" dirty="0" err="1" smtClean="0"/>
              <a:t>ini</a:t>
            </a:r>
            <a:r>
              <a:rPr lang="en-US" sz="3200" dirty="0" smtClean="0"/>
              <a:t> </a:t>
            </a:r>
            <a:r>
              <a:rPr lang="en-US" sz="3200" dirty="0" err="1" smtClean="0"/>
              <a:t>kronis</a:t>
            </a:r>
            <a:r>
              <a:rPr lang="en-US" sz="3200" dirty="0" smtClean="0"/>
              <a:t> (</a:t>
            </a:r>
            <a:r>
              <a:rPr lang="en-US" sz="3200" dirty="0" err="1" smtClean="0"/>
              <a:t>dialami</a:t>
            </a:r>
            <a:r>
              <a:rPr lang="en-US" sz="3200" dirty="0" smtClean="0"/>
              <a:t> </a:t>
            </a:r>
            <a:r>
              <a:rPr lang="en-US" sz="3200" dirty="0" err="1" smtClean="0"/>
              <a:t>bbrapa</a:t>
            </a:r>
            <a:r>
              <a:rPr lang="en-US" sz="3200" dirty="0" smtClean="0"/>
              <a:t> </a:t>
            </a:r>
            <a:r>
              <a:rPr lang="en-US" sz="3200" dirty="0" err="1" smtClean="0"/>
              <a:t>thun</a:t>
            </a:r>
            <a:r>
              <a:rPr lang="en-US" sz="3200" dirty="0" smtClean="0"/>
              <a:t> </a:t>
            </a:r>
            <a:r>
              <a:rPr lang="en-US" sz="3200" dirty="0" err="1" smtClean="0"/>
              <a:t>dan</a:t>
            </a:r>
            <a:r>
              <a:rPr lang="en-US" sz="3200" dirty="0" smtClean="0"/>
              <a:t> </a:t>
            </a:r>
            <a:r>
              <a:rPr lang="en-US" sz="3200" dirty="0" err="1" smtClean="0"/>
              <a:t>dimulai</a:t>
            </a:r>
            <a:r>
              <a:rPr lang="en-US" sz="3200" dirty="0" smtClean="0"/>
              <a:t> </a:t>
            </a:r>
            <a:r>
              <a:rPr lang="en-US" sz="3200" dirty="0" err="1" smtClean="0"/>
              <a:t>sblm</a:t>
            </a:r>
            <a:r>
              <a:rPr lang="en-US" sz="3200" dirty="0" smtClean="0"/>
              <a:t> </a:t>
            </a:r>
            <a:r>
              <a:rPr lang="en-US" sz="3200" dirty="0" err="1" smtClean="0"/>
              <a:t>usia</a:t>
            </a:r>
            <a:r>
              <a:rPr lang="en-US" sz="3200" dirty="0" smtClean="0"/>
              <a:t> 30 </a:t>
            </a:r>
            <a:r>
              <a:rPr lang="en-US" sz="3200" dirty="0" err="1" smtClean="0"/>
              <a:t>th</a:t>
            </a:r>
            <a:r>
              <a:rPr lang="en-US" sz="3200" dirty="0" smtClean="0"/>
              <a:t>) </a:t>
            </a:r>
            <a:r>
              <a:rPr lang="en-US" sz="3200" dirty="0" err="1" smtClean="0"/>
              <a:t>dan</a:t>
            </a:r>
            <a:r>
              <a:rPr lang="en-US" sz="3200" dirty="0" smtClean="0"/>
              <a:t> </a:t>
            </a:r>
            <a:r>
              <a:rPr lang="en-US" sz="3200" dirty="0" err="1" smtClean="0"/>
              <a:t>disertai</a:t>
            </a:r>
            <a:r>
              <a:rPr lang="en-US" sz="3200" dirty="0" smtClean="0"/>
              <a:t> dg </a:t>
            </a:r>
            <a:r>
              <a:rPr lang="en-US" sz="3200" dirty="0" err="1" smtClean="0"/>
              <a:t>penderitaan</a:t>
            </a:r>
            <a:r>
              <a:rPr lang="en-US" sz="3200" dirty="0" smtClean="0"/>
              <a:t> </a:t>
            </a:r>
            <a:r>
              <a:rPr lang="en-US" sz="3200" dirty="0" err="1" smtClean="0"/>
              <a:t>yg</a:t>
            </a:r>
            <a:r>
              <a:rPr lang="en-US" sz="3200" dirty="0" smtClean="0"/>
              <a:t> </a:t>
            </a:r>
            <a:r>
              <a:rPr lang="en-US" sz="3200" dirty="0" err="1" smtClean="0"/>
              <a:t>bermakna</a:t>
            </a:r>
            <a:r>
              <a:rPr lang="en-US" sz="3200" dirty="0" smtClean="0"/>
              <a:t>, </a:t>
            </a:r>
            <a:r>
              <a:rPr lang="en-US" sz="3200" dirty="0" err="1" smtClean="0"/>
              <a:t>gg</a:t>
            </a:r>
            <a:r>
              <a:rPr lang="en-US" sz="3200" dirty="0" smtClean="0"/>
              <a:t> </a:t>
            </a:r>
            <a:r>
              <a:rPr lang="en-US" sz="3200" dirty="0" err="1" smtClean="0"/>
              <a:t>fungsi</a:t>
            </a:r>
            <a:r>
              <a:rPr lang="en-US" sz="3200" dirty="0" smtClean="0"/>
              <a:t> </a:t>
            </a:r>
            <a:r>
              <a:rPr lang="en-US" sz="3200" dirty="0" err="1" smtClean="0"/>
              <a:t>sosial</a:t>
            </a:r>
            <a:r>
              <a:rPr lang="en-US" sz="3200" dirty="0" smtClean="0"/>
              <a:t> </a:t>
            </a:r>
            <a:r>
              <a:rPr lang="en-US" sz="3200" dirty="0" err="1" smtClean="0"/>
              <a:t>dan</a:t>
            </a:r>
            <a:r>
              <a:rPr lang="en-US" sz="3200" dirty="0" smtClean="0"/>
              <a:t> </a:t>
            </a:r>
            <a:r>
              <a:rPr lang="en-US" sz="3200" dirty="0" err="1" smtClean="0"/>
              <a:t>p.l</a:t>
            </a:r>
            <a:r>
              <a:rPr lang="en-US" sz="3200" dirty="0" smtClean="0"/>
              <a:t> </a:t>
            </a:r>
            <a:r>
              <a:rPr lang="en-US" sz="3200" dirty="0" err="1" smtClean="0"/>
              <a:t>mencari</a:t>
            </a:r>
            <a:r>
              <a:rPr lang="en-US" sz="3200" dirty="0" smtClean="0"/>
              <a:t> </a:t>
            </a:r>
            <a:r>
              <a:rPr lang="en-US" sz="3200" dirty="0" err="1" smtClean="0"/>
              <a:t>bantuan</a:t>
            </a:r>
            <a:r>
              <a:rPr lang="en-US" sz="3200" dirty="0" smtClean="0"/>
              <a:t> </a:t>
            </a:r>
            <a:r>
              <a:rPr lang="en-US" sz="3200" dirty="0" err="1" smtClean="0"/>
              <a:t>medis</a:t>
            </a:r>
            <a:r>
              <a:rPr lang="en-US" sz="3200" dirty="0" smtClean="0"/>
              <a:t> </a:t>
            </a:r>
            <a:r>
              <a:rPr lang="en-US" sz="3200" dirty="0" err="1" smtClean="0"/>
              <a:t>berlebihan</a:t>
            </a:r>
            <a:r>
              <a:rPr lang="en-US" sz="3200" dirty="0" smtClean="0"/>
              <a:t> </a:t>
            </a:r>
            <a:endParaRPr lang="en-US" sz="3200" b="1" dirty="0">
              <a:cs typeface="Arial" charset="0"/>
            </a:endParaRPr>
          </a:p>
        </p:txBody>
      </p:sp>
    </p:spTree>
    <p:extLst>
      <p:ext uri="{BB962C8B-B14F-4D97-AF65-F5344CB8AC3E}">
        <p14:creationId xmlns:p14="http://schemas.microsoft.com/office/powerpoint/2010/main" val="22919129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Etiologi</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Psikososial</a:t>
            </a:r>
            <a:r>
              <a:rPr lang="en-US" dirty="0" smtClean="0"/>
              <a:t> </a:t>
            </a:r>
            <a:r>
              <a:rPr lang="en-US" dirty="0" smtClean="0">
                <a:sym typeface="Wingdings" pitchFamily="2" charset="2"/>
              </a:rPr>
              <a:t> </a:t>
            </a:r>
            <a:r>
              <a:rPr lang="en-US" dirty="0" err="1" smtClean="0">
                <a:sym typeface="Wingdings" pitchFamily="2" charset="2"/>
              </a:rPr>
              <a:t>interpretasi</a:t>
            </a:r>
            <a:r>
              <a:rPr lang="en-US" dirty="0" smtClean="0">
                <a:sym typeface="Wingdings" pitchFamily="2" charset="2"/>
              </a:rPr>
              <a:t> </a:t>
            </a:r>
            <a:r>
              <a:rPr lang="en-US" dirty="0" err="1" smtClean="0">
                <a:sym typeface="Wingdings" pitchFamily="2" charset="2"/>
              </a:rPr>
              <a:t>gejala</a:t>
            </a:r>
            <a:r>
              <a:rPr lang="en-US" dirty="0" smtClean="0">
                <a:sym typeface="Wingdings" pitchFamily="2" charset="2"/>
              </a:rPr>
              <a:t> </a:t>
            </a:r>
            <a:r>
              <a:rPr lang="en-US" dirty="0" err="1" smtClean="0">
                <a:sym typeface="Wingdings" pitchFamily="2" charset="2"/>
              </a:rPr>
              <a:t>sebagai</a:t>
            </a:r>
            <a:r>
              <a:rPr lang="en-US" dirty="0" smtClean="0">
                <a:sym typeface="Wingdings" pitchFamily="2" charset="2"/>
              </a:rPr>
              <a:t> </a:t>
            </a:r>
            <a:r>
              <a:rPr lang="en-US" dirty="0" err="1" smtClean="0">
                <a:sym typeface="Wingdings" pitchFamily="2" charset="2"/>
              </a:rPr>
              <a:t>tipe</a:t>
            </a:r>
            <a:r>
              <a:rPr lang="en-US" dirty="0" smtClean="0">
                <a:sym typeface="Wingdings" pitchFamily="2" charset="2"/>
              </a:rPr>
              <a:t> </a:t>
            </a:r>
            <a:r>
              <a:rPr lang="en-US" dirty="0" err="1" smtClean="0">
                <a:sym typeface="Wingdings" pitchFamily="2" charset="2"/>
              </a:rPr>
              <a:t>komunikasi</a:t>
            </a:r>
            <a:r>
              <a:rPr lang="en-US" dirty="0" smtClean="0">
                <a:sym typeface="Wingdings" pitchFamily="2" charset="2"/>
              </a:rPr>
              <a:t> </a:t>
            </a:r>
            <a:r>
              <a:rPr lang="en-US" dirty="0" err="1" smtClean="0">
                <a:sym typeface="Wingdings" pitchFamily="2" charset="2"/>
              </a:rPr>
              <a:t>sosial</a:t>
            </a:r>
            <a:r>
              <a:rPr lang="en-US" dirty="0" smtClean="0">
                <a:sym typeface="Wingdings" pitchFamily="2" charset="2"/>
              </a:rPr>
              <a:t> </a:t>
            </a:r>
            <a:r>
              <a:rPr lang="en-US" dirty="0" err="1" smtClean="0">
                <a:sym typeface="Wingdings" pitchFamily="2" charset="2"/>
              </a:rPr>
              <a:t>yg</a:t>
            </a:r>
            <a:r>
              <a:rPr lang="en-US" dirty="0" smtClean="0">
                <a:sym typeface="Wingdings" pitchFamily="2" charset="2"/>
              </a:rPr>
              <a:t> </a:t>
            </a:r>
            <a:r>
              <a:rPr lang="en-US" dirty="0" err="1" smtClean="0">
                <a:sym typeface="Wingdings" pitchFamily="2" charset="2"/>
              </a:rPr>
              <a:t>hasilnya</a:t>
            </a:r>
            <a:r>
              <a:rPr lang="en-US" dirty="0" smtClean="0">
                <a:sym typeface="Wingdings" pitchFamily="2" charset="2"/>
              </a:rPr>
              <a:t> </a:t>
            </a:r>
            <a:r>
              <a:rPr lang="en-US" dirty="0" err="1" smtClean="0">
                <a:sym typeface="Wingdings" pitchFamily="2" charset="2"/>
              </a:rPr>
              <a:t>menghindari</a:t>
            </a:r>
            <a:r>
              <a:rPr lang="en-US" dirty="0" smtClean="0">
                <a:sym typeface="Wingdings" pitchFamily="2" charset="2"/>
              </a:rPr>
              <a:t> </a:t>
            </a:r>
            <a:r>
              <a:rPr lang="en-US" dirty="0" err="1" smtClean="0">
                <a:sym typeface="Wingdings" pitchFamily="2" charset="2"/>
              </a:rPr>
              <a:t>kewajiban</a:t>
            </a:r>
            <a:r>
              <a:rPr lang="en-US" dirty="0" smtClean="0">
                <a:sym typeface="Wingdings" pitchFamily="2" charset="2"/>
              </a:rPr>
              <a:t>, </a:t>
            </a:r>
            <a:r>
              <a:rPr lang="en-US" dirty="0" err="1" smtClean="0">
                <a:sym typeface="Wingdings" pitchFamily="2" charset="2"/>
              </a:rPr>
              <a:t>mengekspresikan</a:t>
            </a:r>
            <a:r>
              <a:rPr lang="en-US" dirty="0" smtClean="0">
                <a:sym typeface="Wingdings" pitchFamily="2" charset="2"/>
              </a:rPr>
              <a:t> </a:t>
            </a:r>
            <a:r>
              <a:rPr lang="en-US" dirty="0" err="1" smtClean="0">
                <a:sym typeface="Wingdings" pitchFamily="2" charset="2"/>
              </a:rPr>
              <a:t>emosia</a:t>
            </a:r>
            <a:r>
              <a:rPr lang="en-US" dirty="0" smtClean="0">
                <a:sym typeface="Wingdings" pitchFamily="2" charset="2"/>
              </a:rPr>
              <a:t> (</a:t>
            </a:r>
            <a:r>
              <a:rPr lang="en-US" dirty="0" err="1" smtClean="0">
                <a:sym typeface="Wingdings" pitchFamily="2" charset="2"/>
              </a:rPr>
              <a:t>kebencian</a:t>
            </a:r>
            <a:r>
              <a:rPr lang="en-US" dirty="0" smtClean="0">
                <a:sym typeface="Wingdings" pitchFamily="2" charset="2"/>
              </a:rPr>
              <a:t>), </a:t>
            </a:r>
            <a:r>
              <a:rPr lang="en-US" dirty="0" err="1" smtClean="0">
                <a:sym typeface="Wingdings" pitchFamily="2" charset="2"/>
              </a:rPr>
              <a:t>simbolisasi</a:t>
            </a:r>
            <a:r>
              <a:rPr lang="en-US" dirty="0" smtClean="0">
                <a:sym typeface="Wingdings" pitchFamily="2" charset="2"/>
              </a:rPr>
              <a:t> </a:t>
            </a:r>
            <a:r>
              <a:rPr lang="en-US" dirty="0" err="1" smtClean="0">
                <a:sym typeface="Wingdings" pitchFamily="2" charset="2"/>
              </a:rPr>
              <a:t>perasaan</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keyakinan</a:t>
            </a:r>
            <a:r>
              <a:rPr lang="en-US" dirty="0" smtClean="0">
                <a:sym typeface="Wingdings" pitchFamily="2" charset="2"/>
              </a:rPr>
              <a:t>. </a:t>
            </a:r>
            <a:r>
              <a:rPr lang="en-US" dirty="0" err="1" smtClean="0">
                <a:sym typeface="Wingdings" pitchFamily="2" charset="2"/>
              </a:rPr>
              <a:t>Psikoanalisis</a:t>
            </a:r>
            <a:r>
              <a:rPr lang="en-US" dirty="0" smtClean="0">
                <a:sym typeface="Wingdings" pitchFamily="2" charset="2"/>
              </a:rPr>
              <a:t> </a:t>
            </a:r>
            <a:r>
              <a:rPr lang="en-US" dirty="0" err="1" smtClean="0">
                <a:sym typeface="Wingdings" pitchFamily="2" charset="2"/>
              </a:rPr>
              <a:t>simtom</a:t>
            </a:r>
            <a:r>
              <a:rPr lang="en-US" dirty="0" smtClean="0">
                <a:sym typeface="Wingdings" pitchFamily="2" charset="2"/>
              </a:rPr>
              <a:t> </a:t>
            </a:r>
            <a:r>
              <a:rPr lang="en-US" dirty="0" err="1" smtClean="0">
                <a:sym typeface="Wingdings" pitchFamily="2" charset="2"/>
              </a:rPr>
              <a:t>yg</a:t>
            </a:r>
            <a:r>
              <a:rPr lang="en-US" dirty="0" smtClean="0">
                <a:sym typeface="Wingdings" pitchFamily="2" charset="2"/>
              </a:rPr>
              <a:t> di </a:t>
            </a:r>
            <a:r>
              <a:rPr lang="en-US" dirty="0" err="1" smtClean="0">
                <a:sym typeface="Wingdings" pitchFamily="2" charset="2"/>
              </a:rPr>
              <a:t>repres</a:t>
            </a:r>
            <a:endParaRPr lang="en-US" dirty="0" smtClean="0">
              <a:sym typeface="Wingdings" pitchFamily="2" charset="2"/>
            </a:endParaRPr>
          </a:p>
          <a:p>
            <a:r>
              <a:rPr lang="en-US" dirty="0" err="1" smtClean="0">
                <a:sym typeface="Wingdings" pitchFamily="2" charset="2"/>
              </a:rPr>
              <a:t>Bilogis</a:t>
            </a:r>
            <a:r>
              <a:rPr lang="en-US" dirty="0" smtClean="0">
                <a:sym typeface="Wingdings" pitchFamily="2" charset="2"/>
              </a:rPr>
              <a:t>  </a:t>
            </a:r>
            <a:r>
              <a:rPr lang="en-US" dirty="0" err="1" smtClean="0">
                <a:sym typeface="Wingdings" pitchFamily="2" charset="2"/>
              </a:rPr>
              <a:t>gg.neurologis</a:t>
            </a:r>
            <a:r>
              <a:rPr lang="en-US" dirty="0" smtClean="0">
                <a:sym typeface="Wingdings" pitchFamily="2" charset="2"/>
              </a:rPr>
              <a:t>, </a:t>
            </a:r>
            <a:r>
              <a:rPr lang="en-US" dirty="0" err="1" smtClean="0">
                <a:sym typeface="Wingdings" pitchFamily="2" charset="2"/>
              </a:rPr>
              <a:t>genetika</a:t>
            </a:r>
            <a:endParaRPr lang="en-US" dirty="0"/>
          </a:p>
        </p:txBody>
      </p:sp>
    </p:spTree>
    <p:extLst>
      <p:ext uri="{BB962C8B-B14F-4D97-AF65-F5344CB8AC3E}">
        <p14:creationId xmlns:p14="http://schemas.microsoft.com/office/powerpoint/2010/main" val="2701319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1"/>
          </p:nvPr>
        </p:nvSpPr>
        <p:spPr/>
        <p:txBody>
          <a:bodyPr/>
          <a:lstStyle/>
          <a:p>
            <a:pPr>
              <a:defRPr/>
            </a:pPr>
            <a:r>
              <a:rPr lang="en-US"/>
              <a:t>Copyright © The McGraw-Hill Companies, Inc. Permission required for reproduction or display.</a:t>
            </a:r>
          </a:p>
        </p:txBody>
      </p:sp>
      <p:sp>
        <p:nvSpPr>
          <p:cNvPr id="12291" name="Rectangle 2"/>
          <p:cNvSpPr>
            <a:spLocks noChangeArrowheads="1"/>
          </p:cNvSpPr>
          <p:nvPr/>
        </p:nvSpPr>
        <p:spPr bwMode="auto">
          <a:xfrm>
            <a:off x="533400" y="0"/>
            <a:ext cx="8610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r>
              <a:rPr lang="en-US" sz="4400" b="1">
                <a:solidFill>
                  <a:schemeClr val="tx2"/>
                </a:solidFill>
                <a:latin typeface="Arial" charset="0"/>
              </a:rPr>
              <a:t>GANGGUAN NYERI</a:t>
            </a:r>
          </a:p>
        </p:txBody>
      </p:sp>
      <p:sp>
        <p:nvSpPr>
          <p:cNvPr id="12292" name="Rectangle 3"/>
          <p:cNvSpPr>
            <a:spLocks noChangeArrowheads="1"/>
          </p:cNvSpPr>
          <p:nvPr/>
        </p:nvSpPr>
        <p:spPr bwMode="auto">
          <a:xfrm>
            <a:off x="838200" y="1371600"/>
            <a:ext cx="7772400" cy="4953000"/>
          </a:xfrm>
          <a:prstGeom prst="rect">
            <a:avLst/>
          </a:prstGeom>
          <a:noFill/>
          <a:ln w="9525">
            <a:noFill/>
            <a:miter lim="800000"/>
            <a:headEnd/>
            <a:tailEnd/>
          </a:ln>
        </p:spPr>
        <p:txBody>
          <a:bodyPr lIns="92075" tIns="46038" rIns="92075" bIns="46038"/>
          <a:lstStyle/>
          <a:p>
            <a:pPr marL="342900" indent="-342900" algn="just">
              <a:spcBef>
                <a:spcPct val="20000"/>
              </a:spcBef>
              <a:buClr>
                <a:schemeClr val="tx2"/>
              </a:buClr>
              <a:buSzPct val="80000"/>
              <a:defRPr/>
            </a:pPr>
            <a:r>
              <a:rPr lang="id-ID" sz="3600" dirty="0"/>
              <a:t>	Pada gangguan nyeri (</a:t>
            </a:r>
            <a:r>
              <a:rPr lang="id-ID" sz="3600" i="1" dirty="0"/>
              <a:t>pain disorder</a:t>
            </a:r>
            <a:r>
              <a:rPr lang="id-ID" sz="3600" dirty="0"/>
              <a:t>), rasa sakit itu sendiri merupakan keluhan yang dominan, tidak berhubungan dengan penyebab </a:t>
            </a:r>
            <a:r>
              <a:rPr lang="id-ID" sz="3600" dirty="0" smtClean="0"/>
              <a:t>fisik</a:t>
            </a:r>
            <a:r>
              <a:rPr lang="en-US" sz="3600" dirty="0" smtClean="0"/>
              <a:t>. Rasa </a:t>
            </a:r>
            <a:r>
              <a:rPr lang="en-US" sz="3600" dirty="0" err="1" smtClean="0"/>
              <a:t>nyeri</a:t>
            </a:r>
            <a:r>
              <a:rPr lang="en-US" sz="3600" dirty="0" smtClean="0"/>
              <a:t> </a:t>
            </a:r>
            <a:r>
              <a:rPr lang="en-US" sz="3600" dirty="0" err="1" smtClean="0"/>
              <a:t>ini</a:t>
            </a:r>
            <a:r>
              <a:rPr lang="en-US" sz="3600" dirty="0" smtClean="0"/>
              <a:t> </a:t>
            </a:r>
            <a:r>
              <a:rPr lang="en-US" sz="3600" dirty="0" err="1" smtClean="0"/>
              <a:t>terjadai</a:t>
            </a:r>
            <a:r>
              <a:rPr lang="en-US" sz="3600" dirty="0" smtClean="0"/>
              <a:t> </a:t>
            </a:r>
            <a:r>
              <a:rPr lang="en-US" sz="3600" dirty="0" err="1" smtClean="0"/>
              <a:t>pada</a:t>
            </a:r>
            <a:r>
              <a:rPr lang="en-US" sz="3600" dirty="0" smtClean="0"/>
              <a:t> </a:t>
            </a:r>
            <a:r>
              <a:rPr lang="en-US" sz="3600" dirty="0" err="1" smtClean="0"/>
              <a:t>satu</a:t>
            </a:r>
            <a:r>
              <a:rPr lang="en-US" sz="3600" dirty="0" smtClean="0"/>
              <a:t> </a:t>
            </a:r>
            <a:r>
              <a:rPr lang="en-US" sz="3600" dirty="0" err="1" smtClean="0"/>
              <a:t>atau</a:t>
            </a:r>
            <a:r>
              <a:rPr lang="en-US" sz="3600" dirty="0" smtClean="0"/>
              <a:t> </a:t>
            </a:r>
            <a:r>
              <a:rPr lang="en-US" sz="3600" dirty="0" err="1" smtClean="0"/>
              <a:t>lebih</a:t>
            </a:r>
            <a:r>
              <a:rPr lang="en-US" sz="3600" dirty="0" smtClean="0"/>
              <a:t> </a:t>
            </a:r>
            <a:r>
              <a:rPr lang="en-US" sz="3600" dirty="0" err="1" smtClean="0"/>
              <a:t>tempat</a:t>
            </a:r>
            <a:r>
              <a:rPr lang="en-US" sz="3600" dirty="0" smtClean="0"/>
              <a:t> </a:t>
            </a:r>
            <a:r>
              <a:rPr lang="en-US" sz="3600" dirty="0" err="1" smtClean="0"/>
              <a:t>yg</a:t>
            </a:r>
            <a:r>
              <a:rPr lang="en-US" sz="3600" dirty="0" smtClean="0"/>
              <a:t> </a:t>
            </a:r>
            <a:r>
              <a:rPr lang="en-US" sz="3600" dirty="0" err="1" smtClean="0"/>
              <a:t>tdk</a:t>
            </a:r>
            <a:r>
              <a:rPr lang="en-US" sz="3600" dirty="0" smtClean="0"/>
              <a:t> </a:t>
            </a:r>
            <a:r>
              <a:rPr lang="en-US" sz="3600" dirty="0" err="1" smtClean="0"/>
              <a:t>sepenuhnya</a:t>
            </a:r>
            <a:r>
              <a:rPr lang="en-US" sz="3600" dirty="0" smtClean="0"/>
              <a:t> </a:t>
            </a:r>
            <a:r>
              <a:rPr lang="en-US" sz="3600" dirty="0" err="1" smtClean="0"/>
              <a:t>disebabkan</a:t>
            </a:r>
            <a:r>
              <a:rPr lang="en-US" sz="3600" dirty="0" smtClean="0"/>
              <a:t> </a:t>
            </a:r>
            <a:r>
              <a:rPr lang="en-US" sz="3600" dirty="0" err="1" smtClean="0"/>
              <a:t>kondisi</a:t>
            </a:r>
            <a:r>
              <a:rPr lang="en-US" sz="3600" dirty="0" smtClean="0"/>
              <a:t> </a:t>
            </a:r>
            <a:r>
              <a:rPr lang="en-US" sz="3600" dirty="0" err="1" smtClean="0"/>
              <a:t>medis</a:t>
            </a:r>
            <a:r>
              <a:rPr lang="en-US" sz="3600" dirty="0"/>
              <a:t> </a:t>
            </a:r>
            <a:r>
              <a:rPr lang="en-US" sz="3600" dirty="0" err="1" smtClean="0"/>
              <a:t>atau</a:t>
            </a:r>
            <a:r>
              <a:rPr lang="en-US" sz="3600" dirty="0" smtClean="0"/>
              <a:t> </a:t>
            </a:r>
            <a:r>
              <a:rPr lang="en-US" sz="3600" dirty="0" err="1" smtClean="0"/>
              <a:t>neurologis</a:t>
            </a:r>
            <a:endParaRPr lang="en-US" sz="3600" dirty="0">
              <a:latin typeface="Arial" charset="0"/>
            </a:endParaRPr>
          </a:p>
        </p:txBody>
      </p:sp>
    </p:spTree>
    <p:extLst>
      <p:ext uri="{BB962C8B-B14F-4D97-AF65-F5344CB8AC3E}">
        <p14:creationId xmlns:p14="http://schemas.microsoft.com/office/powerpoint/2010/main" val="15866301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65</TotalTime>
  <Words>1341</Words>
  <Application>Microsoft Office PowerPoint</Application>
  <PresentationFormat>On-screen Show (4:3)</PresentationFormat>
  <Paragraphs>117</Paragraphs>
  <Slides>21</Slides>
  <Notes>12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Adjacency</vt:lpstr>
      <vt:lpstr>GANGGUAN SOMATOFORM </vt:lpstr>
      <vt:lpstr>SOMATOFORM DISORDERS</vt:lpstr>
      <vt:lpstr>PowerPoint Presentation</vt:lpstr>
      <vt:lpstr>PowerPoint Presentation</vt:lpstr>
      <vt:lpstr>PowerPoint Presentation</vt:lpstr>
      <vt:lpstr>ETIOLOGI </vt:lpstr>
      <vt:lpstr>PowerPoint Presentation</vt:lpstr>
      <vt:lpstr>Etiologi  </vt:lpstr>
      <vt:lpstr>PowerPoint Presentation</vt:lpstr>
      <vt:lpstr>Etiologi </vt:lpstr>
      <vt:lpstr>PowerPoint Presentation</vt:lpstr>
      <vt:lpstr>PowerPoint Presentation</vt:lpstr>
      <vt:lpstr>PowerPoint Presentation</vt:lpstr>
      <vt:lpstr>Etiologi </vt:lpstr>
      <vt:lpstr>PowerPoint Presentation</vt:lpstr>
      <vt:lpstr>Gambaran klinis</vt:lpstr>
      <vt:lpstr>Etiologi </vt:lpstr>
      <vt:lpstr>Tretmen </vt:lpstr>
      <vt:lpstr>PowerPoint Presentation</vt:lpstr>
      <vt:lpstr>Factitious disorder (gg buatan) </vt:lpstr>
      <vt:lpstr>Malingering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GANGGUAN SOMATOFORM</dc:title>
  <dc:creator>Class</dc:creator>
  <cp:lastModifiedBy>Class</cp:lastModifiedBy>
  <cp:revision>8</cp:revision>
  <dcterms:created xsi:type="dcterms:W3CDTF">2017-04-06T01:56:16Z</dcterms:created>
  <dcterms:modified xsi:type="dcterms:W3CDTF">2017-04-06T03:02:02Z</dcterms:modified>
</cp:coreProperties>
</file>