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9D0F03A-A855-40C0-BB9A-69C879E6B6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43FEC0F-C9FD-41BA-9866-270ECDD8A933}" type="datetimeFigureOut">
              <a:rPr lang="en-US" smtClean="0"/>
              <a:t>4/20/2017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( mood 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32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Etilogi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anak2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~ </a:t>
            </a:r>
            <a:r>
              <a:rPr lang="en-US" smtClean="0"/>
              <a:t>dewasa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PPDGJ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Episode </a:t>
            </a:r>
            <a:r>
              <a:rPr lang="en-US" dirty="0" err="1" smtClean="0"/>
              <a:t>manik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afektif</a:t>
            </a:r>
            <a:r>
              <a:rPr lang="en-US" dirty="0" smtClean="0"/>
              <a:t> bipolar</a:t>
            </a:r>
          </a:p>
          <a:p>
            <a:r>
              <a:rPr lang="en-US" dirty="0" smtClean="0"/>
              <a:t>Episode </a:t>
            </a:r>
            <a:r>
              <a:rPr lang="en-US" dirty="0" err="1" smtClean="0"/>
              <a:t>depresif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depresif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(mood/</a:t>
            </a:r>
            <a:r>
              <a:rPr lang="en-US" dirty="0" err="1"/>
              <a:t>a</a:t>
            </a:r>
            <a:r>
              <a:rPr lang="en-US" dirty="0" err="1" smtClean="0"/>
              <a:t>fektif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mood /</a:t>
            </a:r>
            <a:r>
              <a:rPr lang="en-US" dirty="0" err="1" smtClean="0"/>
              <a:t>afektif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1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err="1" smtClean="0"/>
              <a:t>Teori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psikoanalisis</a:t>
            </a:r>
            <a:r>
              <a:rPr lang="en-US" sz="2800" b="1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periode</a:t>
            </a:r>
            <a:r>
              <a:rPr lang="en-US" sz="2800" dirty="0" smtClean="0">
                <a:sym typeface="Wingdings" pitchFamily="2" charset="2"/>
              </a:rPr>
              <a:t> oral </a:t>
            </a:r>
            <a:r>
              <a:rPr lang="en-US" sz="2800" dirty="0" err="1" smtClean="0">
                <a:sym typeface="Wingdings" pitchFamily="2" charset="2"/>
              </a:rPr>
              <a:t>kebutuhan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anak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krg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dpt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dipenuhi</a:t>
            </a:r>
            <a:r>
              <a:rPr lang="en-US" sz="2800" dirty="0" smtClean="0">
                <a:sym typeface="Wingdings" pitchFamily="2" charset="2"/>
              </a:rPr>
              <a:t>/</a:t>
            </a:r>
            <a:r>
              <a:rPr lang="en-US" sz="2800" dirty="0" err="1" smtClean="0">
                <a:sym typeface="Wingdings" pitchFamily="2" charset="2"/>
              </a:rPr>
              <a:t>dipenuhi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berlebihan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menyebabkan</a:t>
            </a:r>
            <a:r>
              <a:rPr lang="en-US" sz="2800" dirty="0" smtClean="0">
                <a:sym typeface="Wingdings" pitchFamily="2" charset="2"/>
              </a:rPr>
              <a:t> proses </a:t>
            </a:r>
            <a:r>
              <a:rPr lang="en-US" sz="2800" dirty="0" err="1" smtClean="0">
                <a:sym typeface="Wingdings" pitchFamily="2" charset="2"/>
              </a:rPr>
              <a:t>fiksasi</a:t>
            </a:r>
            <a:r>
              <a:rPr lang="en-US" sz="2800" dirty="0" smtClean="0">
                <a:sym typeface="Wingdings" pitchFamily="2" charset="2"/>
              </a:rPr>
              <a:t>. </a:t>
            </a:r>
            <a:r>
              <a:rPr lang="en-US" sz="2800" dirty="0" err="1" smtClean="0">
                <a:sym typeface="Wingdings" pitchFamily="2" charset="2"/>
              </a:rPr>
              <a:t>Fiksasi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menyebabkan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kcdrngan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utk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tergantung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pada</a:t>
            </a:r>
            <a:r>
              <a:rPr lang="en-US" sz="2800" dirty="0" smtClean="0">
                <a:sym typeface="Wingdings" pitchFamily="2" charset="2"/>
              </a:rPr>
              <a:t> orang lain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mempertahankan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harga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dirinya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b="1" dirty="0" err="1" smtClean="0">
                <a:sym typeface="Wingdings" pitchFamily="2" charset="2"/>
              </a:rPr>
              <a:t>Teori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kognitif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depresi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</a:t>
            </a:r>
            <a:r>
              <a:rPr lang="en-US" sz="2800" dirty="0" err="1" smtClean="0">
                <a:sym typeface="Wingdings" pitchFamily="2" charset="2"/>
              </a:rPr>
              <a:t>kesimpulan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subjektif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kesimpulan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tanpa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bukti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sym typeface="Wingdings" pitchFamily="2" charset="2"/>
              </a:rPr>
              <a:t>Abstraksi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seleksi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kesimpulan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satu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elemen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banyak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elemen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suatu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situasi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sym typeface="Wingdings" pitchFamily="2" charset="2"/>
              </a:rPr>
              <a:t>Overgeneralisasi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kesimpulan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menyeluruh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peristiwa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tunggal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sym typeface="Wingdings" pitchFamily="2" charset="2"/>
              </a:rPr>
              <a:t>Magnifikasi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minimi</a:t>
            </a:r>
            <a:r>
              <a:rPr lang="en-US" sz="2800" dirty="0" smtClean="0">
                <a:sym typeface="Wingdings" pitchFamily="2" charset="2"/>
              </a:rPr>
              <a:t>	</a:t>
            </a:r>
            <a:r>
              <a:rPr lang="en-US" sz="2800" dirty="0" err="1" smtClean="0">
                <a:sym typeface="Wingdings" pitchFamily="2" charset="2"/>
              </a:rPr>
              <a:t>sasi</a:t>
            </a:r>
            <a:r>
              <a:rPr lang="en-US" sz="2800" dirty="0" smtClean="0">
                <a:sym typeface="Wingdings" pitchFamily="2" charset="2"/>
              </a:rPr>
              <a:t>  melebih2kan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kinerja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merasa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tidak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berguna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6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ketidakberdayaan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berbgai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menyakitkan</a:t>
            </a:r>
            <a:r>
              <a:rPr lang="en-US" dirty="0" smtClean="0"/>
              <a:t> (aversive)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dikendalikakan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rasa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berdaya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depresi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reformulasi</a:t>
            </a:r>
            <a:r>
              <a:rPr lang="en-US" b="1" dirty="0" smtClean="0"/>
              <a:t> </a:t>
            </a:r>
            <a:r>
              <a:rPr lang="en-US" b="1" dirty="0" err="1" smtClean="0"/>
              <a:t>atribusional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berbgai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menyakitkan</a:t>
            </a:r>
            <a:r>
              <a:rPr lang="en-US" dirty="0" smtClean="0"/>
              <a:t> (aversive)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atribusi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thd</a:t>
            </a:r>
            <a:r>
              <a:rPr lang="en-US" dirty="0" smtClean="0">
                <a:sym typeface="Wingdings" pitchFamily="2" charset="2"/>
              </a:rPr>
              <a:t> faktor2 global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stabil</a:t>
            </a:r>
            <a:r>
              <a:rPr lang="en-US" dirty="0" smtClean="0">
                <a:sym typeface="Wingdings" pitchFamily="2" charset="2"/>
              </a:rPr>
              <a:t>  rasa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respon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situasi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depresi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/>
              <a:t>Keputusasaan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berbgai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menyakitkan</a:t>
            </a:r>
            <a:r>
              <a:rPr lang="en-US" dirty="0" smtClean="0"/>
              <a:t> (aversive)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atribusi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thd</a:t>
            </a:r>
            <a:r>
              <a:rPr lang="en-US" dirty="0" smtClean="0">
                <a:sym typeface="Wingdings" pitchFamily="2" charset="2"/>
              </a:rPr>
              <a:t> faktor2 global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stabil</a:t>
            </a:r>
            <a:r>
              <a:rPr lang="en-US" dirty="0" smtClean="0">
                <a:sym typeface="Wingdings" pitchFamily="2" charset="2"/>
              </a:rPr>
              <a:t> /</a:t>
            </a:r>
            <a:r>
              <a:rPr lang="en-US" dirty="0" err="1" smtClean="0">
                <a:sym typeface="Wingdings" pitchFamily="2" charset="2"/>
              </a:rPr>
              <a:t>faktor</a:t>
            </a:r>
            <a:r>
              <a:rPr lang="en-US" dirty="0" smtClean="0">
                <a:sym typeface="Wingdings" pitchFamily="2" charset="2"/>
              </a:rPr>
              <a:t> lain  rasa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respon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situasi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ekspektasi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diinginkan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diperoleh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depresi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4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Teori</a:t>
            </a:r>
            <a:r>
              <a:rPr lang="en-US" b="1" dirty="0" smtClean="0"/>
              <a:t> interpersonal </a:t>
            </a:r>
            <a:r>
              <a:rPr lang="en-US" b="1" dirty="0" err="1" smtClean="0"/>
              <a:t>depresi</a:t>
            </a:r>
            <a:r>
              <a:rPr lang="en-US" b="1" dirty="0" smtClean="0"/>
              <a:t> : </a:t>
            </a:r>
          </a:p>
          <a:p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psikologis</a:t>
            </a:r>
            <a:r>
              <a:rPr lang="en-US" b="1" dirty="0" smtClean="0"/>
              <a:t> </a:t>
            </a:r>
            <a:r>
              <a:rPr lang="en-US" b="1" dirty="0" err="1" smtClean="0"/>
              <a:t>gangguan</a:t>
            </a:r>
            <a:r>
              <a:rPr lang="en-US" b="1" dirty="0" smtClean="0"/>
              <a:t> bipolar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Faktor2 </a:t>
            </a:r>
            <a:r>
              <a:rPr lang="en-US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atribusional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disfungsional</a:t>
            </a:r>
            <a:r>
              <a:rPr lang="en-US" dirty="0" smtClean="0"/>
              <a:t> +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meningkatkan</a:t>
            </a:r>
            <a:r>
              <a:rPr lang="en-US" dirty="0" smtClean="0">
                <a:sym typeface="Wingdings" pitchFamily="2" charset="2"/>
              </a:rPr>
              <a:t> simtom2 </a:t>
            </a:r>
            <a:r>
              <a:rPr lang="en-US" dirty="0" err="1" smtClean="0">
                <a:sym typeface="Wingdings" pitchFamily="2" charset="2"/>
              </a:rPr>
              <a:t>negatif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depresi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Fase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pertahanan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psikologis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merusak</a:t>
            </a:r>
            <a:r>
              <a:rPr lang="en-US" dirty="0" smtClean="0">
                <a:sym typeface="Wingdings" pitchFamily="2" charset="2"/>
              </a:rPr>
              <a:t>,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2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biologis</a:t>
            </a:r>
            <a:r>
              <a:rPr lang="en-US" b="1" dirty="0" smtClean="0"/>
              <a:t> </a:t>
            </a:r>
            <a:r>
              <a:rPr lang="en-US" b="1" dirty="0" err="1" smtClean="0"/>
              <a:t>gangguan</a:t>
            </a:r>
            <a:r>
              <a:rPr lang="en-US" b="1" dirty="0" smtClean="0"/>
              <a:t> mood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 err="1" smtClean="0"/>
              <a:t>Genetik</a:t>
            </a:r>
            <a:r>
              <a:rPr lang="en-US" dirty="0" smtClean="0"/>
              <a:t> : 10-25%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hereditas</a:t>
            </a:r>
            <a:endParaRPr lang="en-US" dirty="0" smtClean="0"/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neurotransmitter (</a:t>
            </a:r>
            <a:r>
              <a:rPr lang="en-US" dirty="0" err="1" smtClean="0"/>
              <a:t>norepinefrin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serotonin). </a:t>
            </a:r>
            <a:r>
              <a:rPr lang="en-US" dirty="0" err="1" smtClean="0"/>
              <a:t>Norepinefrin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mania. Serotonin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depresi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 err="1" smtClean="0">
                <a:sym typeface="Wingdings" pitchFamily="2" charset="2"/>
              </a:rPr>
              <a:t>Gg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neuroendokrin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limbik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terkait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emosi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hipotalamus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Hipotalamus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kelenjar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endokrin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sekaligus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kadar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hormon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dihasilkan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kelenjar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. Hormon2 </a:t>
            </a:r>
            <a:r>
              <a:rPr lang="en-US" dirty="0" err="1" smtClean="0">
                <a:sym typeface="Wingdings" pitchFamily="2" charset="2"/>
              </a:rPr>
              <a:t>hipotalamus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kelenjar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pituitari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hormon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dihasilkannya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Berpebgaruh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simtom2 </a:t>
            </a:r>
            <a:r>
              <a:rPr lang="en-US" dirty="0" err="1" smtClean="0">
                <a:sym typeface="Wingdings" pitchFamily="2" charset="2"/>
              </a:rPr>
              <a:t>vegetatif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depresi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ex.gg.nafsu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tidur</a:t>
            </a:r>
            <a:r>
              <a:rPr lang="en-US" dirty="0" smtClean="0">
                <a:sym typeface="Wingdings" pitchFamily="2" charset="2"/>
              </a:rPr>
              <a:t>,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317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Terapi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Psikodinamika</a:t>
            </a:r>
            <a:r>
              <a:rPr lang="en-US" dirty="0" smtClean="0"/>
              <a:t> :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insght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direpres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agresivitas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terarah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CBT : </a:t>
            </a:r>
            <a:r>
              <a:rPr lang="en-US" dirty="0" err="1" smtClean="0"/>
              <a:t>restrukturisasi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Obat</a:t>
            </a:r>
            <a:r>
              <a:rPr lang="en-US" dirty="0" smtClean="0"/>
              <a:t>/</a:t>
            </a:r>
            <a:r>
              <a:rPr lang="en-US" dirty="0" err="1" smtClean="0"/>
              <a:t>medis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7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Simtom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kanak-kanak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Simtom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, </a:t>
            </a:r>
            <a:r>
              <a:rPr lang="en-US" dirty="0" err="1" smtClean="0"/>
              <a:t>mslh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 Simtom2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anak2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org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tjd</a:t>
            </a:r>
            <a:r>
              <a:rPr lang="en-US" dirty="0" smtClean="0"/>
              <a:t>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,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1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Prevalensi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Depresi</a:t>
            </a:r>
            <a:r>
              <a:rPr lang="en-US" dirty="0" smtClean="0"/>
              <a:t> &lt;1% </a:t>
            </a:r>
            <a:r>
              <a:rPr lang="en-US" dirty="0" err="1" smtClean="0"/>
              <a:t>pada</a:t>
            </a:r>
            <a:r>
              <a:rPr lang="en-US" dirty="0" smtClean="0"/>
              <a:t> anak2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(</a:t>
            </a:r>
            <a:r>
              <a:rPr lang="en-US" dirty="0" err="1" smtClean="0"/>
              <a:t>Kashani,dkk</a:t>
            </a:r>
            <a:r>
              <a:rPr lang="en-US" dirty="0" smtClean="0"/>
              <a:t>, 1986).</a:t>
            </a:r>
          </a:p>
          <a:p>
            <a:r>
              <a:rPr lang="en-US" dirty="0" err="1" smtClean="0"/>
              <a:t>Depresi</a:t>
            </a:r>
            <a:r>
              <a:rPr lang="en-US" dirty="0" smtClean="0"/>
              <a:t> 2-3% anak2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(Cohen, </a:t>
            </a:r>
            <a:r>
              <a:rPr lang="en-US" dirty="0" err="1" smtClean="0"/>
              <a:t>dkk</a:t>
            </a:r>
            <a:r>
              <a:rPr lang="en-US" dirty="0" smtClean="0"/>
              <a:t>, 1988)</a:t>
            </a:r>
          </a:p>
          <a:p>
            <a:r>
              <a:rPr lang="en-US" dirty="0" err="1" smtClean="0"/>
              <a:t>Depresi</a:t>
            </a:r>
            <a:r>
              <a:rPr lang="en-US" dirty="0" smtClean="0"/>
              <a:t> ; 7-13%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(</a:t>
            </a:r>
            <a:r>
              <a:rPr lang="en-US" dirty="0" err="1" smtClean="0"/>
              <a:t>kashani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, 1987)</a:t>
            </a:r>
          </a:p>
          <a:p>
            <a:r>
              <a:rPr lang="en-US" dirty="0" err="1" smtClean="0"/>
              <a:t>Prevalensi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lakii</a:t>
            </a:r>
            <a:r>
              <a:rPr lang="en-US" dirty="0" smtClean="0"/>
              <a:t>= 2:1 (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Kalo</a:t>
            </a:r>
            <a:r>
              <a:rPr lang="en-US" dirty="0" smtClean="0"/>
              <a:t> </a:t>
            </a:r>
            <a:r>
              <a:rPr lang="en-US" dirty="0" err="1" smtClean="0"/>
              <a:t>pda</a:t>
            </a:r>
            <a:r>
              <a:rPr lang="en-US" dirty="0" smtClean="0"/>
              <a:t> &lt;12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tjd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anak2 laki2. (Anderson, </a:t>
            </a:r>
            <a:r>
              <a:rPr lang="en-US" dirty="0" err="1" smtClean="0"/>
              <a:t>dkk</a:t>
            </a:r>
            <a:r>
              <a:rPr lang="en-US" dirty="0" smtClean="0"/>
              <a:t>, 1987).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anak2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anxietas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8613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139</TotalTime>
  <Words>504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Gangguan suasana perasaan( mood )</vt:lpstr>
      <vt:lpstr>PPDGJ III</vt:lpstr>
      <vt:lpstr>Etiologi</vt:lpstr>
      <vt:lpstr>PowerPoint Presentation</vt:lpstr>
      <vt:lpstr>PowerPoint Presentation</vt:lpstr>
      <vt:lpstr>PowerPoint Presentation</vt:lpstr>
      <vt:lpstr>Terapi </vt:lpstr>
      <vt:lpstr>Simtom depresi masa kanak-kanak dan remaja</vt:lpstr>
      <vt:lpstr>Prevalensi depresi</vt:lpstr>
      <vt:lpstr>Etilogi depresi pada anak2 dan remaja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suasana perasaan( mood )</dc:title>
  <dc:creator>Class</dc:creator>
  <cp:lastModifiedBy>Class</cp:lastModifiedBy>
  <cp:revision>12</cp:revision>
  <dcterms:created xsi:type="dcterms:W3CDTF">2017-04-20T02:13:36Z</dcterms:created>
  <dcterms:modified xsi:type="dcterms:W3CDTF">2017-04-20T04:44:42Z</dcterms:modified>
</cp:coreProperties>
</file>