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3" r:id="rId15"/>
    <p:sldId id="275" r:id="rId16"/>
    <p:sldId id="276" r:id="rId17"/>
    <p:sldId id="278" r:id="rId18"/>
    <p:sldId id="280" r:id="rId19"/>
    <p:sldId id="282" r:id="rId20"/>
    <p:sldId id="283" r:id="rId2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3880" y="304800"/>
            <a:ext cx="4846320" cy="381000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400" b="1" cap="all" baseline="0"/>
            </a:lvl1pPr>
            <a:lvl2pPr marL="228600" indent="0">
              <a:buNone/>
              <a:defRPr sz="2400" b="1"/>
            </a:lvl2pPr>
            <a:lvl3pPr marL="457200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4400" indent="0"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63880" y="701040"/>
            <a:ext cx="4846320" cy="685800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867400" y="533400"/>
            <a:ext cx="2438400" cy="2031326"/>
          </a:xfrm>
          <a:ln>
            <a:solidFill>
              <a:schemeClr val="bg1"/>
            </a:solidFill>
          </a:ln>
        </p:spPr>
        <p:txBody>
          <a:bodyPr tIns="9144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[Click to insert Logo / Brand Image]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581400" y="2819401"/>
            <a:ext cx="5257800" cy="350519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[insert your bio or company information]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76690" y="1642472"/>
            <a:ext cx="2483254" cy="3234328"/>
          </a:xfrm>
          <a:ln w="228600" cap="sq" cmpd="sng">
            <a:noFill/>
            <a:miter lim="800000"/>
          </a:ln>
        </p:spPr>
        <p:txBody>
          <a:bodyPr tIns="2743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[Click icon to insert photo]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6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878942-B1A7-4565-BF15-34B51515A377}" type="datetimeFigureOut">
              <a:rPr lang="id-ID" smtClean="0"/>
              <a:t>13/06/2017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D7ED64-9A20-43CD-9823-2EF2D75C4946}" type="slidenum">
              <a:rPr lang="id-ID" smtClean="0"/>
              <a:t>‹#›</a:t>
            </a:fld>
            <a:endParaRPr lang="id-ID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420888"/>
            <a:ext cx="6480048" cy="1752600"/>
          </a:xfrm>
        </p:spPr>
        <p:txBody>
          <a:bodyPr/>
          <a:lstStyle/>
          <a:p>
            <a:r>
              <a:rPr lang="id-ID" dirty="0" smtClean="0"/>
              <a:t>Yeny Duriana Wijaya, M.Psi., Psi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547664" y="1196752"/>
            <a:ext cx="5103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SKIZOFRENIA</a:t>
            </a:r>
            <a:endParaRPr lang="id-ID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Bagaimana stigma masyarakat terhadap skizofrenia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Masih sangat buruk....ditambah self stigma negatif dari skizofrenia  </a:t>
            </a:r>
          </a:p>
          <a:p>
            <a:endParaRPr lang="id-ID" dirty="0"/>
          </a:p>
          <a:p>
            <a:endParaRPr lang="id-ID" dirty="0" smtClean="0"/>
          </a:p>
          <a:p>
            <a:pPr>
              <a:buNone/>
            </a:pPr>
            <a:r>
              <a:rPr lang="id-ID" dirty="0" smtClean="0"/>
              <a:t>         Dapat memperburuk kondisi ODS</a:t>
            </a:r>
            <a:endParaRPr lang="id-ID" dirty="0"/>
          </a:p>
        </p:txBody>
      </p:sp>
      <p:sp>
        <p:nvSpPr>
          <p:cNvPr id="4" name="Down Arrow 3"/>
          <p:cNvSpPr/>
          <p:nvPr/>
        </p:nvSpPr>
        <p:spPr>
          <a:xfrm>
            <a:off x="4499992" y="3429000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Di lapangan banyak terjadi pemasungan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Kenapa ??</a:t>
            </a:r>
          </a:p>
          <a:p>
            <a:pPr>
              <a:buNone/>
            </a:pPr>
            <a:r>
              <a:rPr lang="id-ID" dirty="0" smtClean="0"/>
              <a:t>Pelanggaran HAM, kurangnya perhatian dari pemerintah, kurang pahamnya masyarakat terhadap skizofrenia... </a:t>
            </a:r>
            <a:endParaRPr lang="id-ID" dirty="0"/>
          </a:p>
          <a:p>
            <a:pPr>
              <a:buNone/>
            </a:pPr>
            <a:r>
              <a:rPr lang="id-ID" dirty="0" smtClean="0"/>
              <a:t>Sebagian besar masyarakat melakukan pemasungan dengan alasan ada efek kerbehayaan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IKAT/RANTAI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Ikat</a:t>
            </a:r>
            <a:r>
              <a:rPr lang="en-US" dirty="0" smtClean="0"/>
              <a:t> non </a:t>
            </a:r>
            <a:r>
              <a:rPr lang="en-US" dirty="0" err="1" smtClean="0"/>
              <a:t>besi</a:t>
            </a:r>
            <a:r>
              <a:rPr lang="en-US" dirty="0" smtClean="0"/>
              <a:t>,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, </a:t>
            </a:r>
            <a:r>
              <a:rPr lang="en-US" dirty="0" err="1" smtClean="0"/>
              <a:t>rantai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dua</a:t>
            </a:r>
            <a:r>
              <a:rPr lang="en-US" dirty="0" smtClean="0"/>
              <a:t>/</a:t>
            </a:r>
            <a:r>
              <a:rPr lang="en-US" dirty="0" err="1" smtClean="0"/>
              <a:t>satu</a:t>
            </a:r>
            <a:r>
              <a:rPr lang="en-US" dirty="0" smtClean="0"/>
              <a:t> kaki,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5349"/>
          <a:stretch>
            <a:fillRect/>
          </a:stretch>
        </p:blipFill>
        <p:spPr bwMode="auto">
          <a:xfrm>
            <a:off x="3733800" y="1447800"/>
            <a:ext cx="4648200" cy="387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39624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KH (24</a:t>
            </a:r>
            <a:r>
              <a:rPr lang="en-US" baseline="30000" dirty="0" smtClean="0"/>
              <a:t>th</a:t>
            </a:r>
            <a:r>
              <a:rPr lang="en-US" dirty="0" smtClean="0"/>
              <a:t>) </a:t>
            </a:r>
            <a:r>
              <a:rPr lang="en-US" dirty="0" err="1" smtClean="0"/>
              <a:t>Gamping</a:t>
            </a:r>
            <a:r>
              <a:rPr lang="en-US" dirty="0" smtClean="0"/>
              <a:t> </a:t>
            </a:r>
            <a:r>
              <a:rPr lang="en-US" dirty="0" err="1" smtClean="0"/>
              <a:t>Sleman</a:t>
            </a:r>
            <a:endParaRPr lang="en-US" dirty="0" smtClean="0"/>
          </a:p>
          <a:p>
            <a:r>
              <a:rPr lang="en-US" dirty="0" smtClean="0"/>
              <a:t>MZ, 38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Bireuen</a:t>
            </a:r>
            <a:r>
              <a:rPr lang="en-US" dirty="0" smtClean="0"/>
              <a:t> NAD</a:t>
            </a:r>
          </a:p>
          <a:p>
            <a:endParaRPr lang="en-US" dirty="0"/>
          </a:p>
        </p:txBody>
      </p:sp>
      <p:pic>
        <p:nvPicPr>
          <p:cNvPr id="7" name="Picture Placeholder 6" descr="C:\Users\RS At-Turots\Documents\VALIDASI PASUNG\DSCN2565.JPG"/>
          <p:cNvPicPr>
            <a:picLocks noGrp="1"/>
          </p:cNvPicPr>
          <p:nvPr>
            <p:ph type="pic" sz="quarter" idx="13"/>
          </p:nvPr>
        </p:nvPicPr>
        <p:blipFill>
          <a:blip r:embed="rId3" cstate="print"/>
          <a:srcRect l="21196" r="211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35927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KOMBINASI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kurung</a:t>
            </a:r>
            <a:r>
              <a:rPr lang="en-US" dirty="0" smtClean="0"/>
              <a:t> – </a:t>
            </a:r>
            <a:r>
              <a:rPr lang="en-US" dirty="0" err="1" smtClean="0"/>
              <a:t>ikat</a:t>
            </a:r>
            <a:r>
              <a:rPr lang="en-US" dirty="0" smtClean="0"/>
              <a:t>/</a:t>
            </a:r>
            <a:r>
              <a:rPr lang="en-US" dirty="0" err="1" smtClean="0"/>
              <a:t>rantai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Placeholder 8" descr="C:\Users\RS At-Turots\Documents\VALIDASI PASUNG\DSCN2569.JPG"/>
          <p:cNvPicPr>
            <a:picLocks noGrp="1"/>
          </p:cNvPicPr>
          <p:nvPr>
            <p:ph type="pic" sz="quarter" idx="16"/>
          </p:nvPr>
        </p:nvPicPr>
        <p:blipFill>
          <a:blip r:embed="rId2" cstate="print"/>
          <a:srcRect l="5011" r="5011"/>
          <a:stretch>
            <a:fillRect/>
          </a:stretch>
        </p:blipFill>
        <p:spPr bwMode="auto">
          <a:xfrm>
            <a:off x="3505200" y="533400"/>
            <a:ext cx="533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28600" y="5410200"/>
            <a:ext cx="4267200" cy="609600"/>
          </a:xfrm>
        </p:spPr>
        <p:txBody>
          <a:bodyPr/>
          <a:lstStyle/>
          <a:p>
            <a:r>
              <a:rPr lang="en-US" dirty="0" smtClean="0"/>
              <a:t>WY, 35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Gamping</a:t>
            </a:r>
            <a:r>
              <a:rPr lang="en-US" dirty="0" smtClean="0"/>
              <a:t> </a:t>
            </a:r>
            <a:r>
              <a:rPr lang="en-US" dirty="0" err="1" smtClean="0"/>
              <a:t>Sleman</a:t>
            </a:r>
            <a:endParaRPr lang="en-US" dirty="0"/>
          </a:p>
        </p:txBody>
      </p:sp>
      <p:pic>
        <p:nvPicPr>
          <p:cNvPr id="7" name="Content Placeholder 3" descr="C:\Users\RS At-Turots\Documents\VALIDASI PASUNG\DSCN2570.JPG"/>
          <p:cNvPicPr>
            <a:picLocks noGrp="1"/>
          </p:cNvPicPr>
          <p:nvPr>
            <p:ph type="pic" sz="quarter" idx="13"/>
          </p:nvPr>
        </p:nvPicPr>
        <p:blipFill>
          <a:blip r:embed="rId3" cstate="print"/>
          <a:srcRect l="21196" r="2119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23264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 smtClean="0"/>
              <a:t>Balok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 smtClean="0"/>
              <a:t>Dua</a:t>
            </a:r>
            <a:r>
              <a:rPr lang="en-US" dirty="0" smtClean="0"/>
              <a:t> / </a:t>
            </a:r>
            <a:r>
              <a:rPr lang="en-US" dirty="0" err="1" smtClean="0"/>
              <a:t>satu</a:t>
            </a:r>
            <a:r>
              <a:rPr lang="en-US" dirty="0" smtClean="0"/>
              <a:t> kaki, </a:t>
            </a:r>
            <a:r>
              <a:rPr lang="en-US" dirty="0" err="1" smtClean="0"/>
              <a:t>buatan-gelondongan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10" name="Picture 5" descr="basirun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 bwMode="auto">
          <a:xfrm>
            <a:off x="4495800" y="1524000"/>
            <a:ext cx="411480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581400" y="5867400"/>
            <a:ext cx="5257800" cy="68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IS, 43th, </a:t>
            </a:r>
            <a:r>
              <a:rPr lang="en-US" dirty="0" err="1" smtClean="0"/>
              <a:t>Bireuen</a:t>
            </a:r>
            <a:r>
              <a:rPr lang="en-US" dirty="0" smtClean="0"/>
              <a:t> NAD</a:t>
            </a:r>
          </a:p>
          <a:p>
            <a:r>
              <a:rPr lang="en-US" dirty="0" smtClean="0"/>
              <a:t>H, 45 </a:t>
            </a:r>
            <a:r>
              <a:rPr lang="en-US" dirty="0" err="1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Bireuen</a:t>
            </a:r>
            <a:r>
              <a:rPr lang="en-US" dirty="0" smtClean="0"/>
              <a:t> NAD</a:t>
            </a:r>
            <a:endParaRPr lang="en-US" dirty="0"/>
          </a:p>
        </p:txBody>
      </p:sp>
      <p:pic>
        <p:nvPicPr>
          <p:cNvPr id="9" name="Picture 3" descr="iskandar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 b="119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74289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2" name="Picture 2" descr="http://www.suryani-institute.com/wp-content/uploads/2008/12/pasu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4953000" y="457200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http://www.suryani-institute.com/wp-content/uploads/2008/12/pasung-1.jpg</a:t>
            </a:r>
          </a:p>
        </p:txBody>
      </p:sp>
      <p:pic>
        <p:nvPicPr>
          <p:cNvPr id="2054" name="Picture 4" descr="http://stat.kompasiana.com/files/2010/06/pasung-dal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5073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228600" y="48768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http://stat.kompasiana.com/files/2010/06/pasung-dalam.jpg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Apa yg bisa dilakukan jika melihat ada gejala ODS di sekitar kita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r>
              <a:rPr lang="id-ID" dirty="0" smtClean="0"/>
              <a:t>Memperlakukan seperti orang sehat lainnya, </a:t>
            </a:r>
          </a:p>
          <a:p>
            <a:r>
              <a:rPr lang="id-ID" dirty="0" smtClean="0"/>
              <a:t>Jika menimbulkan masalah segera beritahu keluarga atau orang terdekatnya</a:t>
            </a:r>
          </a:p>
          <a:p>
            <a:r>
              <a:rPr lang="id-ID" dirty="0" smtClean="0"/>
              <a:t>Situasi krisis segera panggil petugas kesehatan setempat</a:t>
            </a:r>
          </a:p>
          <a:p>
            <a:endParaRPr lang="id-ID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68294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Intervensi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Dini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Secara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Umum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Terhadap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Gejala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Gangguan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Kejiwaan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8763000" cy="483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/>
              <a:t>Kepada</a:t>
            </a:r>
            <a:r>
              <a:rPr lang="en-US" sz="2400" b="1" dirty="0"/>
              <a:t> </a:t>
            </a:r>
            <a:r>
              <a:rPr lang="en-US" sz="2400" b="1" dirty="0" err="1"/>
              <a:t>Orang</a:t>
            </a:r>
            <a:r>
              <a:rPr lang="en-US" sz="2400" b="1" dirty="0"/>
              <a:t> Yang </a:t>
            </a:r>
            <a:r>
              <a:rPr lang="en-US" sz="2400" b="1" dirty="0" err="1"/>
              <a:t>mengalami</a:t>
            </a:r>
            <a:r>
              <a:rPr lang="en-US" sz="2400" b="1" dirty="0"/>
              <a:t> </a:t>
            </a:r>
            <a:r>
              <a:rPr lang="en-US" sz="2400" b="1" dirty="0" err="1"/>
              <a:t>gejala</a:t>
            </a:r>
            <a:r>
              <a:rPr lang="en-US" sz="2400" b="1" dirty="0"/>
              <a:t> </a:t>
            </a:r>
            <a:r>
              <a:rPr lang="en-US" sz="2400" b="1" dirty="0" err="1"/>
              <a:t>gangguan</a:t>
            </a:r>
            <a:r>
              <a:rPr lang="en-US" sz="2400" b="1" dirty="0"/>
              <a:t> </a:t>
            </a:r>
            <a:r>
              <a:rPr lang="en-US" sz="2400" b="1" dirty="0" err="1"/>
              <a:t>kejiwaan</a:t>
            </a:r>
            <a:r>
              <a:rPr lang="en-US" sz="2400" b="1" dirty="0"/>
              <a:t> </a:t>
            </a:r>
            <a:r>
              <a:rPr lang="en-US" sz="2400" dirty="0"/>
              <a:t>: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kesempatan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mengungkapkan</a:t>
            </a:r>
            <a:r>
              <a:rPr lang="en-US" sz="2400" dirty="0"/>
              <a:t> </a:t>
            </a:r>
            <a:r>
              <a:rPr lang="en-US" sz="2400" dirty="0" err="1"/>
              <a:t>perasaan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bercerita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 yang </a:t>
            </a:r>
            <a:r>
              <a:rPr lang="en-US" sz="2400" dirty="0" err="1"/>
              <a:t>dihadapi</a:t>
            </a:r>
            <a:endParaRPr lang="en-US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Mendengarkan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pengertian</a:t>
            </a:r>
            <a:endParaRPr lang="en-US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relaksasi</a:t>
            </a:r>
            <a:endParaRPr lang="en-US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Segera</a:t>
            </a:r>
            <a:r>
              <a:rPr lang="en-US" sz="2400" dirty="0"/>
              <a:t> </a:t>
            </a:r>
            <a:r>
              <a:rPr lang="en-US" sz="2400" dirty="0" err="1"/>
              <a:t>minta</a:t>
            </a:r>
            <a:r>
              <a:rPr lang="en-US" sz="2400" dirty="0"/>
              <a:t> </a:t>
            </a:r>
            <a:r>
              <a:rPr lang="en-US" sz="2400" dirty="0" err="1"/>
              <a:t>dilibatkan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aktivitasnya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endParaRPr lang="en-US" sz="2400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berpikir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sedang</a:t>
            </a:r>
            <a:r>
              <a:rPr lang="en-US" sz="2400" dirty="0"/>
              <a:t> </a:t>
            </a:r>
            <a:r>
              <a:rPr lang="en-US" sz="2400" dirty="0" err="1" smtClean="0"/>
              <a:t>dihadapi</a:t>
            </a:r>
            <a:endParaRPr lang="en-US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err="1" smtClean="0"/>
              <a:t>Mencoba</a:t>
            </a:r>
            <a:r>
              <a:rPr lang="en-US" dirty="0" smtClean="0"/>
              <a:t> </a:t>
            </a:r>
            <a:r>
              <a:rPr lang="en-US" dirty="0" err="1" smtClean="0"/>
              <a:t>menenangkan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lembut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relaks</a:t>
            </a:r>
            <a:r>
              <a:rPr lang="en-US" dirty="0" smtClean="0"/>
              <a:t> 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err="1" smtClean="0"/>
              <a:t>Kalau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jiwa</a:t>
            </a:r>
            <a:r>
              <a:rPr lang="en-US" dirty="0" smtClean="0"/>
              <a:t> </a:t>
            </a:r>
            <a:r>
              <a:rPr lang="en-US" dirty="0" err="1" smtClean="0"/>
              <a:t>berat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bersigat</a:t>
            </a:r>
            <a:r>
              <a:rPr lang="en-US" dirty="0" smtClean="0"/>
              <a:t> </a:t>
            </a:r>
            <a:r>
              <a:rPr lang="en-US" dirty="0" err="1" smtClean="0"/>
              <a:t>krisis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teratasi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)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hubungi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medis</a:t>
            </a:r>
            <a:r>
              <a:rPr lang="en-US" dirty="0" smtClean="0"/>
              <a:t> </a:t>
            </a:r>
            <a:r>
              <a:rPr lang="en-US" dirty="0" err="1" smtClean="0"/>
              <a:t>terdekat</a:t>
            </a:r>
            <a:endParaRPr lang="en-US" dirty="0" smtClean="0"/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mengucilkan</a:t>
            </a:r>
            <a:r>
              <a:rPr lang="en-US" dirty="0" smtClean="0"/>
              <a:t>, </a:t>
            </a:r>
            <a:r>
              <a:rPr lang="en-US" dirty="0" err="1" smtClean="0"/>
              <a:t>mengolok-olok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memasung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6"/>
            </a:pPr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 smtClean="0"/>
              <a:t>Keluarga</a:t>
            </a:r>
            <a:r>
              <a:rPr lang="en-US" sz="2000" b="1" dirty="0"/>
              <a:t> </a:t>
            </a:r>
            <a:r>
              <a:rPr lang="en-US" sz="2000" b="1" dirty="0" smtClean="0"/>
              <a:t>Yang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Keluarga</a:t>
            </a:r>
            <a:r>
              <a:rPr lang="en-US" sz="2000" b="1" dirty="0"/>
              <a:t> </a:t>
            </a:r>
            <a:r>
              <a:rPr lang="en-US" sz="2000" b="1" dirty="0" err="1" smtClean="0"/>
              <a:t>Ada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Mengalami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Gangguan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Jiwa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000" dirty="0" err="1"/>
              <a:t>Membina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000" dirty="0"/>
              <a:t> </a:t>
            </a:r>
            <a:r>
              <a:rPr lang="en-US" sz="2000" dirty="0" err="1"/>
              <a:t>MEngajak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aktivitasnya</a:t>
            </a:r>
            <a:r>
              <a:rPr lang="en-US" sz="2000" dirty="0"/>
              <a:t> </a:t>
            </a:r>
            <a:r>
              <a:rPr lang="en-US" sz="2000" dirty="0" err="1"/>
              <a:t>sehari-hari</a:t>
            </a:r>
            <a:r>
              <a:rPr lang="en-US" sz="2000" dirty="0"/>
              <a:t>, </a:t>
            </a:r>
            <a:r>
              <a:rPr lang="en-US" sz="2000" dirty="0" err="1"/>
              <a:t>jangan</a:t>
            </a:r>
            <a:r>
              <a:rPr lang="en-US" sz="2000" dirty="0"/>
              <a:t> </a:t>
            </a:r>
            <a:r>
              <a:rPr lang="en-US" sz="2000" dirty="0" err="1"/>
              <a:t>putus</a:t>
            </a:r>
            <a:r>
              <a:rPr lang="en-US" sz="2000" dirty="0"/>
              <a:t> </a:t>
            </a:r>
            <a:r>
              <a:rPr lang="en-US" sz="2000" dirty="0" err="1"/>
              <a:t>asa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selalu</a:t>
            </a:r>
            <a:r>
              <a:rPr lang="en-US" sz="2000" dirty="0"/>
              <a:t> </a:t>
            </a:r>
            <a:r>
              <a:rPr lang="en-US" sz="2000" dirty="0" err="1"/>
              <a:t>berpikir</a:t>
            </a:r>
            <a:r>
              <a:rPr lang="en-US" sz="2000" dirty="0"/>
              <a:t> </a:t>
            </a:r>
            <a:r>
              <a:rPr lang="en-US" sz="2000" dirty="0" err="1"/>
              <a:t>positif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en-US" sz="2000" dirty="0" err="1"/>
              <a:t>dihadapii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keluarganya</a:t>
            </a:r>
            <a:endParaRPr lang="en-US" sz="2000" dirty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000" dirty="0" err="1"/>
              <a:t>Memfasilitasi</a:t>
            </a:r>
            <a:r>
              <a:rPr lang="en-US" sz="2000" dirty="0"/>
              <a:t> </a:t>
            </a:r>
            <a:r>
              <a:rPr lang="en-US" sz="2000" dirty="0" err="1"/>
              <a:t>keluarga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berbagi</a:t>
            </a:r>
            <a:r>
              <a:rPr lang="en-US" sz="2000" dirty="0"/>
              <a:t> </a:t>
            </a:r>
            <a:r>
              <a:rPr lang="en-US" sz="2000" dirty="0" err="1"/>
              <a:t>perasaan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yang </a:t>
            </a:r>
            <a:r>
              <a:rPr lang="en-US" sz="2000" dirty="0" err="1"/>
              <a:t>dialami</a:t>
            </a:r>
            <a:endParaRPr lang="en-US" sz="2000" dirty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support 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masalah</a:t>
            </a:r>
            <a:r>
              <a:rPr lang="en-US" sz="2000" dirty="0"/>
              <a:t> yang </a:t>
            </a:r>
            <a:r>
              <a:rPr lang="en-US" sz="2000" dirty="0" err="1"/>
              <a:t>sedang</a:t>
            </a:r>
            <a:r>
              <a:rPr lang="en-US" sz="2000" dirty="0"/>
              <a:t> </a:t>
            </a:r>
            <a:r>
              <a:rPr lang="en-US" sz="2000" dirty="0" err="1"/>
              <a:t>dihadapi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</a:t>
            </a:r>
            <a:r>
              <a:rPr lang="en-US" sz="2000" dirty="0" err="1"/>
              <a:t>keluarganya</a:t>
            </a:r>
            <a:endParaRPr lang="en-US" sz="2000" dirty="0"/>
          </a:p>
          <a:p>
            <a:pPr marL="514350" lvl="0" indent="-514350">
              <a:lnSpc>
                <a:spcPct val="170000"/>
              </a:lnSpc>
              <a:buFont typeface="+mj-lt"/>
              <a:buAutoNum type="arabicPeriod"/>
            </a:pP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memberikan</a:t>
            </a:r>
            <a:r>
              <a:rPr lang="en-US" sz="2000" dirty="0"/>
              <a:t> saran agar </a:t>
            </a:r>
            <a:r>
              <a:rPr lang="en-US" sz="2000" dirty="0" err="1"/>
              <a:t>menghubungi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medis</a:t>
            </a:r>
            <a:r>
              <a:rPr lang="en-US" sz="2000" dirty="0"/>
              <a:t> </a:t>
            </a:r>
            <a:r>
              <a:rPr lang="en-US" sz="2000" dirty="0" err="1"/>
              <a:t>terdekat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instansi</a:t>
            </a:r>
            <a:r>
              <a:rPr lang="en-US" sz="2000" dirty="0"/>
              <a:t> yang </a:t>
            </a:r>
            <a:r>
              <a:rPr lang="en-US" sz="2000" dirty="0" err="1"/>
              <a:t>berwenang</a:t>
            </a:r>
            <a:endParaRPr lang="en-US" sz="2000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en-US" sz="2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SKIZOFRENIA 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Skizofrenia</a:t>
            </a:r>
            <a:r>
              <a:rPr lang="en-US" dirty="0" smtClean="0"/>
              <a:t> :</a:t>
            </a:r>
          </a:p>
          <a:p>
            <a:r>
              <a:rPr lang="en-US" dirty="0" smtClean="0"/>
              <a:t>Split of mind : </a:t>
            </a:r>
            <a:r>
              <a:rPr lang="en-US" dirty="0" err="1" smtClean="0"/>
              <a:t>pikiran</a:t>
            </a:r>
            <a:r>
              <a:rPr lang="en-US" dirty="0" smtClean="0"/>
              <a:t> yang </a:t>
            </a:r>
            <a:r>
              <a:rPr lang="en-US" dirty="0" err="1" smtClean="0"/>
              <a:t>terbelah</a:t>
            </a:r>
            <a:endParaRPr lang="en-US" dirty="0" smtClean="0"/>
          </a:p>
          <a:p>
            <a:pPr lvl="1"/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delusi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disorganized</a:t>
            </a:r>
          </a:p>
          <a:p>
            <a:pPr lvl="1"/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endParaRPr lang="en-US" dirty="0" smtClean="0"/>
          </a:p>
          <a:p>
            <a:pPr lvl="1"/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endParaRPr lang="en-US" dirty="0" smtClean="0"/>
          </a:p>
          <a:p>
            <a:r>
              <a:rPr lang="en-US" dirty="0" err="1" smtClean="0"/>
              <a:t>Penyimpangan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, </a:t>
            </a:r>
            <a:r>
              <a:rPr lang="en-US" dirty="0" err="1" smtClean="0"/>
              <a:t>afek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wajar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tumpul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Terima kasih....</a:t>
            </a:r>
            <a:endParaRPr lang="id-ID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Delusi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Keyakinan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,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kejar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kebesaran</a:t>
            </a:r>
            <a:endParaRPr lang="en-US" dirty="0" smtClean="0"/>
          </a:p>
          <a:p>
            <a:r>
              <a:rPr lang="en-US" dirty="0" err="1" smtClean="0"/>
              <a:t>Halusinasi</a:t>
            </a:r>
            <a:endParaRPr lang="en-US" dirty="0" smtClean="0"/>
          </a:p>
          <a:p>
            <a:pPr lvl="1"/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sensorik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(</a:t>
            </a:r>
            <a:r>
              <a:rPr lang="en-US" dirty="0" err="1" smtClean="0"/>
              <a:t>diyakini</a:t>
            </a:r>
            <a:r>
              <a:rPr lang="en-US" dirty="0" smtClean="0"/>
              <a:t>)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stimulus </a:t>
            </a:r>
            <a:r>
              <a:rPr lang="en-US" dirty="0" err="1" smtClean="0"/>
              <a:t>eksternal</a:t>
            </a:r>
            <a:r>
              <a:rPr lang="en-US" dirty="0" smtClean="0"/>
              <a:t> yang </a:t>
            </a:r>
            <a:r>
              <a:rPr lang="en-US" dirty="0" err="1" smtClean="0"/>
              <a:t>nyata</a:t>
            </a:r>
            <a:endParaRPr lang="id-ID" dirty="0" smtClean="0"/>
          </a:p>
          <a:p>
            <a:pPr lvl="1"/>
            <a:endParaRPr lang="id-ID" dirty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id-ID" dirty="0" smtClean="0"/>
              <a:t> minimal</a:t>
            </a:r>
            <a:r>
              <a:rPr lang="en-US" dirty="0" smtClean="0"/>
              <a:t> 1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id-ID" dirty="0" smtClean="0"/>
              <a:t> (PPDGJ III). </a:t>
            </a:r>
          </a:p>
          <a:p>
            <a:pPr eaLnBrk="1" hangingPunct="1"/>
            <a:r>
              <a:rPr lang="id-ID" dirty="0" smtClean="0"/>
              <a:t>Dua atau lebih  1 gejala di atas (DSM IV)</a:t>
            </a:r>
            <a:endParaRPr lang="en-US" dirty="0" smtClean="0"/>
          </a:p>
          <a:p>
            <a:pPr eaLnBrk="1" hangingPunct="1"/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berlangsung</a:t>
            </a:r>
            <a:r>
              <a:rPr lang="en-US" dirty="0" smtClean="0"/>
              <a:t> </a:t>
            </a:r>
            <a:r>
              <a:rPr lang="en-US" dirty="0" err="1" smtClean="0"/>
              <a:t>sedikitnya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bulan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</a:t>
            </a:r>
            <a:r>
              <a:rPr lang="id-ID" dirty="0" smtClean="0"/>
              <a:t>acam-macam skizofrenia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Skizofrenia paranoid,kriteria tambahan : halusinasi yg mengancam, halusinasi pembauhan/pengecapan/bersifat seksual, waham dikendalikan</a:t>
            </a:r>
          </a:p>
          <a:p>
            <a:r>
              <a:rPr lang="id-ID" dirty="0" smtClean="0"/>
              <a:t>Skizofrenia hebrefenik : 15-25 thun. P.L yg tidak bertanggungjawab, menyendiri, afek pasien dangkal, gigling, </a:t>
            </a:r>
          </a:p>
          <a:p>
            <a:r>
              <a:rPr lang="id-ID" dirty="0" smtClean="0"/>
              <a:t>Skizofrenia katatonik : stupor, gelisah</a:t>
            </a:r>
            <a:endParaRPr lang="id-ID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penyebabnya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Keturunan </a:t>
            </a:r>
          </a:p>
          <a:p>
            <a:r>
              <a:rPr lang="id-ID" dirty="0" smtClean="0"/>
              <a:t>Stresor lingkungan </a:t>
            </a:r>
            <a:endParaRPr lang="id-ID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Apakah  Skizofrenia mempengaruhi kapasitas Intelektual?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29000"/>
            <a:ext cx="7467600" cy="4525963"/>
          </a:xfrm>
        </p:spPr>
        <p:txBody>
          <a:bodyPr/>
          <a:lstStyle/>
          <a:p>
            <a:r>
              <a:rPr lang="id-ID" dirty="0" smtClean="0"/>
              <a:t>Tidak </a:t>
            </a:r>
          </a:p>
          <a:p>
            <a:r>
              <a:rPr lang="id-ID" dirty="0" smtClean="0"/>
              <a:t>Mungkin ada hambatan dalam perkembangan kognitif</a:t>
            </a:r>
            <a:endParaRPr lang="id-ID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Apakah skizofrenia bisa disembuhkan?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564904"/>
            <a:ext cx="7467600" cy="4525963"/>
          </a:xfrm>
        </p:spPr>
        <p:txBody>
          <a:bodyPr/>
          <a:lstStyle/>
          <a:p>
            <a:r>
              <a:rPr lang="id-ID" dirty="0" smtClean="0"/>
              <a:t>Bisa </a:t>
            </a:r>
          </a:p>
          <a:p>
            <a:r>
              <a:rPr lang="id-ID" dirty="0" smtClean="0"/>
              <a:t>Dan dapat berfungsi sosial kembali, walaupun tidak mengonsumsi obat</a:t>
            </a:r>
            <a:endParaRPr lang="id-ID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Berapa % prognosis (kemungkinan kesembuhan ) skzofrenia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36912"/>
            <a:ext cx="7467600" cy="4525963"/>
          </a:xfrm>
        </p:spPr>
        <p:txBody>
          <a:bodyPr/>
          <a:lstStyle/>
          <a:p>
            <a:r>
              <a:rPr lang="id-ID" dirty="0" smtClean="0"/>
              <a:t>Tergantung individu masing-masing</a:t>
            </a:r>
          </a:p>
          <a:p>
            <a:r>
              <a:rPr lang="id-ID" dirty="0" smtClean="0"/>
              <a:t>Suportif dari lingkungan, terutama peran dari keluarga dan orang-orang terdekat</a:t>
            </a:r>
            <a:endParaRPr lang="id-ID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89</TotalTime>
  <Words>504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Technic</vt:lpstr>
      <vt:lpstr>PowerPoint Presentation</vt:lpstr>
      <vt:lpstr>SKIZOFRENIA ?</vt:lpstr>
      <vt:lpstr>Gejala dan Gangguan</vt:lpstr>
      <vt:lpstr>Diagnosis</vt:lpstr>
      <vt:lpstr>Macam-macam skizofrenia</vt:lpstr>
      <vt:lpstr>Apa penyebabnya</vt:lpstr>
      <vt:lpstr>   Apakah  Skizofrenia mempengaruhi kapasitas Intelektual?</vt:lpstr>
      <vt:lpstr>Apakah skizofrenia bisa disembuhkan?</vt:lpstr>
      <vt:lpstr>  Berapa % prognosis (kemungkinan kesembuhan ) skzofrenia</vt:lpstr>
      <vt:lpstr>Bagaimana stigma masyarakat terhadap skizofrenia</vt:lpstr>
      <vt:lpstr>Di lapangan banyak terjadi pemasungan </vt:lpstr>
      <vt:lpstr>PowerPoint Presentation</vt:lpstr>
      <vt:lpstr>PowerPoint Presentation</vt:lpstr>
      <vt:lpstr>PowerPoint Presentation</vt:lpstr>
      <vt:lpstr>PowerPoint Presentation</vt:lpstr>
      <vt:lpstr>   Apa yg bisa dilakukan jika melihat ada gejala ODS di sekitar kita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SKIZOFRENIA</dc:title>
  <dc:creator>Sugeng</dc:creator>
  <cp:lastModifiedBy>Class</cp:lastModifiedBy>
  <cp:revision>18</cp:revision>
  <dcterms:created xsi:type="dcterms:W3CDTF">2015-05-16T19:42:15Z</dcterms:created>
  <dcterms:modified xsi:type="dcterms:W3CDTF">2017-06-13T05:25:17Z</dcterms:modified>
</cp:coreProperties>
</file>