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8" r:id="rId1"/>
  </p:sldMasterIdLst>
  <p:notesMasterIdLst>
    <p:notesMasterId r:id="rId13"/>
  </p:notesMasterIdLst>
  <p:handoutMasterIdLst>
    <p:handoutMasterId r:id="rId14"/>
  </p:handoutMasterIdLst>
  <p:sldIdLst>
    <p:sldId id="310" r:id="rId2"/>
    <p:sldId id="353" r:id="rId3"/>
    <p:sldId id="354" r:id="rId4"/>
    <p:sldId id="355" r:id="rId5"/>
    <p:sldId id="356" r:id="rId6"/>
    <p:sldId id="317" r:id="rId7"/>
    <p:sldId id="340" r:id="rId8"/>
    <p:sldId id="320" r:id="rId9"/>
    <p:sldId id="341" r:id="rId10"/>
    <p:sldId id="319" r:id="rId11"/>
    <p:sldId id="316" r:id="rId12"/>
  </p:sldIdLst>
  <p:sldSz cx="9144000" cy="6858000" type="screen4x3"/>
  <p:notesSz cx="6858000" cy="9144000"/>
  <p:defaultTextStyle>
    <a:defPPr>
      <a:defRPr lang="id-ID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0093"/>
    <a:srgbClr val="FFCC00"/>
    <a:srgbClr val="0033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d-ID" dirty="0" smtClean="0"/>
              <a:t>Pengukuran Psikologis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dirty="0" smtClean="0"/>
              <a:t>Aries Yulianto</a:t>
            </a: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588A-012A-40E0-8B17-5654437CB91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1020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24EBA7-651A-489C-8350-BDF000F2251F}" type="datetimeFigureOut">
              <a:rPr lang="id-ID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745C2A4-E817-45B4-B11D-8935294F9314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863475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A99E11-AA12-4AEC-82BC-73737888E65C}" type="slidenum">
              <a:rPr lang="en-GB" altLang="id-ID"/>
              <a:pPr/>
              <a:t>8</a:t>
            </a:fld>
            <a:endParaRPr lang="en-GB" altLang="id-ID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4E9BC52-7A2E-4B99-98A0-5DD901FA20EE}" type="slidenum">
              <a:rPr lang="en-US" altLang="id-ID" sz="1200"/>
              <a:pPr algn="r" eaLnBrk="1" hangingPunct="1"/>
              <a:t>8</a:t>
            </a:fld>
            <a:endParaRPr lang="en-US" altLang="id-ID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08582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6F0DE-2CF5-4719-95E2-1CAE9D726F84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3F279-6AC5-4866-A666-2DE07446A035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21099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C917-A864-4FDD-BE83-BDC8B77B5748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73A5-E928-401E-9FAC-CC92C9609A90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0549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F4A2-C55D-461B-8E87-F3757F3F9B78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8252-D29D-44F5-BB70-615C46AEFE83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33797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87FC-A028-47B9-BEA9-A7580234296D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29C3-6AD2-4A74-95CD-D9B102EB1D87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45740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B6B2-F41D-4C37-85BA-FC0C9D7FAD78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FFFD-8679-411C-A69E-9079316FDAF2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97061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323-C77E-460A-A013-5AFCC6F64BE7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AE56-70D5-4E5B-9B8D-1CBDC7171EC7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03412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323-C77E-460A-A013-5AFCC6F64BE7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AE56-70D5-4E5B-9B8D-1CBDC7171EC7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21560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Materi Se</a:t>
            </a:r>
            <a:r>
              <a:rPr lang="id-ID" sz="2400" b="1">
                <a:solidFill>
                  <a:srgbClr val="404040"/>
                </a:solidFill>
                <a:cs typeface="Arial" panose="020B0604020202020204" pitchFamily="34" charset="0"/>
              </a:rPr>
              <a:t>sudah</a:t>
            </a:r>
            <a:r>
              <a:rPr lang="en-US" sz="2400" b="1">
                <a:solidFill>
                  <a:srgbClr val="404040"/>
                </a:solidFill>
                <a:cs typeface="Arial" panose="020B0604020202020204" pitchFamily="34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5323-C77E-460A-A013-5AFCC6F64BE7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AE56-70D5-4E5B-9B8D-1CBDC7171EC7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98227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AF01-6696-41D1-8F81-269308124895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D23F-ED71-4292-819D-C653AA428543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47282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991E0-34A4-4051-8FF1-91BA21144CE3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22A8-AEF4-470F-B646-A07A786FD5B4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02246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7DE3-144A-4ADD-9566-5AA897ACC015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0CD9-30B5-45E0-8307-F80D9270F014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97661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61AD-A1EA-4BB1-9EEC-A271213E6091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951C-C1EE-4A64-961D-DD7EC9D0809E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5808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46AB-DD20-40D7-A8F2-D742484C6639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7C36-8BD7-4D05-B9A2-22C173270405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84398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D5323-C77E-460A-A013-5AFCC6F64BE7}" type="datetimeFigureOut">
              <a:rPr lang="id-ID" smtClean="0"/>
              <a:pPr>
                <a:defRPr/>
              </a:pPr>
              <a:t>03/04/2018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B7AE56-70D5-4E5B-9B8D-1CBDC7171EC7}" type="slidenum">
              <a:rPr lang="id-ID" altLang="id-ID" smtClean="0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8538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3356992"/>
            <a:ext cx="6084168" cy="1584176"/>
          </a:xfrm>
          <a:noFill/>
        </p:spPr>
        <p:txBody>
          <a:bodyPr/>
          <a:lstStyle/>
          <a:p>
            <a:pPr>
              <a:defRPr/>
            </a:pPr>
            <a:r>
              <a:rPr lang="id-ID" sz="3500" dirty="0" smtClean="0">
                <a:solidFill>
                  <a:schemeClr val="bg1"/>
                </a:solidFill>
                <a:latin typeface="Arial Black" pitchFamily="34" charset="0"/>
              </a:rPr>
              <a:t>01</a:t>
            </a:r>
            <a:r>
              <a:rPr lang="id-ID" sz="35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id-ID" sz="3500" dirty="0" smtClean="0">
                <a:solidFill>
                  <a:srgbClr val="FFFF00"/>
                </a:solidFill>
                <a:latin typeface="Arial Black" pitchFamily="34" charset="0"/>
              </a:rPr>
              <a:t>– PENGUKURAN &amp; ALAT UKUR PSIKOLOGI</a:t>
            </a:r>
            <a:endParaRPr lang="id-ID" sz="35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059832" y="1700808"/>
            <a:ext cx="5470375" cy="1391783"/>
          </a:xfrm>
        </p:spPr>
        <p:txBody>
          <a:bodyPr/>
          <a:lstStyle/>
          <a:p>
            <a:r>
              <a:rPr lang="id-ID" altLang="id-ID" smtClean="0"/>
              <a:t>Psi307 - Pengukuran </a:t>
            </a:r>
            <a:r>
              <a:rPr lang="id-ID" altLang="id-ID" dirty="0" smtClean="0"/>
              <a:t>Psikologis </a:t>
            </a:r>
          </a:p>
          <a:p>
            <a:r>
              <a:rPr lang="id-ID" altLang="id-ID" dirty="0" smtClean="0"/>
              <a:t>Kuliah 1</a:t>
            </a:r>
          </a:p>
          <a:p>
            <a:r>
              <a:rPr lang="id-ID" altLang="id-ID" dirty="0" smtClean="0"/>
              <a:t>Aries Yulianto</a:t>
            </a:r>
          </a:p>
        </p:txBody>
      </p:sp>
      <p:sp>
        <p:nvSpPr>
          <p:cNvPr id="3" name="Rectangle 2"/>
          <p:cNvSpPr/>
          <p:nvPr/>
        </p:nvSpPr>
        <p:spPr>
          <a:xfrm>
            <a:off x="3059832" y="5106079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Saifuddin Azwar (1996). 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 prestasi: fungsi dan pengembangan pengukuran prestasi belajar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Edisi II. Yogyakarta: Pustaka Pelajar. </a:t>
            </a:r>
          </a:p>
          <a:p>
            <a:pPr marL="271463" indent="-271463"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Saifuddin Azwar (2012). </a:t>
            </a:r>
            <a:r>
              <a:rPr lang="id-ID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Penyusunan skala psikologi</a:t>
            </a: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Edisi II. Yogyakarta: Pustaka Pelajar.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AutoShape 4" descr="Image result for Saifuddin Azwar (1996). Tes prestasi:"/>
          <p:cNvSpPr>
            <a:spLocks noChangeAspect="1" noChangeArrowheads="1"/>
          </p:cNvSpPr>
          <p:nvPr/>
        </p:nvSpPr>
        <p:spPr bwMode="auto">
          <a:xfrm>
            <a:off x="155575" y="-1684338"/>
            <a:ext cx="24003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807">
            <a:off x="215256" y="4517177"/>
            <a:ext cx="1473143" cy="2155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149">
            <a:off x="1358456" y="4303995"/>
            <a:ext cx="1644423" cy="23460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d-ID" altLang="id-ID" dirty="0" smtClean="0">
                <a:solidFill>
                  <a:srgbClr val="FF0000"/>
                </a:solidFill>
              </a:rPr>
              <a:t>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500" b="1" dirty="0" smtClean="0">
                <a:solidFill>
                  <a:srgbClr val="00B050"/>
                </a:solidFill>
                <a:cs typeface="Arial" charset="0"/>
              </a:rPr>
              <a:t>Pengertian Tes: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500" dirty="0" smtClean="0">
                <a:solidFill>
                  <a:srgbClr val="FF0000"/>
                </a:solidFill>
                <a:cs typeface="Arial" charset="0"/>
              </a:rPr>
              <a:t>1. menurut Anastasi </a:t>
            </a:r>
            <a:r>
              <a:rPr lang="id-ID" altLang="id-ID" sz="2500" dirty="0" smtClean="0">
                <a:cs typeface="Arial" charset="0"/>
              </a:rPr>
              <a:t>(dalam Azwar, 1996, hlm 3) </a:t>
            </a:r>
          </a:p>
          <a:p>
            <a:pPr indent="142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300" dirty="0" smtClean="0">
                <a:solidFill>
                  <a:srgbClr val="FF0000"/>
                </a:solidFill>
                <a:cs typeface="Arial" charset="0"/>
              </a:rPr>
              <a:t>=</a:t>
            </a:r>
            <a:r>
              <a:rPr lang="id-ID" altLang="id-ID" sz="2300" dirty="0" smtClean="0">
                <a:cs typeface="Arial" charset="0"/>
              </a:rPr>
              <a:t> </a:t>
            </a:r>
            <a:r>
              <a:rPr lang="id-ID" altLang="id-ID" sz="2300" dirty="0" smtClean="0">
                <a:solidFill>
                  <a:srgbClr val="0070C0"/>
                </a:solidFill>
                <a:cs typeface="Arial" charset="0"/>
              </a:rPr>
              <a:t>pengukuran objektif &amp; standar terhadap sampel perilaku.</a:t>
            </a:r>
          </a:p>
          <a:p>
            <a:pPr>
              <a:spcBef>
                <a:spcPct val="0"/>
              </a:spcBef>
              <a:buNone/>
            </a:pPr>
            <a:r>
              <a:rPr lang="id-ID" altLang="id-ID" sz="2500" dirty="0" smtClean="0">
                <a:solidFill>
                  <a:srgbClr val="FF0000"/>
                </a:solidFill>
                <a:cs typeface="Arial" charset="0"/>
              </a:rPr>
              <a:t>2. </a:t>
            </a:r>
            <a:r>
              <a:rPr lang="id-ID" altLang="id-ID" sz="2500" dirty="0">
                <a:solidFill>
                  <a:srgbClr val="FF0000"/>
                </a:solidFill>
                <a:cs typeface="Arial" charset="0"/>
              </a:rPr>
              <a:t>menurut </a:t>
            </a:r>
            <a:r>
              <a:rPr lang="id-ID" altLang="id-ID" sz="2500" dirty="0" smtClean="0">
                <a:solidFill>
                  <a:srgbClr val="FF0000"/>
                </a:solidFill>
                <a:cs typeface="Arial" charset="0"/>
              </a:rPr>
              <a:t>Brown </a:t>
            </a:r>
            <a:r>
              <a:rPr lang="id-ID" altLang="id-ID" sz="2500" dirty="0" smtClean="0">
                <a:cs typeface="Arial" charset="0"/>
              </a:rPr>
              <a:t>(dalam </a:t>
            </a:r>
            <a:r>
              <a:rPr lang="id-ID" altLang="id-ID" sz="2500" dirty="0">
                <a:cs typeface="Arial" charset="0"/>
              </a:rPr>
              <a:t>Azwar, 1996, hlm 3) </a:t>
            </a:r>
          </a:p>
          <a:p>
            <a:pPr indent="14288">
              <a:spcBef>
                <a:spcPct val="0"/>
              </a:spcBef>
              <a:buNone/>
            </a:pPr>
            <a:r>
              <a:rPr lang="id-ID" altLang="id-ID" sz="2300" dirty="0">
                <a:solidFill>
                  <a:srgbClr val="FF0000"/>
                </a:solidFill>
                <a:cs typeface="Arial" charset="0"/>
              </a:rPr>
              <a:t>=</a:t>
            </a:r>
            <a:r>
              <a:rPr lang="id-ID" altLang="id-ID" sz="2300" dirty="0">
                <a:cs typeface="Arial" charset="0"/>
              </a:rPr>
              <a:t> </a:t>
            </a:r>
            <a:r>
              <a:rPr lang="id-ID" altLang="id-ID" sz="2300" dirty="0" smtClean="0">
                <a:solidFill>
                  <a:srgbClr val="0070C0"/>
                </a:solidFill>
                <a:cs typeface="Arial" charset="0"/>
              </a:rPr>
              <a:t>prosedur yg sistematik utk mengukur sampel perilaku.</a:t>
            </a:r>
            <a:endParaRPr lang="id-ID" altLang="id-ID" sz="2300" dirty="0">
              <a:solidFill>
                <a:srgbClr val="0070C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id-ID" altLang="id-ID" sz="23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id-ID" sz="2400" b="1" dirty="0" smtClean="0">
                <a:solidFill>
                  <a:srgbClr val="00B050"/>
                </a:solidFill>
                <a:cs typeface="Arial" charset="0"/>
              </a:rPr>
              <a:t>Hal </a:t>
            </a:r>
            <a:r>
              <a:rPr lang="en-US" altLang="id-ID" sz="2400" b="1" dirty="0" err="1" smtClean="0">
                <a:solidFill>
                  <a:srgbClr val="00B050"/>
                </a:solidFill>
                <a:cs typeface="Arial" charset="0"/>
              </a:rPr>
              <a:t>penting</a:t>
            </a:r>
            <a:r>
              <a:rPr lang="id-ID" altLang="id-ID" sz="2400" b="1" dirty="0" smtClean="0">
                <a:solidFill>
                  <a:srgbClr val="00B050"/>
                </a:solidFill>
                <a:cs typeface="Arial" charset="0"/>
              </a:rPr>
              <a:t> mengenai tes</a:t>
            </a:r>
            <a:r>
              <a:rPr lang="en-US" altLang="id-ID" sz="2400" b="1" dirty="0" smtClean="0">
                <a:solidFill>
                  <a:srgbClr val="00B050"/>
                </a:solidFill>
                <a:cs typeface="Arial" charset="0"/>
              </a:rPr>
              <a:t>:</a:t>
            </a:r>
            <a:endParaRPr lang="id-ID" altLang="id-ID" sz="2400" b="1" dirty="0" smtClean="0">
              <a:solidFill>
                <a:srgbClr val="00B050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cs typeface="Arial" charset="0"/>
              </a:rPr>
              <a:t>1. </a:t>
            </a:r>
            <a:r>
              <a:rPr lang="id-ID" altLang="id-ID" sz="2200" dirty="0" smtClean="0">
                <a:solidFill>
                  <a:srgbClr val="D60093"/>
                </a:solidFill>
                <a:cs typeface="Arial" charset="0"/>
              </a:rPr>
              <a:t>Tes adalah prosedur sistematik</a:t>
            </a:r>
          </a:p>
          <a:p>
            <a:pPr indent="142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000" dirty="0" smtClean="0">
                <a:cs typeface="Arial" charset="0"/>
              </a:rPr>
              <a:t>(a) aitem-aitem tes disusun menurut cara &amp; aturan tertentu,</a:t>
            </a:r>
          </a:p>
          <a:p>
            <a:pPr indent="142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000" dirty="0" smtClean="0">
                <a:cs typeface="Arial" charset="0"/>
              </a:rPr>
              <a:t>(b) prosedur administrasi &amp; skoring harus jelas &amp; spesifik,</a:t>
            </a:r>
          </a:p>
          <a:p>
            <a:pPr indent="14288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000" dirty="0" smtClean="0">
                <a:cs typeface="Arial" charset="0"/>
              </a:rPr>
              <a:t>(c) Setiap peserta tes mendapat tes yg sama dlm kondisi yg standar.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cs typeface="Arial" charset="0"/>
              </a:rPr>
              <a:t>2. </a:t>
            </a:r>
            <a:r>
              <a:rPr lang="id-ID" altLang="id-ID" sz="2200" dirty="0" smtClean="0">
                <a:solidFill>
                  <a:srgbClr val="D60093"/>
                </a:solidFill>
                <a:cs typeface="Arial" charset="0"/>
              </a:rPr>
              <a:t>Tes mengukur perilaku,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cs typeface="Arial" charset="0"/>
              </a:rPr>
              <a:t>3. </a:t>
            </a:r>
            <a:r>
              <a:rPr lang="id-ID" altLang="id-ID" sz="2200" dirty="0" smtClean="0">
                <a:solidFill>
                  <a:srgbClr val="D60093"/>
                </a:solidFill>
                <a:cs typeface="Arial" charset="0"/>
              </a:rPr>
              <a:t>Tes berisi sampel perilaku.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id-ID" altLang="id-ID" sz="2000" dirty="0" smtClean="0"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5"/>
          <p:cNvSpPr txBox="1">
            <a:spLocks noChangeArrowheads="1"/>
          </p:cNvSpPr>
          <p:nvPr/>
        </p:nvSpPr>
        <p:spPr bwMode="auto">
          <a:xfrm>
            <a:off x="179388" y="4383235"/>
            <a:ext cx="1665832" cy="707886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altLang="id-ID" sz="2000" b="1" dirty="0">
                <a:latin typeface="Tw Cen MT" pitchFamily="34" charset="0"/>
              </a:rPr>
              <a:t>TES </a:t>
            </a:r>
            <a:r>
              <a:rPr lang="en-US" altLang="id-ID" sz="2000" b="1" dirty="0">
                <a:latin typeface="Tw Cen MT" pitchFamily="34" charset="0"/>
              </a:rPr>
              <a:t>PSIKOLOGIS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2195736" y="3423081"/>
            <a:ext cx="2350469" cy="830997"/>
          </a:xfrm>
          <a:prstGeom prst="rect">
            <a:avLst/>
          </a:prstGeom>
          <a:solidFill>
            <a:srgbClr val="FFCC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d-ID" altLang="id-ID" sz="1600" b="1" dirty="0" smtClean="0">
                <a:latin typeface="Tw Cen MT" pitchFamily="34" charset="0"/>
              </a:rPr>
              <a:t>KOGNITIF</a:t>
            </a:r>
          </a:p>
          <a:p>
            <a:pPr algn="ctr">
              <a:spcBef>
                <a:spcPts val="0"/>
              </a:spcBef>
            </a:pPr>
            <a:r>
              <a:rPr lang="id-ID" altLang="id-ID" sz="1600" b="1" dirty="0" smtClean="0">
                <a:latin typeface="Tw Cen MT" pitchFamily="34" charset="0"/>
              </a:rPr>
              <a:t>(</a:t>
            </a:r>
            <a:r>
              <a:rPr lang="en-US" altLang="id-ID" sz="1600" b="1" dirty="0" smtClean="0">
                <a:latin typeface="Tw Cen MT" pitchFamily="34" charset="0"/>
              </a:rPr>
              <a:t>T</a:t>
            </a:r>
            <a:r>
              <a:rPr lang="id-ID" altLang="id-ID" sz="1600" b="1" dirty="0" smtClean="0">
                <a:latin typeface="Tw Cen MT" pitchFamily="34" charset="0"/>
              </a:rPr>
              <a:t>es Kemampuan)</a:t>
            </a:r>
          </a:p>
          <a:p>
            <a:pPr algn="ctr">
              <a:spcBef>
                <a:spcPts val="0"/>
              </a:spcBef>
            </a:pPr>
            <a:r>
              <a:rPr lang="id-ID" altLang="id-ID" sz="1600" b="1" dirty="0" smtClean="0">
                <a:latin typeface="Tw Cen MT" pitchFamily="34" charset="0"/>
              </a:rPr>
              <a:t>(Performa maksimal)</a:t>
            </a:r>
            <a:endParaRPr lang="en-US" altLang="id-ID" sz="1600" b="1" dirty="0">
              <a:latin typeface="Tw Cen MT" pitchFamily="34" charset="0"/>
            </a:endParaRPr>
          </a:p>
        </p:txBody>
      </p:sp>
      <p:sp>
        <p:nvSpPr>
          <p:cNvPr id="74774" name="Line 22"/>
          <p:cNvSpPr>
            <a:spLocks noChangeShapeType="1"/>
          </p:cNvSpPr>
          <p:nvPr/>
        </p:nvSpPr>
        <p:spPr bwMode="auto">
          <a:xfrm flipH="1">
            <a:off x="1824682" y="3790321"/>
            <a:ext cx="371054" cy="97483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>
            <a:off x="1830448" y="4795812"/>
            <a:ext cx="725007" cy="35550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74789" name="Text Box 37"/>
          <p:cNvSpPr txBox="1">
            <a:spLocks noChangeArrowheads="1"/>
          </p:cNvSpPr>
          <p:nvPr/>
        </p:nvSpPr>
        <p:spPr bwMode="auto">
          <a:xfrm>
            <a:off x="7111443" y="3991004"/>
            <a:ext cx="1493005" cy="33855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1600" dirty="0" err="1" smtClean="0">
                <a:solidFill>
                  <a:schemeClr val="bg1"/>
                </a:solidFill>
                <a:latin typeface="Tw Cen MT" pitchFamily="34" charset="0"/>
              </a:rPr>
              <a:t>Presta</a:t>
            </a:r>
            <a:r>
              <a:rPr lang="id-ID" altLang="id-ID" sz="1600" dirty="0" smtClean="0">
                <a:solidFill>
                  <a:schemeClr val="bg1"/>
                </a:solidFill>
                <a:latin typeface="Tw Cen MT" pitchFamily="34" charset="0"/>
              </a:rPr>
              <a:t>si belajar</a:t>
            </a:r>
            <a:endParaRPr lang="en-US" altLang="id-ID" sz="1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7097206" y="2995458"/>
            <a:ext cx="1430557" cy="5847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id-ID" sz="1600" dirty="0" err="1" smtClean="0">
                <a:solidFill>
                  <a:schemeClr val="bg1"/>
                </a:solidFill>
                <a:latin typeface="Tw Cen MT" pitchFamily="34" charset="0"/>
              </a:rPr>
              <a:t>Bakat</a:t>
            </a:r>
            <a:r>
              <a:rPr lang="id-ID" altLang="id-ID" sz="1600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id-ID" altLang="id-ID" sz="1600" dirty="0" smtClean="0">
                <a:solidFill>
                  <a:schemeClr val="bg1"/>
                </a:solidFill>
                <a:latin typeface="Tw Cen MT" pitchFamily="34" charset="0"/>
              </a:rPr>
              <a:t>(potensi khusus)</a:t>
            </a:r>
            <a:endParaRPr lang="en-US" altLang="id-ID" sz="1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74791" name="Text Box 39"/>
          <p:cNvSpPr txBox="1">
            <a:spLocks noChangeArrowheads="1"/>
          </p:cNvSpPr>
          <p:nvPr/>
        </p:nvSpPr>
        <p:spPr bwMode="auto">
          <a:xfrm>
            <a:off x="7117556" y="1677987"/>
            <a:ext cx="1486892" cy="5847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id-ID" sz="1600" dirty="0" err="1" smtClean="0">
                <a:solidFill>
                  <a:schemeClr val="bg1"/>
                </a:solidFill>
                <a:latin typeface="Tw Cen MT" pitchFamily="34" charset="0"/>
              </a:rPr>
              <a:t>Inteligensi</a:t>
            </a:r>
            <a:r>
              <a:rPr lang="id-ID" altLang="id-ID" sz="1600" dirty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id-ID" altLang="id-ID" sz="1600" dirty="0" smtClean="0">
                <a:solidFill>
                  <a:schemeClr val="bg1"/>
                </a:solidFill>
                <a:latin typeface="Tw Cen MT" pitchFamily="34" charset="0"/>
              </a:rPr>
              <a:t>(potensi umum)</a:t>
            </a:r>
          </a:p>
        </p:txBody>
      </p:sp>
      <p:sp>
        <p:nvSpPr>
          <p:cNvPr id="15395" name="TextBox 51"/>
          <p:cNvSpPr txBox="1">
            <a:spLocks noChangeArrowheads="1"/>
          </p:cNvSpPr>
          <p:nvPr/>
        </p:nvSpPr>
        <p:spPr bwMode="auto">
          <a:xfrm>
            <a:off x="179388" y="394940"/>
            <a:ext cx="8640762" cy="98488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altLang="id-ID" sz="3200" dirty="0" smtClean="0"/>
              <a:t>KLASIFIKASI </a:t>
            </a:r>
            <a:r>
              <a:rPr lang="id-ID" altLang="id-ID" sz="3200" dirty="0"/>
              <a:t>TES </a:t>
            </a:r>
            <a:r>
              <a:rPr lang="id-ID" altLang="id-ID" sz="3200" dirty="0" smtClean="0"/>
              <a:t>PSIKOLOGIS </a:t>
            </a:r>
          </a:p>
          <a:p>
            <a:r>
              <a:rPr lang="id-ID" altLang="id-ID" sz="2600" dirty="0" smtClean="0"/>
              <a:t>(Azwar, 1996, hlm 5) </a:t>
            </a:r>
            <a:endParaRPr lang="id-ID" altLang="id-ID" sz="2600" dirty="0"/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 flipH="1">
            <a:off x="4546204" y="2801656"/>
            <a:ext cx="560251" cy="988664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3" name="Text Box 37"/>
          <p:cNvSpPr txBox="1">
            <a:spLocks noChangeArrowheads="1"/>
          </p:cNvSpPr>
          <p:nvPr/>
        </p:nvSpPr>
        <p:spPr bwMode="auto">
          <a:xfrm>
            <a:off x="5106456" y="2564904"/>
            <a:ext cx="126574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d-ID" altLang="id-ID" sz="1600" dirty="0" smtClean="0">
                <a:solidFill>
                  <a:schemeClr val="bg1"/>
                </a:solidFill>
                <a:latin typeface="Tw Cen MT" pitchFamily="34" charset="0"/>
              </a:rPr>
              <a:t>Kemampuan potensial</a:t>
            </a:r>
            <a:endParaRPr lang="en-US" altLang="id-ID" sz="1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4" name="Line 22"/>
          <p:cNvSpPr>
            <a:spLocks noChangeShapeType="1"/>
          </p:cNvSpPr>
          <p:nvPr/>
        </p:nvSpPr>
        <p:spPr bwMode="auto">
          <a:xfrm flipH="1">
            <a:off x="6372200" y="1863229"/>
            <a:ext cx="730773" cy="972741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>
            <a:off x="6372200" y="2817708"/>
            <a:ext cx="725007" cy="35550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6" name="Line 24"/>
          <p:cNvSpPr>
            <a:spLocks noChangeShapeType="1"/>
          </p:cNvSpPr>
          <p:nvPr/>
        </p:nvSpPr>
        <p:spPr bwMode="auto">
          <a:xfrm>
            <a:off x="4546203" y="3790320"/>
            <a:ext cx="554487" cy="35550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5111482" y="3901861"/>
            <a:ext cx="1265744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d-ID" altLang="id-ID" sz="1600" dirty="0" smtClean="0">
                <a:solidFill>
                  <a:schemeClr val="bg1"/>
                </a:solidFill>
                <a:latin typeface="Tw Cen MT" pitchFamily="34" charset="0"/>
              </a:rPr>
              <a:t>Kemampuan aktual</a:t>
            </a:r>
            <a:endParaRPr lang="en-US" altLang="id-ID" sz="1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58" name="Line 24"/>
          <p:cNvSpPr>
            <a:spLocks noChangeShapeType="1"/>
          </p:cNvSpPr>
          <p:nvPr/>
        </p:nvSpPr>
        <p:spPr bwMode="auto">
          <a:xfrm flipV="1">
            <a:off x="6355904" y="4159279"/>
            <a:ext cx="761652" cy="13711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2550429" y="4891280"/>
            <a:ext cx="1825254" cy="830997"/>
          </a:xfrm>
          <a:prstGeom prst="rect">
            <a:avLst/>
          </a:prstGeom>
          <a:solidFill>
            <a:srgbClr val="FFCC0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id-ID" altLang="id-ID" sz="1600" b="1" dirty="0" smtClean="0">
                <a:latin typeface="Tw Cen MT" pitchFamily="34" charset="0"/>
              </a:rPr>
              <a:t>NON-KOGNITIF</a:t>
            </a:r>
          </a:p>
          <a:p>
            <a:pPr algn="ctr">
              <a:spcBef>
                <a:spcPts val="0"/>
              </a:spcBef>
            </a:pPr>
            <a:r>
              <a:rPr lang="id-ID" altLang="id-ID" sz="1600" b="1" dirty="0" smtClean="0">
                <a:latin typeface="Tw Cen MT" pitchFamily="34" charset="0"/>
              </a:rPr>
              <a:t>(</a:t>
            </a:r>
            <a:r>
              <a:rPr lang="en-US" altLang="id-ID" sz="1600" b="1" dirty="0" smtClean="0">
                <a:latin typeface="Tw Cen MT" pitchFamily="34" charset="0"/>
              </a:rPr>
              <a:t>T</a:t>
            </a:r>
            <a:r>
              <a:rPr lang="id-ID" altLang="id-ID" sz="1600" b="1" dirty="0" smtClean="0">
                <a:latin typeface="Tw Cen MT" pitchFamily="34" charset="0"/>
              </a:rPr>
              <a:t>es Kepribadian)</a:t>
            </a:r>
          </a:p>
          <a:p>
            <a:pPr algn="ctr">
              <a:spcBef>
                <a:spcPts val="0"/>
              </a:spcBef>
            </a:pPr>
            <a:r>
              <a:rPr lang="id-ID" altLang="id-ID" sz="1600" b="1" dirty="0" smtClean="0">
                <a:latin typeface="Tw Cen MT" pitchFamily="34" charset="0"/>
              </a:rPr>
              <a:t>(Performa tipikal)</a:t>
            </a:r>
            <a:endParaRPr lang="en-US" altLang="id-ID" sz="1600" b="1" dirty="0">
              <a:latin typeface="Tw Cen MT" pitchFamily="34" charset="0"/>
            </a:endParaRPr>
          </a:p>
        </p:txBody>
      </p:sp>
      <p:sp>
        <p:nvSpPr>
          <p:cNvPr id="60" name="Text Box 37"/>
          <p:cNvSpPr txBox="1">
            <a:spLocks noChangeArrowheads="1"/>
          </p:cNvSpPr>
          <p:nvPr/>
        </p:nvSpPr>
        <p:spPr bwMode="auto">
          <a:xfrm>
            <a:off x="5080892" y="4921844"/>
            <a:ext cx="1008063" cy="33855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1600" dirty="0" err="1" smtClean="0">
                <a:solidFill>
                  <a:schemeClr val="bg1"/>
                </a:solidFill>
                <a:latin typeface="Tw Cen MT" pitchFamily="34" charset="0"/>
              </a:rPr>
              <a:t>i</a:t>
            </a:r>
            <a:r>
              <a:rPr lang="id-ID" altLang="id-ID" sz="1600" dirty="0" smtClean="0">
                <a:solidFill>
                  <a:schemeClr val="bg1"/>
                </a:solidFill>
                <a:latin typeface="Tw Cen MT" pitchFamily="34" charset="0"/>
              </a:rPr>
              <a:t>nventori</a:t>
            </a:r>
            <a:endParaRPr lang="en-US" altLang="id-ID" sz="1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 flipV="1">
            <a:off x="4340125" y="5119798"/>
            <a:ext cx="766330" cy="22201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5088719" y="5523194"/>
            <a:ext cx="1008063" cy="338554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id-ID" sz="1600" dirty="0" smtClean="0">
                <a:solidFill>
                  <a:schemeClr val="bg1"/>
                </a:solidFill>
                <a:latin typeface="Tw Cen MT" pitchFamily="34" charset="0"/>
              </a:rPr>
              <a:t>p</a:t>
            </a:r>
            <a:r>
              <a:rPr lang="id-ID" altLang="id-ID" sz="1600" dirty="0" smtClean="0">
                <a:solidFill>
                  <a:schemeClr val="bg1"/>
                </a:solidFill>
                <a:latin typeface="Tw Cen MT" pitchFamily="34" charset="0"/>
              </a:rPr>
              <a:t>royeksi</a:t>
            </a:r>
            <a:endParaRPr lang="en-US" altLang="id-ID" sz="1600" dirty="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4345898" y="5352355"/>
            <a:ext cx="734994" cy="3432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2" grpId="0" animBg="1"/>
      <p:bldP spid="74774" grpId="0" animBg="1"/>
      <p:bldP spid="74776" grpId="0" animBg="1"/>
      <p:bldP spid="74789" grpId="0" animBg="1"/>
      <p:bldP spid="74790" grpId="0" animBg="1"/>
      <p:bldP spid="7479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60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3235910"/>
            <a:ext cx="482453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id-ID" sz="2000" dirty="0"/>
              <a:t>Pengertian pengukuran </a:t>
            </a:r>
            <a:r>
              <a:rPr lang="id-ID" sz="2000" dirty="0" smtClean="0"/>
              <a:t>psikologi</a:t>
            </a:r>
          </a:p>
          <a:p>
            <a:pPr>
              <a:lnSpc>
                <a:spcPct val="125000"/>
              </a:lnSpc>
            </a:pPr>
            <a:r>
              <a:rPr lang="id-ID" sz="2000" dirty="0" smtClean="0"/>
              <a:t>Langkah penyusunan </a:t>
            </a:r>
            <a:r>
              <a:rPr lang="id-ID" sz="2000" dirty="0"/>
              <a:t>alat ukur </a:t>
            </a:r>
            <a:r>
              <a:rPr lang="id-ID" sz="2000" dirty="0" smtClean="0"/>
              <a:t>psikologi</a:t>
            </a:r>
          </a:p>
          <a:p>
            <a:pPr>
              <a:lnSpc>
                <a:spcPct val="125000"/>
              </a:lnSpc>
            </a:pPr>
            <a:r>
              <a:rPr lang="id-ID" sz="2000" dirty="0"/>
              <a:t>P</a:t>
            </a:r>
            <a:r>
              <a:rPr lang="id-ID" sz="2000" dirty="0" smtClean="0"/>
              <a:t>rinsip-prinsip </a:t>
            </a:r>
            <a:r>
              <a:rPr lang="id-ID" sz="2000" dirty="0"/>
              <a:t>pengukuran tes </a:t>
            </a:r>
            <a:r>
              <a:rPr lang="id-ID" sz="2000" dirty="0" smtClean="0"/>
              <a:t>prestatif</a:t>
            </a:r>
          </a:p>
          <a:p>
            <a:pPr>
              <a:lnSpc>
                <a:spcPct val="125000"/>
              </a:lnSpc>
            </a:pPr>
            <a:r>
              <a:rPr lang="id-ID" sz="2000" dirty="0"/>
              <a:t>P</a:t>
            </a:r>
            <a:r>
              <a:rPr lang="id-ID" sz="2000" dirty="0" smtClean="0"/>
              <a:t>enulisan </a:t>
            </a:r>
            <a:r>
              <a:rPr lang="id-ID" sz="2000" dirty="0"/>
              <a:t>aitem tes </a:t>
            </a:r>
            <a:r>
              <a:rPr lang="id-ID" sz="2000" dirty="0" smtClean="0"/>
              <a:t>prestatif</a:t>
            </a:r>
          </a:p>
          <a:p>
            <a:pPr>
              <a:lnSpc>
                <a:spcPct val="125000"/>
              </a:lnSpc>
            </a:pPr>
            <a:r>
              <a:rPr lang="id-ID" sz="2000" dirty="0" smtClean="0"/>
              <a:t>Pengujian validitas</a:t>
            </a:r>
          </a:p>
          <a:p>
            <a:pPr>
              <a:lnSpc>
                <a:spcPct val="125000"/>
              </a:lnSpc>
            </a:pPr>
            <a:r>
              <a:rPr lang="id-ID" sz="2000" dirty="0" smtClean="0"/>
              <a:t>Pengujian reliabilitas</a:t>
            </a:r>
          </a:p>
          <a:p>
            <a:pPr>
              <a:lnSpc>
                <a:spcPct val="125000"/>
              </a:lnSpc>
            </a:pPr>
            <a:r>
              <a:rPr lang="id-ID" sz="2000" dirty="0"/>
              <a:t>S</a:t>
            </a:r>
            <a:r>
              <a:rPr lang="id-ID" sz="2000" dirty="0" smtClean="0"/>
              <a:t>kor </a:t>
            </a:r>
            <a:r>
              <a:rPr lang="id-ID" sz="2000" dirty="0"/>
              <a:t>alat ukur psikologi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79887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3235910"/>
            <a:ext cx="50760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id-ID" sz="2000" dirty="0"/>
              <a:t>T</a:t>
            </a:r>
            <a:r>
              <a:rPr lang="id-ID" sz="2000" dirty="0" smtClean="0"/>
              <a:t>es non-kognitif</a:t>
            </a:r>
          </a:p>
          <a:p>
            <a:pPr>
              <a:lnSpc>
                <a:spcPct val="125000"/>
              </a:lnSpc>
            </a:pPr>
            <a:r>
              <a:rPr lang="id-ID" sz="2000" dirty="0" smtClean="0"/>
              <a:t>Skala </a:t>
            </a:r>
            <a:r>
              <a:rPr lang="id-ID" sz="2000" dirty="0"/>
              <a:t>Guttman</a:t>
            </a:r>
            <a:endParaRPr lang="id-ID" sz="2000" dirty="0" smtClean="0"/>
          </a:p>
          <a:p>
            <a:pPr>
              <a:lnSpc>
                <a:spcPct val="125000"/>
              </a:lnSpc>
            </a:pPr>
            <a:r>
              <a:rPr lang="id-ID" sz="2000" dirty="0"/>
              <a:t>S</a:t>
            </a:r>
            <a:r>
              <a:rPr lang="id-ID" sz="2000" dirty="0" smtClean="0"/>
              <a:t>kala </a:t>
            </a:r>
            <a:r>
              <a:rPr lang="id-ID" sz="2000" dirty="0"/>
              <a:t>Likert</a:t>
            </a:r>
            <a:endParaRPr lang="id-ID" sz="2000" dirty="0" smtClean="0"/>
          </a:p>
          <a:p>
            <a:pPr>
              <a:lnSpc>
                <a:spcPct val="125000"/>
              </a:lnSpc>
            </a:pPr>
            <a:r>
              <a:rPr lang="id-ID" sz="2000" dirty="0"/>
              <a:t>P</a:t>
            </a:r>
            <a:r>
              <a:rPr lang="id-ID" sz="2000" dirty="0" smtClean="0"/>
              <a:t>ernyataan </a:t>
            </a:r>
            <a:r>
              <a:rPr lang="id-ID" sz="2000" dirty="0"/>
              <a:t>skala Likert</a:t>
            </a:r>
            <a:endParaRPr lang="id-ID" sz="2000" dirty="0" smtClean="0"/>
          </a:p>
          <a:p>
            <a:pPr>
              <a:lnSpc>
                <a:spcPct val="125000"/>
              </a:lnSpc>
            </a:pPr>
            <a:r>
              <a:rPr lang="id-ID" sz="2000" dirty="0"/>
              <a:t>R</a:t>
            </a:r>
            <a:r>
              <a:rPr lang="id-ID" sz="2000" dirty="0" smtClean="0"/>
              <a:t>eliabilitas &amp; validitas skala </a:t>
            </a:r>
            <a:r>
              <a:rPr lang="id-ID" sz="2000" dirty="0"/>
              <a:t>Likert</a:t>
            </a:r>
            <a:endParaRPr lang="id-ID" sz="2000" dirty="0" smtClean="0"/>
          </a:p>
          <a:p>
            <a:pPr>
              <a:lnSpc>
                <a:spcPct val="125000"/>
              </a:lnSpc>
            </a:pPr>
            <a:r>
              <a:rPr lang="id-ID" sz="2000" dirty="0" smtClean="0"/>
              <a:t>Uji reliabilitas &amp; validitas skala Likert</a:t>
            </a:r>
          </a:p>
          <a:p>
            <a:pPr>
              <a:lnSpc>
                <a:spcPct val="125000"/>
              </a:lnSpc>
            </a:pPr>
            <a:r>
              <a:rPr lang="id-ID" sz="2000" dirty="0"/>
              <a:t>Penyusunan laporan skala Likert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41290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Mampu memahami pengertian pengukuran dalam psikologi dan penggolongan alat ukur psikologi.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97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 smtClean="0">
                <a:solidFill>
                  <a:srgbClr val="00B050"/>
                </a:solidFill>
              </a:rPr>
              <a:t>Pengukuran</a:t>
            </a:r>
            <a:r>
              <a:rPr lang="en-US" altLang="id-ID" dirty="0" smtClean="0">
                <a:solidFill>
                  <a:srgbClr val="00B050"/>
                </a:solidFill>
              </a:rPr>
              <a:t> (</a:t>
            </a:r>
            <a:r>
              <a:rPr lang="id-ID" altLang="id-ID" dirty="0" smtClean="0">
                <a:solidFill>
                  <a:srgbClr val="00B050"/>
                </a:solidFill>
              </a:rPr>
              <a:t>M</a:t>
            </a:r>
            <a:r>
              <a:rPr lang="en-US" altLang="id-ID" dirty="0" err="1" smtClean="0">
                <a:solidFill>
                  <a:srgbClr val="00B050"/>
                </a:solidFill>
              </a:rPr>
              <a:t>easurement</a:t>
            </a:r>
            <a:r>
              <a:rPr lang="en-US" altLang="id-ID" dirty="0" smtClean="0">
                <a:solidFill>
                  <a:srgbClr val="00B050"/>
                </a:solidFill>
              </a:rPr>
              <a:t>)</a:t>
            </a:r>
            <a:endParaRPr lang="id-ID" altLang="id-ID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None/>
            </a:pPr>
            <a:r>
              <a:rPr lang="id-ID" altLang="id-ID" sz="2600" dirty="0" smtClean="0">
                <a:solidFill>
                  <a:srgbClr val="FF0000"/>
                </a:solidFill>
              </a:rPr>
              <a:t>Measurement </a:t>
            </a:r>
            <a:r>
              <a:rPr lang="id-ID" altLang="id-ID" sz="2600" dirty="0" smtClean="0"/>
              <a:t>menurut Tyler (Azwar, 1996, hlm 4)</a:t>
            </a:r>
            <a:r>
              <a:rPr lang="id-ID" altLang="id-ID" sz="2600" dirty="0" smtClean="0">
                <a:solidFill>
                  <a:srgbClr val="0070C0"/>
                </a:solidFill>
              </a:rPr>
              <a:t> </a:t>
            </a:r>
          </a:p>
          <a:p>
            <a:pPr indent="-71438" eaLnBrk="1" hangingPunct="1">
              <a:spcBef>
                <a:spcPct val="0"/>
              </a:spcBef>
              <a:buNone/>
            </a:pPr>
            <a:r>
              <a:rPr lang="id-ID" altLang="id-ID" sz="2600" dirty="0" smtClean="0">
                <a:solidFill>
                  <a:srgbClr val="0070C0"/>
                </a:solidFill>
              </a:rPr>
              <a:t>= “</a:t>
            </a:r>
            <a:r>
              <a:rPr lang="en-US" altLang="id-ID" sz="2600" dirty="0" smtClean="0">
                <a:solidFill>
                  <a:srgbClr val="0070C0"/>
                </a:solidFill>
              </a:rPr>
              <a:t>…</a:t>
            </a:r>
            <a:r>
              <a:rPr lang="id-ID" altLang="id-ID" sz="2600" dirty="0" smtClean="0">
                <a:solidFill>
                  <a:srgbClr val="0070C0"/>
                </a:solidFill>
              </a:rPr>
              <a:t> </a:t>
            </a:r>
            <a:r>
              <a:rPr lang="id-ID" altLang="id-ID" sz="2600" i="1" dirty="0" smtClean="0">
                <a:solidFill>
                  <a:srgbClr val="0070C0"/>
                </a:solidFill>
              </a:rPr>
              <a:t>assignment of numerals according to rule</a:t>
            </a:r>
            <a:r>
              <a:rPr lang="en-US" altLang="id-ID" sz="2600" i="1" dirty="0" smtClean="0">
                <a:solidFill>
                  <a:srgbClr val="0070C0"/>
                </a:solidFill>
              </a:rPr>
              <a:t>”</a:t>
            </a:r>
            <a:endParaRPr lang="id-ID" altLang="id-ID" sz="2600" i="1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600" dirty="0" smtClean="0">
                <a:solidFill>
                  <a:srgbClr val="D60093"/>
                </a:solidFill>
                <a:sym typeface="Wingdings" pitchFamily="2" charset="2"/>
              </a:rPr>
              <a:t>Ciri pokok pengukuran: </a:t>
            </a:r>
            <a:r>
              <a:rPr lang="id-ID" altLang="id-ID" sz="2600" dirty="0" smtClean="0">
                <a:solidFill>
                  <a:srgbClr val="00B050"/>
                </a:solidFill>
                <a:sym typeface="Wingdings" pitchFamily="2" charset="2"/>
              </a:rPr>
              <a:t>adanya proses pembandingan</a:t>
            </a:r>
          </a:p>
          <a:p>
            <a:pPr marL="714375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400" dirty="0" smtClean="0">
                <a:sym typeface="Wingdings" pitchFamily="2" charset="2"/>
              </a:rPr>
              <a:t> Membandingkan atribut yg hendak diukur dgn alat ukurnya secara </a:t>
            </a:r>
            <a:r>
              <a:rPr lang="id-ID" altLang="id-ID" sz="2400" b="1" dirty="0" smtClean="0">
                <a:sym typeface="Wingdings" pitchFamily="2" charset="2"/>
              </a:rPr>
              <a:t>deskriptif</a:t>
            </a:r>
            <a:r>
              <a:rPr lang="id-ID" altLang="id-ID" sz="2400" dirty="0" smtClean="0">
                <a:sym typeface="Wingdings" pitchFamily="2" charset="2"/>
              </a:rPr>
              <a:t>.</a:t>
            </a:r>
          </a:p>
          <a:p>
            <a:pPr marL="142875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Deskriptif  menyatakan hasil ukur secara kuantitatif (hanya besaran/satuan), tanpa ada penilaian kualitatif.</a:t>
            </a:r>
          </a:p>
          <a:p>
            <a:pPr marL="1428750" indent="-8001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sym typeface="Wingdings" panose="05000000000000000000" pitchFamily="2" charset="2"/>
              </a:rPr>
              <a:t> Kuantifikasi atribut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600" dirty="0" smtClean="0">
                <a:solidFill>
                  <a:srgbClr val="D60093"/>
                </a:solidFill>
                <a:sym typeface="Wingdings" pitchFamily="2" charset="2"/>
              </a:rPr>
              <a:t>4 karakteristik pengukuran:</a:t>
            </a:r>
          </a:p>
          <a:p>
            <a:pPr indent="-133350">
              <a:spcBef>
                <a:spcPct val="0"/>
              </a:spcBef>
              <a:buNone/>
            </a:pPr>
            <a:r>
              <a:rPr lang="id-ID" altLang="id-ID" sz="2400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id-ID" altLang="id-ID" sz="2400" dirty="0" smtClean="0">
                <a:sym typeface="Wingdings" pitchFamily="2" charset="2"/>
              </a:rPr>
              <a:t>.</a:t>
            </a:r>
            <a:r>
              <a:rPr lang="en-US" altLang="id-ID" sz="2400" dirty="0" smtClean="0">
                <a:sym typeface="Wingdings" pitchFamily="2" charset="2"/>
              </a:rPr>
              <a:t> </a:t>
            </a:r>
            <a:r>
              <a:rPr lang="id-ID" altLang="id-ID" sz="2400" dirty="0"/>
              <a:t>Pengenaan/pemberian angka (</a:t>
            </a:r>
            <a:r>
              <a:rPr lang="id-ID" altLang="id-ID" sz="2400" i="1" dirty="0" smtClean="0"/>
              <a:t>assignment of </a:t>
            </a:r>
            <a:r>
              <a:rPr lang="id-ID" altLang="id-ID" sz="2400" i="1" dirty="0"/>
              <a:t>numbers)</a:t>
            </a:r>
          </a:p>
          <a:p>
            <a:pPr indent="-13335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400" dirty="0" smtClean="0">
                <a:solidFill>
                  <a:srgbClr val="FF0000"/>
                </a:solidFill>
              </a:rPr>
              <a:t>2</a:t>
            </a:r>
            <a:r>
              <a:rPr lang="id-ID" altLang="id-ID" sz="2400" dirty="0" smtClean="0"/>
              <a:t>. Ada aturan (</a:t>
            </a:r>
            <a:r>
              <a:rPr lang="id-ID" altLang="id-ID" sz="2400" i="1" dirty="0" smtClean="0"/>
              <a:t>rule</a:t>
            </a:r>
            <a:r>
              <a:rPr lang="id-ID" altLang="id-ID" sz="2400" dirty="0" smtClean="0"/>
              <a:t>)</a:t>
            </a:r>
          </a:p>
          <a:p>
            <a:pPr indent="-13335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400" dirty="0" smtClean="0">
                <a:solidFill>
                  <a:srgbClr val="FF0000"/>
                </a:solidFill>
              </a:rPr>
              <a:t>3</a:t>
            </a:r>
            <a:r>
              <a:rPr lang="id-ID" altLang="id-ID" sz="2400" dirty="0" smtClean="0"/>
              <a:t>. Terhadap atribut dari objek/kejadian</a:t>
            </a:r>
          </a:p>
          <a:p>
            <a:pPr indent="-133350">
              <a:spcBef>
                <a:spcPct val="0"/>
              </a:spcBef>
              <a:buNone/>
            </a:pPr>
            <a:r>
              <a:rPr lang="id-ID" altLang="id-ID" sz="2400" dirty="0">
                <a:solidFill>
                  <a:srgbClr val="FF0000"/>
                </a:solidFill>
              </a:rPr>
              <a:t>4</a:t>
            </a:r>
            <a:r>
              <a:rPr lang="id-ID" altLang="id-ID" sz="2400" dirty="0" smtClean="0"/>
              <a:t>. Menggunakan alat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>
                <a:solidFill>
                  <a:srgbClr val="00B050"/>
                </a:solidFill>
              </a:rPr>
              <a:t>Pengukuran</a:t>
            </a:r>
            <a:r>
              <a:rPr lang="en-US" altLang="id-ID" dirty="0">
                <a:solidFill>
                  <a:srgbClr val="00B050"/>
                </a:solidFill>
              </a:rPr>
              <a:t> (</a:t>
            </a:r>
            <a:r>
              <a:rPr lang="id-ID" altLang="id-ID" dirty="0">
                <a:solidFill>
                  <a:srgbClr val="00B050"/>
                </a:solidFill>
              </a:rPr>
              <a:t>M</a:t>
            </a:r>
            <a:r>
              <a:rPr lang="en-US" altLang="id-ID" dirty="0" err="1">
                <a:solidFill>
                  <a:srgbClr val="00B050"/>
                </a:solidFill>
              </a:rPr>
              <a:t>easurement</a:t>
            </a:r>
            <a:r>
              <a:rPr lang="en-US" altLang="id-ID" dirty="0">
                <a:solidFill>
                  <a:srgbClr val="00B050"/>
                </a:solidFill>
              </a:rPr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id-ID" altLang="id-ID" sz="2800" dirty="0">
                <a:solidFill>
                  <a:srgbClr val="008000"/>
                </a:solidFill>
              </a:rPr>
              <a:t>Pengukuran (</a:t>
            </a:r>
            <a:r>
              <a:rPr lang="id-ID" altLang="id-ID" sz="2800" i="1" dirty="0">
                <a:solidFill>
                  <a:srgbClr val="C00000"/>
                </a:solidFill>
              </a:rPr>
              <a:t>measurement</a:t>
            </a:r>
            <a:r>
              <a:rPr lang="id-ID" altLang="id-ID" sz="2800" dirty="0">
                <a:solidFill>
                  <a:srgbClr val="008000"/>
                </a:solidFill>
              </a:rPr>
              <a:t>) ≠ Penghitungan (</a:t>
            </a:r>
            <a:r>
              <a:rPr lang="id-ID" altLang="id-ID" sz="2800" i="1" dirty="0">
                <a:solidFill>
                  <a:srgbClr val="C00000"/>
                </a:solidFill>
              </a:rPr>
              <a:t>counting</a:t>
            </a:r>
            <a:r>
              <a:rPr lang="id-ID" altLang="id-ID" sz="2800" dirty="0" smtClean="0">
                <a:solidFill>
                  <a:srgbClr val="008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id-ID" altLang="id-ID" sz="2800" dirty="0">
                <a:solidFill>
                  <a:srgbClr val="008000"/>
                </a:solidFill>
              </a:rPr>
              <a:t>Pengukuran (</a:t>
            </a:r>
            <a:r>
              <a:rPr lang="id-ID" altLang="id-ID" sz="2800" i="1" dirty="0">
                <a:solidFill>
                  <a:srgbClr val="C00000"/>
                </a:solidFill>
              </a:rPr>
              <a:t>measurement</a:t>
            </a:r>
            <a:r>
              <a:rPr lang="id-ID" altLang="id-ID" sz="2800" dirty="0">
                <a:solidFill>
                  <a:srgbClr val="008000"/>
                </a:solidFill>
              </a:rPr>
              <a:t>) ≠ </a:t>
            </a:r>
            <a:r>
              <a:rPr lang="id-ID" altLang="id-ID" sz="2800" dirty="0" smtClean="0">
                <a:solidFill>
                  <a:srgbClr val="008000"/>
                </a:solidFill>
              </a:rPr>
              <a:t>tes</a:t>
            </a:r>
            <a:endParaRPr lang="id-ID" altLang="id-ID" sz="2800" dirty="0">
              <a:solidFill>
                <a:srgbClr val="008000"/>
              </a:solidFill>
            </a:endParaRPr>
          </a:p>
          <a:p>
            <a:pPr>
              <a:spcBef>
                <a:spcPts val="0"/>
              </a:spcBef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97659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id-ID" smtClean="0">
                <a:solidFill>
                  <a:srgbClr val="7030A0"/>
                </a:solidFill>
                <a:cs typeface="Times New Roman" pitchFamily="18" charset="0"/>
              </a:rPr>
              <a:t>Jenis Pengukuran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8153400" cy="499745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id-ID" sz="2800" b="1" dirty="0" smtClean="0">
                <a:solidFill>
                  <a:srgbClr val="CC0000"/>
                </a:solidFill>
              </a:rPr>
              <a:t>1. </a:t>
            </a:r>
            <a:r>
              <a:rPr lang="en-US" altLang="id-ID" sz="2800" b="1" dirty="0" err="1" smtClean="0">
                <a:solidFill>
                  <a:srgbClr val="CC0000"/>
                </a:solidFill>
              </a:rPr>
              <a:t>Pengukuran</a:t>
            </a:r>
            <a:r>
              <a:rPr lang="en-US" altLang="id-ID" sz="2800" b="1" dirty="0" smtClean="0">
                <a:solidFill>
                  <a:srgbClr val="CC0000"/>
                </a:solidFill>
              </a:rPr>
              <a:t> </a:t>
            </a:r>
            <a:r>
              <a:rPr lang="en-US" altLang="id-ID" sz="2800" b="1" dirty="0" err="1" smtClean="0">
                <a:solidFill>
                  <a:srgbClr val="CC0000"/>
                </a:solidFill>
              </a:rPr>
              <a:t>Fisik</a:t>
            </a:r>
            <a:endParaRPr lang="en-US" altLang="id-ID" sz="2800" b="1" dirty="0" smtClean="0">
              <a:solidFill>
                <a:srgbClr val="CC0000"/>
              </a:solidFill>
            </a:endParaRPr>
          </a:p>
          <a:p>
            <a:pPr marL="728663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400" dirty="0" smtClean="0"/>
              <a:t>: Pengukuran thd </a:t>
            </a:r>
            <a:r>
              <a:rPr lang="id-ID" altLang="id-ID" sz="2400" dirty="0" smtClean="0">
                <a:solidFill>
                  <a:srgbClr val="7030A0"/>
                </a:solidFill>
              </a:rPr>
              <a:t>atribut fisik</a:t>
            </a:r>
            <a:r>
              <a:rPr lang="id-ID" altLang="id-ID" sz="2400" dirty="0" smtClean="0"/>
              <a:t>. </a:t>
            </a:r>
          </a:p>
          <a:p>
            <a:pPr marL="728663" indent="-14288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solidFill>
                  <a:srgbClr val="009900"/>
                </a:solidFill>
              </a:rPr>
              <a:t>Misal:</a:t>
            </a:r>
            <a:r>
              <a:rPr lang="id-ID" altLang="id-ID" sz="2200" dirty="0" smtClean="0"/>
              <a:t> </a:t>
            </a:r>
            <a:r>
              <a:rPr lang="en-US" altLang="id-ID" sz="2200" dirty="0" err="1" smtClean="0"/>
              <a:t>berat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badan</a:t>
            </a:r>
            <a:r>
              <a:rPr lang="en-US" altLang="id-ID" sz="2200" dirty="0" smtClean="0"/>
              <a:t>, </a:t>
            </a:r>
            <a:r>
              <a:rPr lang="id-ID" altLang="id-ID" sz="2200" dirty="0" smtClean="0"/>
              <a:t>gula darah, denyut jantung, dsb.</a:t>
            </a:r>
            <a:endParaRPr lang="en-US" altLang="id-ID" sz="2200" dirty="0" smtClean="0"/>
          </a:p>
          <a:p>
            <a:pPr marL="728663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400" dirty="0" smtClean="0"/>
              <a:t>Atribut fisik dpt diamati secara langsung.</a:t>
            </a:r>
            <a:endParaRPr lang="en-US" altLang="id-ID" sz="2400" dirty="0" smtClean="0"/>
          </a:p>
          <a:p>
            <a:pPr marL="904875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solidFill>
                  <a:srgbClr val="000099"/>
                </a:solidFill>
              </a:rPr>
              <a:t>sehingga pengukurannya dilakukan secara langsung </a:t>
            </a:r>
          </a:p>
          <a:p>
            <a:pPr marL="904875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/>
              <a:t>	</a:t>
            </a:r>
            <a:r>
              <a:rPr lang="id-ID" altLang="id-ID" sz="2200" dirty="0" smtClean="0">
                <a:solidFill>
                  <a:srgbClr val="CC0000"/>
                </a:solidFill>
                <a:sym typeface="Wingdings" pitchFamily="2" charset="2"/>
              </a:rPr>
              <a:t></a:t>
            </a:r>
            <a:r>
              <a:rPr lang="id-ID" altLang="id-ID" sz="2200" dirty="0" smtClean="0">
                <a:sym typeface="Wingdings" pitchFamily="2" charset="2"/>
              </a:rPr>
              <a:t> atribut </a:t>
            </a:r>
            <a:r>
              <a:rPr lang="id-ID" altLang="id-ID" sz="2200" dirty="0" smtClean="0"/>
              <a:t>dpt langsung dikenakan angka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id-ID" sz="2800" b="1" dirty="0" smtClean="0">
                <a:solidFill>
                  <a:srgbClr val="CC0000"/>
                </a:solidFill>
              </a:rPr>
              <a:t>2. </a:t>
            </a:r>
            <a:r>
              <a:rPr lang="en-US" altLang="id-ID" sz="2800" b="1" dirty="0" err="1" smtClean="0">
                <a:solidFill>
                  <a:srgbClr val="CC0000"/>
                </a:solidFill>
              </a:rPr>
              <a:t>Pengukuran</a:t>
            </a:r>
            <a:r>
              <a:rPr lang="en-US" altLang="id-ID" sz="2800" b="1" dirty="0" smtClean="0">
                <a:solidFill>
                  <a:srgbClr val="CC0000"/>
                </a:solidFill>
              </a:rPr>
              <a:t> </a:t>
            </a:r>
            <a:r>
              <a:rPr lang="en-US" altLang="id-ID" sz="2800" b="1" dirty="0" err="1" smtClean="0">
                <a:solidFill>
                  <a:srgbClr val="CC0000"/>
                </a:solidFill>
              </a:rPr>
              <a:t>Psikologis</a:t>
            </a:r>
            <a:endParaRPr lang="en-US" altLang="id-ID" sz="2800" b="1" dirty="0" smtClean="0">
              <a:solidFill>
                <a:srgbClr val="CC0000"/>
              </a:solidFill>
            </a:endParaRPr>
          </a:p>
          <a:p>
            <a:pPr marL="728663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400" dirty="0" smtClean="0"/>
              <a:t>: Pengukuran thd </a:t>
            </a:r>
            <a:r>
              <a:rPr lang="id-ID" altLang="id-ID" sz="2400" dirty="0" smtClean="0">
                <a:solidFill>
                  <a:srgbClr val="7030A0"/>
                </a:solidFill>
              </a:rPr>
              <a:t>atribut psikologis (=tingkah laku)</a:t>
            </a:r>
            <a:r>
              <a:rPr lang="id-ID" altLang="id-ID" sz="2400" dirty="0" smtClean="0"/>
              <a:t>.</a:t>
            </a:r>
          </a:p>
          <a:p>
            <a:pPr marL="728663" indent="-100013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solidFill>
                  <a:srgbClr val="009900"/>
                </a:solidFill>
              </a:rPr>
              <a:t>Misal:</a:t>
            </a:r>
            <a:r>
              <a:rPr lang="id-ID" altLang="id-ID" sz="2200" dirty="0" smtClean="0"/>
              <a:t> kemampuan kreativitas, emosi, kecemasan,</a:t>
            </a:r>
            <a:r>
              <a:rPr lang="en-US" altLang="id-ID" sz="2200" dirty="0" smtClean="0"/>
              <a:t> </a:t>
            </a:r>
            <a:r>
              <a:rPr lang="id-ID" altLang="id-ID" sz="2200" dirty="0" smtClean="0"/>
              <a:t>motivasi, dsb. </a:t>
            </a:r>
            <a:endParaRPr lang="en-US" altLang="id-ID" sz="2200" dirty="0" smtClean="0"/>
          </a:p>
          <a:p>
            <a:pPr marL="728663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400" dirty="0" smtClean="0"/>
              <a:t>Atribut psikologis </a:t>
            </a:r>
            <a:r>
              <a:rPr lang="id-ID" altLang="id-ID" sz="2400" dirty="0" smtClean="0">
                <a:solidFill>
                  <a:srgbClr val="7030A0"/>
                </a:solidFill>
              </a:rPr>
              <a:t>TIDAK</a:t>
            </a:r>
            <a:r>
              <a:rPr lang="id-ID" altLang="id-ID" sz="2400" dirty="0" smtClean="0"/>
              <a:t> dpt diamati secara langsung.</a:t>
            </a:r>
          </a:p>
          <a:p>
            <a:pPr marL="1082675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solidFill>
                  <a:srgbClr val="000099"/>
                </a:solidFill>
              </a:rPr>
              <a:t>Sehingga pengukurannya dilakukan secara tidak langsung</a:t>
            </a:r>
          </a:p>
          <a:p>
            <a:pPr marL="1082675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solidFill>
                  <a:srgbClr val="CC0000"/>
                </a:solidFill>
                <a:sym typeface="Wingdings" pitchFamily="2" charset="2"/>
              </a:rPr>
              <a:t></a:t>
            </a:r>
            <a:r>
              <a:rPr lang="id-ID" altLang="id-ID" sz="2200" dirty="0" smtClean="0">
                <a:sym typeface="Wingdings" pitchFamily="2" charset="2"/>
              </a:rPr>
              <a:t> utk dpt diukur, maka tingkah laku harus dpt diamati, yaitu berupa </a:t>
            </a:r>
            <a:r>
              <a:rPr lang="id-ID" altLang="id-ID" sz="2200" dirty="0" smtClean="0">
                <a:solidFill>
                  <a:srgbClr val="008000"/>
                </a:solidFill>
                <a:sym typeface="Wingdings" pitchFamily="2" charset="2"/>
              </a:rPr>
              <a:t>respons thd stimulus</a:t>
            </a:r>
            <a:r>
              <a:rPr lang="id-ID" altLang="id-ID" sz="2200" dirty="0" smtClean="0">
                <a:sym typeface="Wingdings" pitchFamily="2" charset="2"/>
              </a:rPr>
              <a:t>.</a:t>
            </a:r>
          </a:p>
          <a:p>
            <a:pPr marL="900113" indent="171450">
              <a:spcBef>
                <a:spcPct val="0"/>
              </a:spcBef>
              <a:buFont typeface="Wingdings" pitchFamily="2" charset="2"/>
              <a:buNone/>
            </a:pPr>
            <a:r>
              <a:rPr lang="id-ID" altLang="id-ID" sz="2200" dirty="0" smtClean="0">
                <a:solidFill>
                  <a:srgbClr val="FFFF00"/>
                </a:solidFill>
                <a:sym typeface="Wingdings" pitchFamily="2" charset="2"/>
              </a:rPr>
              <a:t>angka dikenakan pada respons tsb</a:t>
            </a:r>
            <a:endParaRPr lang="en-US" altLang="id-ID" sz="22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2">
                    <a:lumMod val="75000"/>
                  </a:schemeClr>
                </a:solidFill>
              </a:rPr>
              <a:t>Pengukuran Psikologis</a:t>
            </a:r>
            <a:endParaRPr lang="id-ID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  <a:solidFill>
            <a:schemeClr val="bg1"/>
          </a:soli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d-ID" sz="2600" b="1" dirty="0" smtClean="0">
                <a:solidFill>
                  <a:srgbClr val="C00000"/>
                </a:solidFill>
              </a:rPr>
              <a:t>Yang perlu diperhatikan: </a:t>
            </a:r>
            <a:r>
              <a:rPr lang="id-ID" sz="2600" dirty="0" smtClean="0"/>
              <a:t>(Azwar, 2012, hlm 2)</a:t>
            </a:r>
          </a:p>
          <a:p>
            <a:pPr marL="357188" indent="-357188">
              <a:spcBef>
                <a:spcPts val="0"/>
              </a:spcBef>
              <a:buNone/>
            </a:pPr>
            <a:r>
              <a:rPr lang="id-ID" sz="2600" dirty="0" smtClean="0"/>
              <a:t>1. </a:t>
            </a:r>
            <a:r>
              <a:rPr lang="id-ID" sz="2600" dirty="0" smtClean="0">
                <a:solidFill>
                  <a:srgbClr val="008000"/>
                </a:solidFill>
              </a:rPr>
              <a:t>Atribut psikologi bersifat </a:t>
            </a:r>
            <a:r>
              <a:rPr lang="id-ID" sz="2600" i="1" dirty="0" smtClean="0">
                <a:solidFill>
                  <a:srgbClr val="008000"/>
                </a:solidFill>
              </a:rPr>
              <a:t>latent</a:t>
            </a:r>
            <a:r>
              <a:rPr lang="id-ID" sz="2600" dirty="0" smtClean="0">
                <a:solidFill>
                  <a:srgbClr val="008000"/>
                </a:solidFill>
              </a:rPr>
              <a:t>.</a:t>
            </a:r>
          </a:p>
          <a:p>
            <a:pPr marL="714375" indent="-357188">
              <a:spcBef>
                <a:spcPts val="0"/>
              </a:spcBef>
              <a:buNone/>
            </a:pPr>
            <a:r>
              <a:rPr lang="id-ID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d-ID" sz="2200" dirty="0" smtClean="0">
                <a:sym typeface="Wingdings" panose="05000000000000000000" pitchFamily="2" charset="2"/>
              </a:rPr>
              <a:t> </a:t>
            </a:r>
            <a:r>
              <a:rPr lang="id-ID" sz="2200" dirty="0" smtClean="0">
                <a:sym typeface="Wingdings" panose="05000000000000000000" pitchFamily="2" charset="2"/>
              </a:rPr>
              <a:t>Perlu diunggap melalui indikator keperilakuan yg operasional.</a:t>
            </a:r>
          </a:p>
          <a:p>
            <a:pPr marL="357188" indent="-357188">
              <a:spcBef>
                <a:spcPts val="0"/>
              </a:spcBef>
              <a:buNone/>
            </a:pPr>
            <a:r>
              <a:rPr lang="id-ID" sz="2600" dirty="0" smtClean="0"/>
              <a:t>2. </a:t>
            </a:r>
            <a:r>
              <a:rPr lang="id-ID" sz="2600" dirty="0" smtClean="0">
                <a:solidFill>
                  <a:srgbClr val="008000"/>
                </a:solidFill>
              </a:rPr>
              <a:t>aitem2 dlm alat ukur psikologis ditulis berdasarkan indikator keperilakuan yg jumlah terbatas.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id-ID" sz="2200" dirty="0">
                <a:solidFill>
                  <a:srgbClr val="FF0000"/>
                </a:solidFill>
                <a:sym typeface="Wingdings" panose="05000000000000000000" pitchFamily="2" charset="2"/>
              </a:rPr>
              <a:t> Perlu </a:t>
            </a:r>
            <a:r>
              <a:rPr lang="id-ID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validitas</a:t>
            </a:r>
            <a:endParaRPr lang="id-ID" sz="2200" dirty="0" smtClean="0">
              <a:solidFill>
                <a:srgbClr val="008000"/>
              </a:solidFill>
            </a:endParaRPr>
          </a:p>
          <a:p>
            <a:pPr marL="357188" indent="-357188">
              <a:spcBef>
                <a:spcPts val="0"/>
              </a:spcBef>
              <a:buNone/>
            </a:pPr>
            <a:r>
              <a:rPr lang="id-ID" sz="2600" dirty="0" smtClean="0"/>
              <a:t>3. </a:t>
            </a:r>
            <a:r>
              <a:rPr lang="id-ID" sz="2600" dirty="0" smtClean="0">
                <a:solidFill>
                  <a:srgbClr val="008000"/>
                </a:solidFill>
              </a:rPr>
              <a:t>Respons yg diberikan subjek thd stimulus/aitem dipengaruhi oleh variabel2 lain.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id-ID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Perlu standardisasi</a:t>
            </a:r>
            <a:endParaRPr lang="id-ID" sz="2200" dirty="0" smtClean="0">
              <a:solidFill>
                <a:srgbClr val="FF0000"/>
              </a:solidFill>
            </a:endParaRPr>
          </a:p>
          <a:p>
            <a:pPr marL="357188" indent="-357188">
              <a:spcBef>
                <a:spcPts val="0"/>
              </a:spcBef>
              <a:buNone/>
            </a:pPr>
            <a:r>
              <a:rPr lang="id-ID" sz="2600" dirty="0" smtClean="0"/>
              <a:t>4. </a:t>
            </a:r>
            <a:r>
              <a:rPr lang="id-ID" sz="2600" dirty="0" smtClean="0">
                <a:solidFill>
                  <a:srgbClr val="008000"/>
                </a:solidFill>
              </a:rPr>
              <a:t>Atribut psikologi manusia stabilitasnya tdk tinggi.</a:t>
            </a:r>
          </a:p>
          <a:p>
            <a:pPr marL="357188" indent="0">
              <a:spcBef>
                <a:spcPts val="0"/>
              </a:spcBef>
              <a:buNone/>
            </a:pPr>
            <a:r>
              <a:rPr lang="id-ID" sz="2200" dirty="0">
                <a:solidFill>
                  <a:srgbClr val="FF0000"/>
                </a:solidFill>
                <a:sym typeface="Wingdings" panose="05000000000000000000" pitchFamily="2" charset="2"/>
              </a:rPr>
              <a:t> Perlu </a:t>
            </a:r>
            <a:r>
              <a:rPr lang="id-ID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reliabilitas</a:t>
            </a:r>
            <a:endParaRPr lang="id-ID" sz="2200" dirty="0" smtClean="0">
              <a:solidFill>
                <a:srgbClr val="008000"/>
              </a:solidFill>
            </a:endParaRPr>
          </a:p>
          <a:p>
            <a:pPr marL="357188" indent="-357188">
              <a:spcBef>
                <a:spcPts val="0"/>
              </a:spcBef>
              <a:buNone/>
            </a:pPr>
            <a:r>
              <a:rPr lang="id-ID" sz="2600" dirty="0" smtClean="0"/>
              <a:t>5. </a:t>
            </a:r>
            <a:r>
              <a:rPr lang="id-ID" sz="2600" dirty="0" smtClean="0">
                <a:solidFill>
                  <a:srgbClr val="008000"/>
                </a:solidFill>
              </a:rPr>
              <a:t>Interpretasi thd hasil ukur psikologi hanya dpt dilakukan secara normatif. </a:t>
            </a:r>
            <a:r>
              <a:rPr lang="id-ID" sz="2200" dirty="0">
                <a:solidFill>
                  <a:srgbClr val="FF0000"/>
                </a:solidFill>
                <a:sym typeface="Wingdings" panose="05000000000000000000" pitchFamily="2" charset="2"/>
              </a:rPr>
              <a:t> Perlu </a:t>
            </a:r>
            <a:r>
              <a:rPr lang="id-ID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norma</a:t>
            </a:r>
            <a:endParaRPr lang="id-ID" sz="2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4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sa unggul 2017 pertemuan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 2017 pertemuan 1</Template>
  <TotalTime>2273</TotalTime>
  <Words>529</Words>
  <Application>Microsoft Office PowerPoint</Application>
  <PresentationFormat>On-screen Show (4:3)</PresentationFormat>
  <Paragraphs>95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Tw Cen MT</vt:lpstr>
      <vt:lpstr>Wingdings</vt:lpstr>
      <vt:lpstr>esa unggul 2017 pertemuan 1</vt:lpstr>
      <vt:lpstr>01 – PENGUKURAN &amp; ALAT UKUR PSIKOLOGI</vt:lpstr>
      <vt:lpstr>PowerPoint Presentation</vt:lpstr>
      <vt:lpstr>PowerPoint Presentation</vt:lpstr>
      <vt:lpstr>PowerPoint Presentation</vt:lpstr>
      <vt:lpstr>KEMAMPUAN AKHIR YANG DIHARAPKAN</vt:lpstr>
      <vt:lpstr>Pengukuran (Measurement)</vt:lpstr>
      <vt:lpstr>Pengukuran (Measurement)</vt:lpstr>
      <vt:lpstr>Jenis Pengukuran</vt:lpstr>
      <vt:lpstr>Pengukuran Psikologis</vt:lpstr>
      <vt:lpstr>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&amp; statistic</dc:title>
  <dc:creator>Aries Yulianto</dc:creator>
  <cp:lastModifiedBy>aries yulianto</cp:lastModifiedBy>
  <cp:revision>149</cp:revision>
  <cp:lastPrinted>2018-03-13T22:19:10Z</cp:lastPrinted>
  <dcterms:created xsi:type="dcterms:W3CDTF">2011-03-17T13:37:30Z</dcterms:created>
  <dcterms:modified xsi:type="dcterms:W3CDTF">2018-04-03T03:05:31Z</dcterms:modified>
</cp:coreProperties>
</file>