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6" r:id="rId2"/>
    <p:sldId id="297" r:id="rId3"/>
    <p:sldId id="270" r:id="rId4"/>
    <p:sldId id="275" r:id="rId5"/>
    <p:sldId id="278" r:id="rId6"/>
    <p:sldId id="285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CC00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796" y="4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d-ID" dirty="0" smtClean="0"/>
              <a:t>Pengukuran Psikologis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d-ID" dirty="0" smtClean="0"/>
              <a:t>Aries Yulianto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8C709-1EDD-4B29-B5B4-2AA8D9BEC11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220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36513" y="-26988"/>
            <a:ext cx="92043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31" y="1698625"/>
            <a:ext cx="547037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6831" y="3405369"/>
            <a:ext cx="5470375" cy="1391783"/>
          </a:xfrm>
        </p:spPr>
        <p:txBody>
          <a:bodyPr/>
          <a:lstStyle>
            <a:lvl1pPr marL="0" indent="0" algn="ctr" eaLnBrk="1" hangingPunct="1">
              <a:spcBef>
                <a:spcPct val="0"/>
              </a:spcBef>
              <a:buFontTx/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489EF1-9763-4B8D-BDB5-45DA81A44388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66FDF-F5ED-4C22-9FBB-29E87901D8A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688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688"/>
            <a:ext cx="2057400" cy="5505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688"/>
            <a:ext cx="6019800" cy="5505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489EF1-9763-4B8D-BDB5-45DA81A44388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66FDF-F5ED-4C22-9FBB-29E87901D8A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834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489EF1-9763-4B8D-BDB5-45DA81A44388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66FDF-F5ED-4C22-9FBB-29E87901D8A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794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489EF1-9763-4B8D-BDB5-45DA81A44388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66FDF-F5ED-4C22-9FBB-29E87901D8A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32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81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1814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489EF1-9763-4B8D-BDB5-45DA81A44388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66FDF-F5ED-4C22-9FBB-29E87901D8A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504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489EF1-9763-4B8D-BDB5-45DA81A44388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66FDF-F5ED-4C22-9FBB-29E87901D8A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2299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489EF1-9763-4B8D-BDB5-45DA81A44388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66FDF-F5ED-4C22-9FBB-29E87901D8A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84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08313" cy="814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735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21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489EF1-9763-4B8D-BDB5-45DA81A44388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66FDF-F5ED-4C22-9FBB-29E87901D8A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3090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489EF1-9763-4B8D-BDB5-45DA81A44388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66FDF-F5ED-4C22-9FBB-29E87901D8A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984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489EF1-9763-4B8D-BDB5-45DA81A44388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66FDF-F5ED-4C22-9FBB-29E87901D8A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3231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sil\Desktop\Smartcreative2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1489EF1-9763-4B8D-BDB5-45DA81A44388}" type="datetimeFigureOut">
              <a:rPr lang="id-ID" smtClean="0"/>
              <a:pPr/>
              <a:t>03/04/2018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8AD66FDF-F5ED-4C22-9FBB-29E87901D8A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52247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16" y="3356992"/>
            <a:ext cx="5775649" cy="1827882"/>
          </a:xfrm>
        </p:spPr>
        <p:txBody>
          <a:bodyPr>
            <a:noAutofit/>
          </a:bodyPr>
          <a:lstStyle/>
          <a:p>
            <a:r>
              <a:rPr lang="id-ID" sz="3200" dirty="0" smtClean="0">
                <a:solidFill>
                  <a:schemeClr val="bg1"/>
                </a:solidFill>
              </a:rPr>
              <a:t>LANGKAH-LANGKAH KONSTRUKSI </a:t>
            </a:r>
            <a:br>
              <a:rPr lang="id-ID" sz="3200" dirty="0" smtClean="0">
                <a:solidFill>
                  <a:schemeClr val="bg1"/>
                </a:solidFill>
              </a:rPr>
            </a:br>
            <a:r>
              <a:rPr lang="id-ID" sz="3200" dirty="0" smtClean="0">
                <a:solidFill>
                  <a:schemeClr val="bg1"/>
                </a:solidFill>
              </a:rPr>
              <a:t>ALAT UKUR PSIKOLOGI</a:t>
            </a:r>
            <a:endParaRPr lang="id-ID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9832" y="5156894"/>
            <a:ext cx="5775648" cy="1391783"/>
          </a:xfrm>
        </p:spPr>
        <p:txBody>
          <a:bodyPr/>
          <a:lstStyle/>
          <a:p>
            <a:r>
              <a:rPr lang="id-ID" sz="3000" dirty="0" smtClean="0">
                <a:solidFill>
                  <a:srgbClr val="FFFF00"/>
                </a:solidFill>
              </a:rPr>
              <a:t>Psi307 Pengukuran </a:t>
            </a:r>
            <a:r>
              <a:rPr lang="id-ID" sz="3000" dirty="0" smtClean="0">
                <a:solidFill>
                  <a:srgbClr val="FFFF00"/>
                </a:solidFill>
              </a:rPr>
              <a:t>Psikologis – kuliah 2</a:t>
            </a:r>
          </a:p>
          <a:p>
            <a:r>
              <a:rPr lang="id-ID" sz="3000" dirty="0" smtClean="0">
                <a:solidFill>
                  <a:srgbClr val="FFFF00"/>
                </a:solidFill>
              </a:rPr>
              <a:t>Aries Yulianto</a:t>
            </a:r>
            <a:endParaRPr lang="id-ID" sz="3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Mampu memahami langkah-langkah penyusunan alat ukur psikologi.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5974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Langkah Konstruksi Alat Ukur Psikologi </a:t>
            </a:r>
            <a:r>
              <a:rPr lang="id-ID" sz="3300" dirty="0" smtClean="0"/>
              <a:t>(Azwar, 2012, hlm 15)</a:t>
            </a:r>
            <a:endParaRPr lang="id-ID" sz="33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628800"/>
            <a:ext cx="230425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77800" indent="-177800"/>
            <a:r>
              <a:rPr lang="id-ID" dirty="0" smtClean="0"/>
              <a:t>1.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, </a:t>
            </a:r>
            <a:r>
              <a:rPr lang="en-US" dirty="0" err="1" smtClean="0"/>
              <a:t>definisi</a:t>
            </a:r>
            <a:r>
              <a:rPr lang="id-ID" dirty="0" smtClean="0"/>
              <a:t>,</a:t>
            </a:r>
            <a:r>
              <a:rPr lang="en-US" dirty="0" smtClean="0"/>
              <a:t> </a:t>
            </a:r>
            <a:r>
              <a:rPr lang="id-ID" dirty="0" smtClean="0"/>
              <a:t>&amp; </a:t>
            </a:r>
            <a:r>
              <a:rPr lang="en-US" dirty="0" err="1" smtClean="0"/>
              <a:t>teori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3419872" y="1628800"/>
            <a:ext cx="244827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77800" indent="-177800"/>
            <a:r>
              <a:rPr lang="id-ID" dirty="0" smtClean="0"/>
              <a:t>2. </a:t>
            </a:r>
            <a:r>
              <a:rPr lang="en-US" dirty="0" err="1" smtClean="0"/>
              <a:t>Pembatasan</a:t>
            </a:r>
            <a:r>
              <a:rPr lang="en-US" dirty="0" smtClean="0"/>
              <a:t> </a:t>
            </a:r>
            <a:r>
              <a:rPr lang="id-ID" dirty="0" smtClean="0"/>
              <a:t>domain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6588224" y="1628800"/>
            <a:ext cx="2088232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77800" indent="-177800"/>
            <a:r>
              <a:rPr lang="id-ID" dirty="0" smtClean="0"/>
              <a:t>3. </a:t>
            </a:r>
            <a:r>
              <a:rPr lang="en-US" dirty="0" err="1" smtClean="0"/>
              <a:t>Operasionalisasi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6444208" y="3502749"/>
            <a:ext cx="216024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77800" indent="-177800"/>
            <a:r>
              <a:rPr lang="id-ID" dirty="0" smtClean="0"/>
              <a:t>4. </a:t>
            </a:r>
            <a:r>
              <a:rPr lang="en-US" dirty="0" err="1" smtClean="0"/>
              <a:t>Menetapkan</a:t>
            </a:r>
            <a:r>
              <a:rPr lang="en-US" dirty="0" smtClean="0"/>
              <a:t> format </a:t>
            </a:r>
            <a:r>
              <a:rPr lang="en-US" dirty="0" err="1" smtClean="0"/>
              <a:t>respons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6588224" y="4715852"/>
            <a:ext cx="190704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5. Penulisan aitem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6660232" y="5795972"/>
            <a:ext cx="169386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id-ID" dirty="0" smtClean="0"/>
              <a:t>6. Reviu aitem</a:t>
            </a:r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3779912" y="5661248"/>
            <a:ext cx="1944215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7800" indent="-177800"/>
            <a:r>
              <a:rPr lang="id-ID" dirty="0" smtClean="0"/>
              <a:t>7. Uji coba </a:t>
            </a:r>
          </a:p>
          <a:p>
            <a:pPr algn="ctr"/>
            <a:r>
              <a:rPr lang="id-ID" dirty="0" smtClean="0"/>
              <a:t>(uji keterbacaan)</a:t>
            </a:r>
            <a:endParaRPr lang="id-ID" dirty="0"/>
          </a:p>
        </p:txBody>
      </p:sp>
      <p:sp>
        <p:nvSpPr>
          <p:cNvPr id="12" name="Rectangle 11"/>
          <p:cNvSpPr/>
          <p:nvPr/>
        </p:nvSpPr>
        <p:spPr>
          <a:xfrm>
            <a:off x="1187624" y="5589240"/>
            <a:ext cx="18002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7800" indent="-177800"/>
            <a:r>
              <a:rPr lang="id-ID" dirty="0" smtClean="0"/>
              <a:t>8. Field test (Analisis item)</a:t>
            </a:r>
            <a:endParaRPr lang="id-ID" dirty="0"/>
          </a:p>
        </p:txBody>
      </p:sp>
      <p:sp>
        <p:nvSpPr>
          <p:cNvPr id="13" name="Rectangle 12"/>
          <p:cNvSpPr/>
          <p:nvPr/>
        </p:nvSpPr>
        <p:spPr>
          <a:xfrm>
            <a:off x="251520" y="4365104"/>
            <a:ext cx="18002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7800" indent="-177800"/>
            <a:r>
              <a:rPr lang="id-ID" dirty="0" smtClean="0"/>
              <a:t>9. Uji reliabilitas &amp; validitas</a:t>
            </a:r>
            <a:endParaRPr lang="id-ID" dirty="0"/>
          </a:p>
        </p:txBody>
      </p:sp>
      <p:sp>
        <p:nvSpPr>
          <p:cNvPr id="14" name="Rectangle 13"/>
          <p:cNvSpPr/>
          <p:nvPr/>
        </p:nvSpPr>
        <p:spPr>
          <a:xfrm>
            <a:off x="395536" y="3356992"/>
            <a:ext cx="136768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id-ID" dirty="0" smtClean="0"/>
              <a:t>10. Finalisasi</a:t>
            </a:r>
            <a:endParaRPr lang="id-ID" dirty="0"/>
          </a:p>
        </p:txBody>
      </p:sp>
      <p:sp>
        <p:nvSpPr>
          <p:cNvPr id="15" name="Right Arrow 14"/>
          <p:cNvSpPr/>
          <p:nvPr/>
        </p:nvSpPr>
        <p:spPr>
          <a:xfrm>
            <a:off x="2843808" y="1776584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ight Arrow 15"/>
          <p:cNvSpPr/>
          <p:nvPr/>
        </p:nvSpPr>
        <p:spPr>
          <a:xfrm>
            <a:off x="6012160" y="1772816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3419872" y="2276872"/>
            <a:ext cx="936104" cy="369332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dirty="0" smtClean="0"/>
              <a:t>kognitif</a:t>
            </a:r>
            <a:endParaRPr lang="id-ID" dirty="0"/>
          </a:p>
        </p:txBody>
      </p:sp>
      <p:sp>
        <p:nvSpPr>
          <p:cNvPr id="18" name="TextBox 17"/>
          <p:cNvSpPr txBox="1"/>
          <p:nvPr/>
        </p:nvSpPr>
        <p:spPr>
          <a:xfrm>
            <a:off x="4427984" y="2276872"/>
            <a:ext cx="1440160" cy="369332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dirty="0" smtClean="0"/>
              <a:t>non-kognitif</a:t>
            </a:r>
            <a:endParaRPr lang="id-ID" dirty="0"/>
          </a:p>
        </p:txBody>
      </p:sp>
      <p:sp>
        <p:nvSpPr>
          <p:cNvPr id="19" name="Right Arrow 18"/>
          <p:cNvSpPr/>
          <p:nvPr/>
        </p:nvSpPr>
        <p:spPr>
          <a:xfrm rot="5400000">
            <a:off x="7344308" y="3104964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ight Arrow 19"/>
          <p:cNvSpPr/>
          <p:nvPr/>
        </p:nvSpPr>
        <p:spPr>
          <a:xfrm rot="5400000">
            <a:off x="7344308" y="4257092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Right Arrow 20"/>
          <p:cNvSpPr/>
          <p:nvPr/>
        </p:nvSpPr>
        <p:spPr>
          <a:xfrm rot="5400000">
            <a:off x="7344308" y="5409220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TextBox 21"/>
          <p:cNvSpPr txBox="1"/>
          <p:nvPr/>
        </p:nvSpPr>
        <p:spPr>
          <a:xfrm>
            <a:off x="6732240" y="2564904"/>
            <a:ext cx="1872208" cy="369332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Tabel kisi-kisi</a:t>
            </a:r>
            <a:endParaRPr lang="id-ID" dirty="0"/>
          </a:p>
        </p:txBody>
      </p:sp>
      <p:sp>
        <p:nvSpPr>
          <p:cNvPr id="24" name="Right Arrow 23"/>
          <p:cNvSpPr/>
          <p:nvPr/>
        </p:nvSpPr>
        <p:spPr>
          <a:xfrm rot="10800000">
            <a:off x="6156176" y="5805264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29" name="Elbow Connector 28"/>
          <p:cNvCxnSpPr/>
          <p:nvPr/>
        </p:nvCxnSpPr>
        <p:spPr>
          <a:xfrm rot="5400000" flipH="1" flipV="1">
            <a:off x="7883188" y="5527704"/>
            <a:ext cx="1070828" cy="60356"/>
          </a:xfrm>
          <a:prstGeom prst="bent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stCxn id="11" idx="0"/>
            <a:endCxn id="8" idx="1"/>
          </p:cNvCxnSpPr>
          <p:nvPr/>
        </p:nvCxnSpPr>
        <p:spPr>
          <a:xfrm rot="5400000" flipH="1" flipV="1">
            <a:off x="5289757" y="4362781"/>
            <a:ext cx="760730" cy="1836204"/>
          </a:xfrm>
          <a:prstGeom prst="bentConnector2">
            <a:avLst/>
          </a:prstGeom>
          <a:ln w="3810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877448" y="4581128"/>
            <a:ext cx="7920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revisi</a:t>
            </a:r>
            <a:endParaRPr lang="id-ID" dirty="0"/>
          </a:p>
        </p:txBody>
      </p:sp>
      <p:sp>
        <p:nvSpPr>
          <p:cNvPr id="35" name="Right Arrow 34"/>
          <p:cNvSpPr/>
          <p:nvPr/>
        </p:nvSpPr>
        <p:spPr>
          <a:xfrm rot="10800000">
            <a:off x="3059832" y="5805264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Bent Arrow 35"/>
          <p:cNvSpPr/>
          <p:nvPr/>
        </p:nvSpPr>
        <p:spPr>
          <a:xfrm rot="16200000">
            <a:off x="413792" y="5282952"/>
            <a:ext cx="755576" cy="64807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37" name="Right Arrow 36"/>
          <p:cNvSpPr/>
          <p:nvPr/>
        </p:nvSpPr>
        <p:spPr>
          <a:xfrm rot="16020205">
            <a:off x="791580" y="3825044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TextBox 22"/>
          <p:cNvSpPr txBox="1"/>
          <p:nvPr/>
        </p:nvSpPr>
        <p:spPr>
          <a:xfrm>
            <a:off x="8253624" y="5435932"/>
            <a:ext cx="9268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revisi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34" grpId="0"/>
      <p:bldP spid="35" grpId="0" animBg="1"/>
      <p:bldP spid="36" grpId="0" animBg="1"/>
      <p:bldP spid="37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id-ID" sz="4200" dirty="0" smtClean="0"/>
              <a:t>Langkah Konstruksi Alat Ukur Psikologi: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76400"/>
            <a:ext cx="8142287" cy="49209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id-ID" sz="2800" b="1" dirty="0" smtClean="0">
                <a:solidFill>
                  <a:srgbClr val="FF0000"/>
                </a:solidFill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</a:rPr>
              <a:t>Identifikasi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tujuan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ukur</a:t>
            </a:r>
            <a:r>
              <a:rPr lang="en-US" sz="2800" b="1" dirty="0" smtClean="0">
                <a:solidFill>
                  <a:srgbClr val="FF0000"/>
                </a:solidFill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</a:rPr>
              <a:t>definisi</a:t>
            </a:r>
            <a:r>
              <a:rPr lang="id-ID" sz="2800" b="1" dirty="0" smtClean="0">
                <a:solidFill>
                  <a:srgbClr val="FF0000"/>
                </a:solidFill>
              </a:rPr>
              <a:t>,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id-ID" sz="2800" b="1" dirty="0" smtClean="0">
                <a:solidFill>
                  <a:srgbClr val="FF0000"/>
                </a:solidFill>
              </a:rPr>
              <a:t>&amp; </a:t>
            </a:r>
            <a:r>
              <a:rPr lang="en-US" sz="2800" b="1" dirty="0" err="1" smtClean="0">
                <a:solidFill>
                  <a:srgbClr val="FF0000"/>
                </a:solidFill>
              </a:rPr>
              <a:t>teori</a:t>
            </a:r>
            <a:r>
              <a:rPr lang="id-ID" sz="2800" b="1" dirty="0" smtClean="0">
                <a:solidFill>
                  <a:srgbClr val="FF0000"/>
                </a:solidFill>
              </a:rPr>
              <a:t>.</a:t>
            </a:r>
          </a:p>
          <a:p>
            <a:pPr>
              <a:spcBef>
                <a:spcPts val="0"/>
              </a:spcBef>
              <a:defRPr/>
            </a:pPr>
            <a:r>
              <a:rPr lang="id-ID" altLang="id-ID" sz="2100" dirty="0" smtClean="0"/>
              <a:t>Peneliti menentukan tujuan pengukuran.</a:t>
            </a:r>
          </a:p>
          <a:p>
            <a:pPr>
              <a:spcBef>
                <a:spcPts val="0"/>
              </a:spcBef>
              <a:defRPr/>
            </a:pPr>
            <a:r>
              <a:rPr lang="id-ID" altLang="id-ID" sz="2100" dirty="0" smtClean="0"/>
              <a:t>Mencari teori yg tepat ttg hal yg ingin diukur (=konstruk).</a:t>
            </a:r>
          </a:p>
          <a:p>
            <a:pPr>
              <a:spcBef>
                <a:spcPts val="0"/>
              </a:spcBef>
              <a:defRPr/>
            </a:pPr>
            <a:r>
              <a:rPr lang="id-ID" altLang="id-ID" sz="2100" dirty="0" smtClean="0">
                <a:sym typeface="Wingdings" pitchFamily="2" charset="2"/>
              </a:rPr>
              <a:t> definisi konstruk</a:t>
            </a:r>
          </a:p>
          <a:p>
            <a:pPr>
              <a:spcBef>
                <a:spcPts val="0"/>
              </a:spcBef>
              <a:defRPr/>
            </a:pPr>
            <a:r>
              <a:rPr lang="id-ID" altLang="id-ID" sz="2100" dirty="0" smtClean="0">
                <a:sym typeface="Wingdings" pitchFamily="2" charset="2"/>
              </a:rPr>
              <a:t> dimensi-dimensi konstruk (dari teori yg sama) beserta definisinya.</a:t>
            </a:r>
            <a:endParaRPr lang="en-US" altLang="id-ID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id-ID" sz="4200" dirty="0" smtClean="0"/>
              <a:t>Langkah Konstruksi Alat Ukur Psikologi: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76400"/>
            <a:ext cx="8208143" cy="4724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id-ID" sz="2800" dirty="0" smtClean="0">
                <a:solidFill>
                  <a:srgbClr val="FF0000"/>
                </a:solidFill>
              </a:rPr>
              <a:t>2. Pembatasan domain ukur. </a:t>
            </a:r>
          </a:p>
          <a:p>
            <a:pPr marL="631825" indent="-319088">
              <a:spcBef>
                <a:spcPts val="0"/>
              </a:spcBef>
              <a:defRPr/>
            </a:pPr>
            <a:r>
              <a:rPr lang="id-ID" sz="2600" dirty="0" smtClean="0"/>
              <a:t>Tentukan konstruk tsb apakah termasuk Atribut </a:t>
            </a:r>
            <a:r>
              <a:rPr lang="id-ID" sz="2600" dirty="0" smtClean="0">
                <a:solidFill>
                  <a:srgbClr val="0070C0"/>
                </a:solidFill>
              </a:rPr>
              <a:t>KOGNITIF</a:t>
            </a:r>
            <a:r>
              <a:rPr lang="id-ID" sz="2600" dirty="0" smtClean="0"/>
              <a:t> atau </a:t>
            </a:r>
            <a:r>
              <a:rPr lang="id-ID" sz="2600" dirty="0" smtClean="0">
                <a:solidFill>
                  <a:srgbClr val="0070C0"/>
                </a:solidFill>
              </a:rPr>
              <a:t>NON-KOGNITIF</a:t>
            </a:r>
            <a:r>
              <a:rPr lang="id-ID" sz="2600" dirty="0" smtClean="0"/>
              <a:t>.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id-ID" sz="2800" dirty="0" smtClean="0">
                <a:solidFill>
                  <a:srgbClr val="FF0000"/>
                </a:solidFill>
              </a:rPr>
              <a:t>3. </a:t>
            </a:r>
            <a:r>
              <a:rPr lang="en-US" sz="2800" dirty="0" err="1" smtClean="0">
                <a:solidFill>
                  <a:srgbClr val="FF0000"/>
                </a:solidFill>
              </a:rPr>
              <a:t>Operasionalisasi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dimensi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dlm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indikator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perilaku</a:t>
            </a:r>
            <a:r>
              <a:rPr lang="id-ID" sz="2800" dirty="0" smtClean="0">
                <a:solidFill>
                  <a:srgbClr val="FF0000"/>
                </a:solidFill>
              </a:rPr>
              <a:t>.</a:t>
            </a:r>
          </a:p>
          <a:p>
            <a:pPr marL="714375" indent="-319088">
              <a:spcBef>
                <a:spcPts val="0"/>
              </a:spcBef>
              <a:buNone/>
              <a:defRPr/>
            </a:pPr>
            <a:r>
              <a:rPr lang="id-ID" sz="2400" dirty="0" smtClean="0"/>
              <a:t>Buat </a:t>
            </a:r>
            <a:r>
              <a:rPr lang="id-ID" sz="2400" dirty="0" smtClean="0">
                <a:solidFill>
                  <a:srgbClr val="00B050"/>
                </a:solidFill>
              </a:rPr>
              <a:t>tabel kisi-kisi </a:t>
            </a:r>
            <a:r>
              <a:rPr lang="id-ID" sz="2400" dirty="0" smtClean="0"/>
              <a:t>(blue-print)/spesifikasi berdasarkan teori.</a:t>
            </a:r>
          </a:p>
          <a:p>
            <a:pPr marL="985838" indent="-319088">
              <a:spcBef>
                <a:spcPts val="0"/>
              </a:spcBef>
              <a:buNone/>
              <a:defRPr/>
            </a:pPr>
            <a:r>
              <a:rPr lang="id-ID" sz="2200" dirty="0" smtClean="0">
                <a:solidFill>
                  <a:srgbClr val="CC0099"/>
                </a:solidFill>
                <a:sym typeface="Wingdings" panose="05000000000000000000" pitchFamily="2" charset="2"/>
              </a:rPr>
              <a:t> </a:t>
            </a:r>
            <a:r>
              <a:rPr lang="id-ID" sz="2200" dirty="0" smtClean="0">
                <a:solidFill>
                  <a:srgbClr val="CC0099"/>
                </a:solidFill>
              </a:rPr>
              <a:t>Berisi</a:t>
            </a:r>
            <a:r>
              <a:rPr lang="id-ID" sz="2200" dirty="0" smtClean="0"/>
              <a:t>: konstruk, dimensi dari konstruk, &amp; indikator.</a:t>
            </a:r>
          </a:p>
          <a:p>
            <a:pPr marL="985838" indent="-542925">
              <a:spcBef>
                <a:spcPts val="0"/>
              </a:spcBef>
              <a:buNone/>
              <a:defRPr/>
            </a:pPr>
            <a:r>
              <a:rPr lang="id-ID" sz="2400" dirty="0" smtClean="0">
                <a:solidFill>
                  <a:srgbClr val="0070C0"/>
                </a:solidFill>
              </a:rPr>
              <a:t>Indikator </a:t>
            </a:r>
            <a:r>
              <a:rPr lang="id-ID" sz="2400" dirty="0" smtClean="0"/>
              <a:t>: operasionalisasi dari definisi dimensi menjadi tingkah laku-tingkah laku yg dapat diamati.</a:t>
            </a:r>
          </a:p>
          <a:p>
            <a:pPr marL="985838" indent="-319088">
              <a:spcBef>
                <a:spcPts val="0"/>
              </a:spcBef>
              <a:buNone/>
              <a:defRPr/>
            </a:pPr>
            <a:r>
              <a:rPr lang="id-ID" sz="2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id-ID" sz="2200" dirty="0" smtClean="0">
                <a:sym typeface="Wingdings" panose="05000000000000000000" pitchFamily="2" charset="2"/>
              </a:rPr>
              <a:t> Bila tidak ada dalam teori, maka peneliti dpt membuat sendiri berdasarkan teori &amp; definisi dari dimensi.</a:t>
            </a:r>
          </a:p>
          <a:p>
            <a:pPr marL="985838" indent="-319088">
              <a:spcBef>
                <a:spcPts val="0"/>
              </a:spcBef>
              <a:buNone/>
              <a:defRPr/>
            </a:pPr>
            <a:r>
              <a:rPr lang="id-ID" sz="2200" dirty="0" smtClean="0"/>
              <a:t>- 1 dimensi dpt menjadi &gt;1 indikator.</a:t>
            </a:r>
          </a:p>
          <a:p>
            <a:pPr marL="985838" indent="-319088">
              <a:spcBef>
                <a:spcPts val="0"/>
              </a:spcBef>
              <a:buNone/>
              <a:defRPr/>
            </a:pPr>
            <a:r>
              <a:rPr lang="id-ID" sz="2200" dirty="0" smtClean="0"/>
              <a:t>- Antar dimensi dpt memiliki jumlah indikator yg berbeda.</a:t>
            </a:r>
          </a:p>
          <a:p>
            <a:pPr>
              <a:spcBef>
                <a:spcPts val="0"/>
              </a:spcBef>
              <a:defRPr/>
            </a:pPr>
            <a:endParaRPr lang="id-ID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id-ID" sz="4200" dirty="0" smtClean="0"/>
              <a:t>Langkah Konstruksi Alat Ukur Psikologi: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76400"/>
            <a:ext cx="8208143" cy="4724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id-ID" sz="2800" dirty="0" smtClean="0">
                <a:solidFill>
                  <a:srgbClr val="FF0000"/>
                </a:solidFill>
              </a:rPr>
              <a:t>3. </a:t>
            </a:r>
            <a:r>
              <a:rPr lang="en-US" sz="2800" dirty="0" err="1" smtClean="0">
                <a:solidFill>
                  <a:srgbClr val="FF0000"/>
                </a:solidFill>
              </a:rPr>
              <a:t>Operasionalisasi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dimensi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dlm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indikator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perilaku</a:t>
            </a:r>
            <a:r>
              <a:rPr lang="id-ID" sz="2800" dirty="0" smtClean="0">
                <a:solidFill>
                  <a:srgbClr val="FF0000"/>
                </a:solidFill>
              </a:rPr>
              <a:t>.</a:t>
            </a:r>
          </a:p>
          <a:p>
            <a:pPr>
              <a:spcBef>
                <a:spcPts val="0"/>
              </a:spcBef>
              <a:defRPr/>
            </a:pPr>
            <a:endParaRPr lang="id-ID" sz="2800" dirty="0" smtClean="0"/>
          </a:p>
        </p:txBody>
      </p:sp>
      <p:graphicFrame>
        <p:nvGraphicFramePr>
          <p:cNvPr id="4" name="Group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603410"/>
              </p:ext>
            </p:extLst>
          </p:nvPr>
        </p:nvGraphicFramePr>
        <p:xfrm>
          <a:off x="443483" y="3556593"/>
          <a:ext cx="8424936" cy="2844207"/>
        </p:xfrm>
        <a:graphic>
          <a:graphicData uri="http://schemas.openxmlformats.org/drawingml/2006/table">
            <a:tbl>
              <a:tblPr/>
              <a:tblGrid>
                <a:gridCol w="1584176"/>
                <a:gridCol w="2016224"/>
                <a:gridCol w="4824536"/>
              </a:tblGrid>
              <a:tr h="4667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Konstruk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dimensi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Indikator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33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Matematika SD kls 1, smt 2 (Geometri &amp; pengukuran)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 </a:t>
                      </a:r>
                      <a:r>
                        <a:rPr lang="id-ID" sz="1800" dirty="0" smtClean="0"/>
                        <a:t>Menggunakan pengukuran berat.</a:t>
                      </a: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1. a. Mampu membandingkan berat benda (ringan, berat).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1.b. Mampu menyelesaikan masalah yg berkaitan dgn berat benda.</a:t>
                      </a: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6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/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 </a:t>
                      </a:r>
                      <a:r>
                        <a:rPr lang="id-ID" sz="1800" dirty="0" smtClean="0"/>
                        <a:t>Mengenal bangun datar sederhana.</a:t>
                      </a:r>
                      <a:endParaRPr lang="id-ID" sz="1800" dirty="0"/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/>
                      <a:r>
                        <a:rPr lang="id-ID" sz="1800" dirty="0" smtClean="0"/>
                        <a:t>2.a. Mampu mengenal segitiga, segi empat, &amp; lingkaran.</a:t>
                      </a:r>
                    </a:p>
                    <a:p>
                      <a:pPr marL="177800" indent="-177800"/>
                      <a:r>
                        <a:rPr lang="id-ID" sz="1800" dirty="0" smtClean="0"/>
                        <a:t>2.b. Mampu mengelompokkan bangun datar menurut bentuknya.</a:t>
                      </a:r>
                      <a:endParaRPr lang="id-ID" sz="1800" dirty="0"/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/>
          </p:cNvSpPr>
          <p:nvPr/>
        </p:nvSpPr>
        <p:spPr>
          <a:xfrm>
            <a:off x="251520" y="2348880"/>
            <a:ext cx="8229600" cy="1008112"/>
          </a:xfrm>
          <a:prstGeom prst="rect">
            <a:avLst/>
          </a:prstGeom>
          <a:noFill/>
        </p:spPr>
        <p:txBody>
          <a:bodyPr vert="horz"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indent="-355600"/>
            <a:r>
              <a:rPr lang="id-ID" altLang="id-ID" sz="2900" dirty="0" smtClean="0">
                <a:solidFill>
                  <a:srgbClr val="0070C0"/>
                </a:solidFill>
              </a:rPr>
              <a:t>Contoh Tabel </a:t>
            </a:r>
            <a:r>
              <a:rPr lang="id-ID" altLang="id-ID" sz="2900" dirty="0" smtClean="0">
                <a:solidFill>
                  <a:srgbClr val="0070C0"/>
                </a:solidFill>
              </a:rPr>
              <a:t>k</a:t>
            </a:r>
            <a:r>
              <a:rPr lang="en-US" altLang="id-ID" sz="2900" dirty="0" err="1" smtClean="0">
                <a:solidFill>
                  <a:srgbClr val="0070C0"/>
                </a:solidFill>
              </a:rPr>
              <a:t>isi-kisi</a:t>
            </a:r>
            <a:r>
              <a:rPr lang="en-US" altLang="id-ID" sz="2900" dirty="0" smtClean="0">
                <a:solidFill>
                  <a:srgbClr val="0070C0"/>
                </a:solidFill>
              </a:rPr>
              <a:t> (blue-print)</a:t>
            </a:r>
            <a:r>
              <a:rPr lang="id-ID" altLang="id-ID" sz="2900" dirty="0" smtClean="0">
                <a:solidFill>
                  <a:srgbClr val="0070C0"/>
                </a:solidFill>
              </a:rPr>
              <a:t>:</a:t>
            </a:r>
            <a:r>
              <a:rPr lang="en-US" altLang="id-ID" sz="2900" dirty="0" smtClean="0">
                <a:solidFill>
                  <a:srgbClr val="0070C0"/>
                </a:solidFill>
              </a:rPr>
              <a:t> </a:t>
            </a:r>
            <a:r>
              <a:rPr lang="id-ID" sz="3200" dirty="0" smtClean="0"/>
              <a:t>Pelajaran Matematika SD kls 1, smt 2, topik: geometri &amp; pengukuran</a:t>
            </a:r>
            <a:endParaRPr lang="en-US" altLang="id-ID" sz="29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75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id-ID" sz="4200" dirty="0" smtClean="0"/>
              <a:t>Langkah Konstruksi Alat Ukur Psikologi: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76400"/>
            <a:ext cx="8142287" cy="4724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id-ID" sz="2800" dirty="0" smtClean="0">
                <a:solidFill>
                  <a:srgbClr val="FF0000"/>
                </a:solidFill>
              </a:rPr>
              <a:t>4. </a:t>
            </a:r>
            <a:r>
              <a:rPr lang="en-US" sz="2800" dirty="0" smtClean="0">
                <a:solidFill>
                  <a:srgbClr val="FF0000"/>
                </a:solidFill>
              </a:rPr>
              <a:t>M</a:t>
            </a:r>
            <a:r>
              <a:rPr lang="id-ID" sz="2800" dirty="0" smtClean="0">
                <a:solidFill>
                  <a:srgbClr val="FF0000"/>
                </a:solidFill>
              </a:rPr>
              <a:t>enetapkan format respons.</a:t>
            </a:r>
          </a:p>
          <a:p>
            <a:pPr marL="531813" indent="-258763">
              <a:spcBef>
                <a:spcPts val="0"/>
              </a:spcBef>
              <a:defRPr/>
            </a:pPr>
            <a:r>
              <a:rPr lang="id-ID" sz="2800" dirty="0" smtClean="0">
                <a:solidFill>
                  <a:srgbClr val="0070C0"/>
                </a:solidFill>
              </a:rPr>
              <a:t>Tentukan bentuk aitem &amp; format jawabannya.</a:t>
            </a:r>
            <a:endParaRPr lang="id-ID" sz="2800" dirty="0" smtClean="0"/>
          </a:p>
          <a:p>
            <a:pPr>
              <a:spcBef>
                <a:spcPts val="0"/>
              </a:spcBef>
              <a:buNone/>
              <a:defRPr/>
            </a:pPr>
            <a:r>
              <a:rPr lang="id-ID" sz="2800" dirty="0" smtClean="0">
                <a:solidFill>
                  <a:srgbClr val="FF0000"/>
                </a:solidFill>
              </a:rPr>
              <a:t>5. </a:t>
            </a:r>
            <a:r>
              <a:rPr lang="en-US" sz="2800" dirty="0" smtClean="0">
                <a:solidFill>
                  <a:srgbClr val="FF0000"/>
                </a:solidFill>
              </a:rPr>
              <a:t>P</a:t>
            </a:r>
            <a:r>
              <a:rPr lang="id-ID" sz="2800" dirty="0" smtClean="0">
                <a:solidFill>
                  <a:srgbClr val="FF0000"/>
                </a:solidFill>
              </a:rPr>
              <a:t>enulisan aitem. </a:t>
            </a:r>
            <a:r>
              <a:rPr lang="id-ID" sz="2400" dirty="0" smtClean="0">
                <a:solidFill>
                  <a:srgbClr val="0070C0"/>
                </a:solidFill>
              </a:rPr>
              <a:t>(aitem dibuat 2 - 3x dari rencana)</a:t>
            </a:r>
            <a:endParaRPr lang="id-ID" sz="2800" dirty="0" smtClean="0">
              <a:solidFill>
                <a:srgbClr val="FF0000"/>
              </a:solidFill>
            </a:endParaRPr>
          </a:p>
          <a:p>
            <a:pPr marL="536575" indent="-319088">
              <a:spcBef>
                <a:spcPts val="0"/>
              </a:spcBef>
              <a:buNone/>
              <a:defRPr/>
            </a:pPr>
            <a:endParaRPr lang="id-ID" sz="2400" dirty="0" smtClean="0"/>
          </a:p>
        </p:txBody>
      </p:sp>
      <p:graphicFrame>
        <p:nvGraphicFramePr>
          <p:cNvPr id="7" name="Group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037082"/>
              </p:ext>
            </p:extLst>
          </p:nvPr>
        </p:nvGraphicFramePr>
        <p:xfrm>
          <a:off x="251520" y="3212976"/>
          <a:ext cx="8712968" cy="2844207"/>
        </p:xfrm>
        <a:graphic>
          <a:graphicData uri="http://schemas.openxmlformats.org/drawingml/2006/table">
            <a:tbl>
              <a:tblPr/>
              <a:tblGrid>
                <a:gridCol w="1656184"/>
                <a:gridCol w="1728192"/>
                <a:gridCol w="3744416"/>
                <a:gridCol w="1584176"/>
              </a:tblGrid>
              <a:tr h="4667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Konstruk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dimensi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Indikator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Aitem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33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Matematika SD kls 1, smt 2 (Geometri &amp; pengukuran)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 </a:t>
                      </a:r>
                      <a:r>
                        <a:rPr lang="id-ID" sz="1800" dirty="0" smtClean="0"/>
                        <a:t>Menggunakan pengukuran berat.</a:t>
                      </a: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1. a. Mampu membandingkan berat benda (ringan, berat).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1.b. Mampu menyelesaikan masalah yg berkaitan dgn berat benda.</a:t>
                      </a: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No. 1, 4, 7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dirty="0" smtClean="0"/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No. 2, 3, 5 </a:t>
                      </a:r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6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/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 </a:t>
                      </a:r>
                      <a:r>
                        <a:rPr lang="id-ID" sz="1800" dirty="0" smtClean="0"/>
                        <a:t>Mengenal bangun datar sederhana.</a:t>
                      </a:r>
                      <a:endParaRPr lang="id-ID" sz="1800" dirty="0"/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/>
                      <a:r>
                        <a:rPr lang="id-ID" sz="1800" dirty="0" smtClean="0"/>
                        <a:t>2.a. Mampu mengenal segitiga, segi empat, &amp; lingkaran.</a:t>
                      </a:r>
                    </a:p>
                    <a:p>
                      <a:pPr marL="177800" indent="-177800"/>
                      <a:r>
                        <a:rPr lang="id-ID" sz="1800" dirty="0" smtClean="0"/>
                        <a:t>2.b. Mampu mengelompokkan bangun datar menurut bentuknya.</a:t>
                      </a:r>
                      <a:endParaRPr lang="id-ID" sz="1800" dirty="0"/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/>
                      <a:r>
                        <a:rPr lang="id-ID" sz="1800" dirty="0" smtClean="0"/>
                        <a:t>No. 6, 9</a:t>
                      </a:r>
                    </a:p>
                    <a:p>
                      <a:pPr marL="177800" indent="-177800"/>
                      <a:endParaRPr lang="id-ID" sz="1800" dirty="0" smtClean="0"/>
                    </a:p>
                    <a:p>
                      <a:pPr marL="177800" indent="-177800"/>
                      <a:r>
                        <a:rPr lang="id-ID" sz="1800" dirty="0" smtClean="0"/>
                        <a:t>No. 8, 10</a:t>
                      </a:r>
                      <a:endParaRPr lang="id-ID" sz="1800" dirty="0"/>
                    </a:p>
                  </a:txBody>
                  <a:tcPr marL="91441" marR="91441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id-ID" sz="4200" dirty="0" smtClean="0"/>
              <a:t>Langkah Konstruksi Alat Ukur Psikologi: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76400"/>
            <a:ext cx="8142287" cy="492095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id-ID" sz="2800" dirty="0" smtClean="0">
                <a:solidFill>
                  <a:srgbClr val="FF0000"/>
                </a:solidFill>
              </a:rPr>
              <a:t>6. </a:t>
            </a:r>
            <a:r>
              <a:rPr lang="en-US" sz="2800" dirty="0" smtClean="0">
                <a:solidFill>
                  <a:srgbClr val="FF0000"/>
                </a:solidFill>
              </a:rPr>
              <a:t>R</a:t>
            </a:r>
            <a:r>
              <a:rPr lang="id-ID" sz="2800" dirty="0" smtClean="0">
                <a:solidFill>
                  <a:srgbClr val="FF0000"/>
                </a:solidFill>
              </a:rPr>
              <a:t>eviu Aitem.</a:t>
            </a:r>
          </a:p>
          <a:p>
            <a:pPr marL="631825" indent="-319088">
              <a:lnSpc>
                <a:spcPct val="80000"/>
              </a:lnSpc>
              <a:defRPr/>
            </a:pPr>
            <a:r>
              <a:rPr lang="id-ID" sz="2800" dirty="0" smtClean="0">
                <a:solidFill>
                  <a:srgbClr val="0070C0"/>
                </a:solidFill>
              </a:rPr>
              <a:t>Peneliti mereviu (sendiri atau bersama klp): </a:t>
            </a:r>
          </a:p>
          <a:p>
            <a:pPr marL="987425" indent="-319088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id-ID" sz="2400" dirty="0" smtClean="0"/>
              <a:t>kesesuaian aitem dgn indikator.</a:t>
            </a:r>
          </a:p>
          <a:p>
            <a:pPr marL="987425" indent="-319088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id-ID" sz="2400" dirty="0" smtClean="0"/>
              <a:t>Aitem tdk ambigu.</a:t>
            </a:r>
          </a:p>
          <a:p>
            <a:pPr marL="987425" indent="-319088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id-ID" sz="2400" dirty="0" smtClean="0"/>
              <a:t>Pilihan &amp; distraktor tdk </a:t>
            </a:r>
            <a:r>
              <a:rPr lang="id-ID" sz="2400" i="1" dirty="0" smtClean="0"/>
              <a:t>overlapping</a:t>
            </a:r>
            <a:r>
              <a:rPr lang="id-ID" sz="2400" dirty="0" smtClean="0"/>
              <a:t>.</a:t>
            </a:r>
          </a:p>
          <a:p>
            <a:pPr marL="631825" indent="-319088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id-ID" sz="2400" dirty="0" smtClean="0"/>
              <a:t>Lakukan revisi dr hasil reviu</a:t>
            </a:r>
          </a:p>
          <a:p>
            <a:pPr marL="631825" indent="-319088">
              <a:lnSpc>
                <a:spcPct val="80000"/>
              </a:lnSpc>
              <a:defRPr/>
            </a:pPr>
            <a:r>
              <a:rPr lang="id-ID" sz="2800" dirty="0" smtClean="0">
                <a:solidFill>
                  <a:srgbClr val="0070C0"/>
                </a:solidFill>
              </a:rPr>
              <a:t>meminta masukan dr ahli (</a:t>
            </a:r>
            <a:r>
              <a:rPr lang="id-ID" sz="2800" i="1" dirty="0" smtClean="0">
                <a:solidFill>
                  <a:srgbClr val="0070C0"/>
                </a:solidFill>
              </a:rPr>
              <a:t>expert judgement</a:t>
            </a:r>
            <a:r>
              <a:rPr lang="id-ID" sz="2800" dirty="0" smtClean="0">
                <a:solidFill>
                  <a:srgbClr val="0070C0"/>
                </a:solidFill>
              </a:rPr>
              <a:t>):</a:t>
            </a:r>
          </a:p>
          <a:p>
            <a:pPr marL="987425" indent="-319088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id-ID" sz="2400" dirty="0" smtClean="0"/>
              <a:t>Ahli ttg teori.</a:t>
            </a:r>
          </a:p>
          <a:p>
            <a:pPr marL="987425" indent="-319088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id-ID" sz="2400" dirty="0" smtClean="0"/>
              <a:t>Orang yg berpengalaman/berkecimpung dgn subyek.</a:t>
            </a:r>
          </a:p>
          <a:p>
            <a:pPr marL="631825" indent="-319088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id-ID" sz="2400" dirty="0" smtClean="0"/>
              <a:t>Lakukan revisi dr masukan ahli.</a:t>
            </a:r>
          </a:p>
          <a:p>
            <a:pPr marL="360363" indent="-319088">
              <a:lnSpc>
                <a:spcPct val="80000"/>
              </a:lnSpc>
              <a:buNone/>
              <a:defRPr/>
            </a:pPr>
            <a:r>
              <a:rPr lang="id-ID" sz="2800" dirty="0" smtClean="0">
                <a:solidFill>
                  <a:srgbClr val="FF0000"/>
                </a:solidFill>
              </a:rPr>
              <a:t>7. </a:t>
            </a:r>
            <a:r>
              <a:rPr lang="en-US" sz="2800" dirty="0" smtClean="0">
                <a:solidFill>
                  <a:srgbClr val="FF0000"/>
                </a:solidFill>
              </a:rPr>
              <a:t>U</a:t>
            </a:r>
            <a:r>
              <a:rPr lang="id-ID" sz="2800" dirty="0" smtClean="0">
                <a:solidFill>
                  <a:srgbClr val="FF0000"/>
                </a:solidFill>
              </a:rPr>
              <a:t>ji Keterbacaan.</a:t>
            </a:r>
          </a:p>
          <a:p>
            <a:pPr marL="631825" indent="-319088">
              <a:lnSpc>
                <a:spcPct val="80000"/>
              </a:lnSpc>
              <a:defRPr/>
            </a:pPr>
            <a:r>
              <a:rPr lang="id-ID" sz="2400" dirty="0" smtClean="0">
                <a:solidFill>
                  <a:srgbClr val="0070C0"/>
                </a:solidFill>
              </a:rPr>
              <a:t>Memberikan tes kepada 5-10 subyek, utk mengetahui apakah instruksi &amp; item dpt dimengerti.</a:t>
            </a:r>
          </a:p>
          <a:p>
            <a:pPr marL="631825" indent="-319088">
              <a:lnSpc>
                <a:spcPct val="80000"/>
              </a:lnSpc>
              <a:defRPr/>
            </a:pPr>
            <a:r>
              <a:rPr lang="id-ID" sz="2400" dirty="0" smtClean="0"/>
              <a:t>Lakukan revisi dr hasil uji keterbacaan.</a:t>
            </a:r>
            <a:r>
              <a:rPr lang="id-ID" sz="2400" dirty="0" smtClean="0">
                <a:solidFill>
                  <a:srgbClr val="0070C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id-ID" sz="4200" dirty="0" smtClean="0"/>
              <a:t>Langkah Konstruksi Alat Ukur Psikologi: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76400"/>
            <a:ext cx="8142287" cy="492095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id-ID" sz="2800" dirty="0" smtClean="0">
                <a:solidFill>
                  <a:srgbClr val="FF0000"/>
                </a:solidFill>
              </a:rPr>
              <a:t>8. </a:t>
            </a:r>
            <a:r>
              <a:rPr lang="en-US" sz="2800" dirty="0" smtClean="0">
                <a:solidFill>
                  <a:srgbClr val="FF0000"/>
                </a:solidFill>
              </a:rPr>
              <a:t>F</a:t>
            </a:r>
            <a:r>
              <a:rPr lang="id-ID" sz="2800" dirty="0" smtClean="0">
                <a:solidFill>
                  <a:srgbClr val="FF0000"/>
                </a:solidFill>
              </a:rPr>
              <a:t>ield-test.</a:t>
            </a:r>
          </a:p>
          <a:p>
            <a:pPr marL="631825" indent="-319088">
              <a:lnSpc>
                <a:spcPct val="80000"/>
              </a:lnSpc>
              <a:defRPr/>
            </a:pPr>
            <a:r>
              <a:rPr lang="id-ID" sz="2400" dirty="0" smtClean="0">
                <a:solidFill>
                  <a:srgbClr val="0070C0"/>
                </a:solidFill>
              </a:rPr>
              <a:t>Pemberian tes kepada &gt;100 subyek. Data digunakan utk analisis aitem: </a:t>
            </a:r>
          </a:p>
          <a:p>
            <a:pPr marL="987425" indent="-319088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id-ID" sz="2400" dirty="0" smtClean="0"/>
              <a:t>kesukaran aitem.</a:t>
            </a:r>
          </a:p>
          <a:p>
            <a:pPr marL="987425" indent="-319088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id-ID" sz="2400" dirty="0" smtClean="0"/>
              <a:t>Analisis distraktor.</a:t>
            </a:r>
          </a:p>
          <a:p>
            <a:pPr marL="987425" indent="-319088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id-ID" sz="2400" dirty="0" smtClean="0"/>
              <a:t>Daya beda aitem.</a:t>
            </a:r>
          </a:p>
          <a:p>
            <a:pPr marL="631825" indent="-319088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id-ID" sz="2400" dirty="0" smtClean="0"/>
              <a:t>Tentukan mana aitem yg dieliminasi &amp; dipertahankan.</a:t>
            </a:r>
          </a:p>
          <a:p>
            <a:pPr marL="360363" indent="-319088">
              <a:lnSpc>
                <a:spcPct val="80000"/>
              </a:lnSpc>
              <a:buNone/>
              <a:defRPr/>
            </a:pPr>
            <a:r>
              <a:rPr lang="id-ID" sz="2800" dirty="0" smtClean="0">
                <a:solidFill>
                  <a:srgbClr val="FF0000"/>
                </a:solidFill>
              </a:rPr>
              <a:t>9. </a:t>
            </a:r>
            <a:r>
              <a:rPr lang="en-US" sz="2800" dirty="0" smtClean="0">
                <a:solidFill>
                  <a:srgbClr val="FF0000"/>
                </a:solidFill>
              </a:rPr>
              <a:t>U</a:t>
            </a:r>
            <a:r>
              <a:rPr lang="id-ID" sz="2800" dirty="0" smtClean="0">
                <a:solidFill>
                  <a:srgbClr val="FF0000"/>
                </a:solidFill>
              </a:rPr>
              <a:t>ji Reliabilitas &amp; Validitas.</a:t>
            </a:r>
          </a:p>
          <a:p>
            <a:pPr marL="631825" indent="-319088">
              <a:lnSpc>
                <a:spcPct val="80000"/>
              </a:lnSpc>
              <a:defRPr/>
            </a:pPr>
            <a:r>
              <a:rPr lang="id-ID" sz="2400" dirty="0" smtClean="0">
                <a:solidFill>
                  <a:srgbClr val="0070C0"/>
                </a:solidFill>
              </a:rPr>
              <a:t>Data field-test jg digunakan utk menguji reliabilitas &amp; validitas tes. </a:t>
            </a:r>
          </a:p>
          <a:p>
            <a:pPr marL="631825" indent="-319088">
              <a:lnSpc>
                <a:spcPct val="80000"/>
              </a:lnSpc>
              <a:defRPr/>
            </a:pPr>
            <a:r>
              <a:rPr lang="id-ID" sz="2400" dirty="0" smtClean="0">
                <a:solidFill>
                  <a:srgbClr val="0070C0"/>
                </a:solidFill>
              </a:rPr>
              <a:t>Berdasarkan analisis aitem &amp; uji validitas-reliabilitas, dibuat tes versi final.</a:t>
            </a:r>
          </a:p>
          <a:p>
            <a:pPr marL="360363" indent="-319088">
              <a:lnSpc>
                <a:spcPct val="80000"/>
              </a:lnSpc>
              <a:buNone/>
              <a:defRPr/>
            </a:pPr>
            <a:r>
              <a:rPr lang="id-ID" sz="2800" dirty="0" smtClean="0">
                <a:solidFill>
                  <a:srgbClr val="FF0000"/>
                </a:solidFill>
              </a:rPr>
              <a:t>10. </a:t>
            </a:r>
            <a:r>
              <a:rPr lang="en-US" sz="2800" dirty="0" smtClean="0">
                <a:solidFill>
                  <a:srgbClr val="FF0000"/>
                </a:solidFill>
              </a:rPr>
              <a:t>F</a:t>
            </a:r>
            <a:r>
              <a:rPr lang="id-ID" sz="2800" dirty="0" smtClean="0">
                <a:solidFill>
                  <a:srgbClr val="FF0000"/>
                </a:solidFill>
              </a:rPr>
              <a:t>inalisasi.</a:t>
            </a:r>
          </a:p>
          <a:p>
            <a:pPr marL="631825" indent="-319088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id-ID" sz="2400" dirty="0" smtClean="0">
                <a:solidFill>
                  <a:srgbClr val="0070C0"/>
                </a:solidFill>
              </a:rPr>
              <a:t>Pembuatan buku soal, lembar jawaban, pedoman.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theme/theme1.xml><?xml version="1.0" encoding="utf-8"?>
<a:theme xmlns:a="http://schemas.openxmlformats.org/drawingml/2006/main" name="esa unggul 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354FA26-DF42-4A5C-A6F9-6E98B93C76D7}" vid="{BF65A41C-7C5D-4184-B732-14E8E24BE8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 2017</Template>
  <TotalTime>854</TotalTime>
  <Words>678</Words>
  <Application>Microsoft Office PowerPoint</Application>
  <PresentationFormat>On-screen Show (4:3)</PresentationFormat>
  <Paragraphs>100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esa unggul 2017</vt:lpstr>
      <vt:lpstr>LANGKAH-LANGKAH KONSTRUKSI  ALAT UKUR PSIKOLOGI</vt:lpstr>
      <vt:lpstr>KEMAMPUAN AKHIR YANG DIHARAPKAN</vt:lpstr>
      <vt:lpstr>Langkah Konstruksi Alat Ukur Psikologi (Azwar, 2012, hlm 15)</vt:lpstr>
      <vt:lpstr>Langkah Konstruksi Alat Ukur Psikologi:</vt:lpstr>
      <vt:lpstr>Langkah Konstruksi Alat Ukur Psikologi:</vt:lpstr>
      <vt:lpstr>Langkah Konstruksi Alat Ukur Psikologi:</vt:lpstr>
      <vt:lpstr>Langkah Konstruksi Alat Ukur Psikologi:</vt:lpstr>
      <vt:lpstr>Langkah Konstruksi Alat Ukur Psikologi:</vt:lpstr>
      <vt:lpstr>Langkah Konstruksi Alat Ukur Psikologi: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 Kognitif</dc:title>
  <dc:creator>Aries Yulianto</dc:creator>
  <cp:lastModifiedBy>aries yulianto</cp:lastModifiedBy>
  <cp:revision>55</cp:revision>
  <cp:lastPrinted>2016-03-16T01:11:59Z</cp:lastPrinted>
  <dcterms:created xsi:type="dcterms:W3CDTF">2016-03-15T02:31:40Z</dcterms:created>
  <dcterms:modified xsi:type="dcterms:W3CDTF">2018-04-03T03:05:07Z</dcterms:modified>
</cp:coreProperties>
</file>