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81" r:id="rId3"/>
    <p:sldId id="257" r:id="rId4"/>
    <p:sldId id="275" r:id="rId5"/>
    <p:sldId id="264" r:id="rId6"/>
    <p:sldId id="262" r:id="rId7"/>
    <p:sldId id="260" r:id="rId8"/>
    <p:sldId id="267" r:id="rId9"/>
    <p:sldId id="279" r:id="rId10"/>
    <p:sldId id="266" r:id="rId11"/>
    <p:sldId id="277" r:id="rId12"/>
    <p:sldId id="268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796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d-ID" dirty="0" smtClean="0"/>
              <a:t>Pengukuran Psikologis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d-ID" dirty="0" smtClean="0"/>
              <a:t>Aries Yulianto</a:t>
            </a: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05F3A-4FB0-4CCC-826A-6EA411F6DD3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06618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36513" y="-26988"/>
            <a:ext cx="9204326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16831" y="1698625"/>
            <a:ext cx="5470376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16831" y="3405369"/>
            <a:ext cx="5470375" cy="1391783"/>
          </a:xfrm>
        </p:spPr>
        <p:txBody>
          <a:bodyPr/>
          <a:lstStyle>
            <a:lvl1pPr marL="0" indent="0" algn="ctr" eaLnBrk="1" hangingPunct="1">
              <a:spcBef>
                <a:spcPct val="0"/>
              </a:spcBef>
              <a:buFontTx/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869892-E2D3-42B3-8BB7-DB6CFE48FC8D}" type="datetimeFigureOut">
              <a:rPr lang="id-ID" smtClean="0"/>
              <a:pPr/>
              <a:t>03/04/2018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24FD9-B27F-4A02-9DE2-BF9CCC859E1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61749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20688"/>
            <a:ext cx="2057400" cy="5505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20688"/>
            <a:ext cx="6019800" cy="5505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869892-E2D3-42B3-8BB7-DB6CFE48FC8D}" type="datetimeFigureOut">
              <a:rPr lang="id-ID" smtClean="0"/>
              <a:pPr/>
              <a:t>03/04/2018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24FD9-B27F-4A02-9DE2-BF9CCC859E1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07024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869892-E2D3-42B3-8BB7-DB6CFE48FC8D}" type="datetimeFigureOut">
              <a:rPr lang="id-ID" smtClean="0"/>
              <a:pPr/>
              <a:t>03/04/2018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24FD9-B27F-4A02-9DE2-BF9CCC859E1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61963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869892-E2D3-42B3-8BB7-DB6CFE48FC8D}" type="datetimeFigureOut">
              <a:rPr lang="id-ID" smtClean="0"/>
              <a:pPr/>
              <a:t>03/04/2018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24FD9-B27F-4A02-9DE2-BF9CCC859E1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1650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181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41814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869892-E2D3-42B3-8BB7-DB6CFE48FC8D}" type="datetimeFigureOut">
              <a:rPr lang="id-ID" smtClean="0"/>
              <a:pPr/>
              <a:t>03/04/2018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24FD9-B27F-4A02-9DE2-BF9CCC859E1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59558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869892-E2D3-42B3-8BB7-DB6CFE48FC8D}" type="datetimeFigureOut">
              <a:rPr lang="id-ID" smtClean="0"/>
              <a:pPr/>
              <a:t>03/04/2018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24FD9-B27F-4A02-9DE2-BF9CCC859E1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49890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869892-E2D3-42B3-8BB7-DB6CFE48FC8D}" type="datetimeFigureOut">
              <a:rPr lang="id-ID" smtClean="0"/>
              <a:pPr/>
              <a:t>03/04/2018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24FD9-B27F-4A02-9DE2-BF9CCC859E1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12191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3008313" cy="8144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20688"/>
            <a:ext cx="5111750" cy="57356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921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869892-E2D3-42B3-8BB7-DB6CFE48FC8D}" type="datetimeFigureOut">
              <a:rPr lang="id-ID" smtClean="0"/>
              <a:pPr/>
              <a:t>03/04/2018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24FD9-B27F-4A02-9DE2-BF9CCC859E1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772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869892-E2D3-42B3-8BB7-DB6CFE48FC8D}" type="datetimeFigureOut">
              <a:rPr lang="id-ID" smtClean="0"/>
              <a:pPr/>
              <a:t>03/04/2018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24FD9-B27F-4A02-9DE2-BF9CCC859E1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30231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869892-E2D3-42B3-8BB7-DB6CFE48FC8D}" type="datetimeFigureOut">
              <a:rPr lang="id-ID" smtClean="0"/>
              <a:pPr/>
              <a:t>03/04/2018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24FD9-B27F-4A02-9DE2-BF9CCC859E1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69318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rsil\Desktop\Smartcreative2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49275"/>
            <a:ext cx="82296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17638"/>
            <a:ext cx="8229600" cy="493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C869892-E2D3-42B3-8BB7-DB6CFE48FC8D}" type="datetimeFigureOut">
              <a:rPr lang="id-ID" smtClean="0"/>
              <a:pPr/>
              <a:t>03/04/2018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fld id="{2D224FD9-B27F-4A02-9DE2-BF9CCC859E1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44447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16832" y="3356992"/>
            <a:ext cx="5470376" cy="1470025"/>
          </a:xfrm>
          <a:noFill/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PENULISAN AITEM </a:t>
            </a:r>
            <a:br>
              <a:rPr lang="id-ID" dirty="0" smtClean="0">
                <a:solidFill>
                  <a:schemeClr val="bg1"/>
                </a:solidFill>
              </a:rPr>
            </a:br>
            <a:r>
              <a:rPr lang="id-ID" dirty="0" smtClean="0">
                <a:solidFill>
                  <a:schemeClr val="bg1"/>
                </a:solidFill>
              </a:rPr>
              <a:t>TES </a:t>
            </a:r>
            <a:r>
              <a:rPr lang="id-ID" dirty="0" smtClean="0">
                <a:solidFill>
                  <a:schemeClr val="bg1"/>
                </a:solidFill>
              </a:rPr>
              <a:t>PRESTASI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16832" y="5229200"/>
            <a:ext cx="5703640" cy="1391783"/>
          </a:xfrm>
        </p:spPr>
        <p:txBody>
          <a:bodyPr/>
          <a:lstStyle/>
          <a:p>
            <a:r>
              <a:rPr lang="id-ID" dirty="0" smtClean="0">
                <a:solidFill>
                  <a:srgbClr val="FFFF00"/>
                </a:solidFill>
              </a:rPr>
              <a:t>Psi307 - Pengukuran Psikologis </a:t>
            </a:r>
            <a:r>
              <a:rPr lang="id-ID" dirty="0" smtClean="0">
                <a:solidFill>
                  <a:srgbClr val="FFFF00"/>
                </a:solidFill>
              </a:rPr>
              <a:t>kuliah 4</a:t>
            </a:r>
          </a:p>
          <a:p>
            <a:r>
              <a:rPr lang="id-ID" dirty="0" smtClean="0">
                <a:solidFill>
                  <a:srgbClr val="FFFF00"/>
                </a:solidFill>
              </a:rPr>
              <a:t>Aries Yulianto</a:t>
            </a:r>
            <a:endParaRPr lang="id-ID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True-False (Benar-Salah):</a:t>
            </a:r>
            <a:br>
              <a:rPr lang="id-ID" dirty="0" smtClean="0"/>
            </a:br>
            <a:r>
              <a:rPr lang="id-ID" sz="2800" dirty="0" smtClean="0"/>
              <a:t> Tunjukkan masalahnya &amp; berikan perbaikan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2400" dirty="0" smtClean="0"/>
              <a:t>IQ </a:t>
            </a:r>
            <a:r>
              <a:rPr lang="fr-FR" sz="2400" dirty="0" err="1" smtClean="0"/>
              <a:t>adalah</a:t>
            </a:r>
            <a:r>
              <a:rPr lang="fr-FR" sz="2400" dirty="0" smtClean="0"/>
              <a:t> </a:t>
            </a:r>
            <a:r>
              <a:rPr lang="fr-FR" sz="2400" dirty="0" err="1" smtClean="0"/>
              <a:t>suatu</a:t>
            </a:r>
            <a:r>
              <a:rPr lang="fr-FR" sz="2400" dirty="0" smtClean="0"/>
              <a:t> </a:t>
            </a:r>
            <a:r>
              <a:rPr lang="fr-FR" sz="2400" dirty="0" err="1" smtClean="0"/>
              <a:t>ekspresi</a:t>
            </a:r>
            <a:r>
              <a:rPr lang="fr-FR" sz="2400" dirty="0" smtClean="0"/>
              <a:t> dari </a:t>
            </a:r>
            <a:r>
              <a:rPr lang="fr-FR" sz="2400" dirty="0" err="1" smtClean="0"/>
              <a:t>tingkat</a:t>
            </a:r>
            <a:r>
              <a:rPr lang="fr-FR" sz="2400" dirty="0" smtClean="0"/>
              <a:t> </a:t>
            </a:r>
            <a:r>
              <a:rPr lang="fr-FR" sz="2400" dirty="0" err="1" smtClean="0"/>
              <a:t>kemampuan</a:t>
            </a:r>
            <a:r>
              <a:rPr lang="fr-FR" sz="2400" dirty="0" smtClean="0"/>
              <a:t> individu </a:t>
            </a:r>
            <a:r>
              <a:rPr lang="fr-FR" sz="2400" dirty="0" err="1" smtClean="0"/>
              <a:t>pada</a:t>
            </a:r>
            <a:r>
              <a:rPr lang="fr-FR" sz="2400" dirty="0" smtClean="0"/>
              <a:t> </a:t>
            </a:r>
            <a:r>
              <a:rPr lang="fr-FR" sz="2400" dirty="0" err="1" smtClean="0"/>
              <a:t>suatu</a:t>
            </a:r>
            <a:r>
              <a:rPr lang="fr-FR" sz="2400" dirty="0" smtClean="0"/>
              <a:t> </a:t>
            </a:r>
            <a:r>
              <a:rPr lang="fr-FR" sz="2400" dirty="0" err="1" smtClean="0"/>
              <a:t>saat</a:t>
            </a:r>
            <a:r>
              <a:rPr lang="fr-FR" sz="2400" dirty="0" smtClean="0"/>
              <a:t> </a:t>
            </a:r>
            <a:r>
              <a:rPr lang="fr-FR" sz="2400" dirty="0" err="1" smtClean="0"/>
              <a:t>sesuai</a:t>
            </a:r>
            <a:r>
              <a:rPr lang="fr-FR" sz="2400" dirty="0" smtClean="0"/>
              <a:t> </a:t>
            </a:r>
            <a:r>
              <a:rPr lang="fr-FR" sz="2400" dirty="0" err="1" smtClean="0"/>
              <a:t>norma</a:t>
            </a:r>
            <a:r>
              <a:rPr lang="id-ID" sz="2400" dirty="0" smtClean="0"/>
              <a:t>.</a:t>
            </a:r>
          </a:p>
          <a:p>
            <a:pPr>
              <a:buNone/>
            </a:pPr>
            <a:endParaRPr lang="id-ID" sz="2400" dirty="0" smtClean="0"/>
          </a:p>
          <a:p>
            <a:r>
              <a:rPr lang="id-ID" sz="2400" dirty="0" smtClean="0"/>
              <a:t>Pancasila terdiri dari lima sila</a:t>
            </a:r>
            <a:r>
              <a:rPr lang="en-US" sz="2400" dirty="0" smtClean="0"/>
              <a:t>.</a:t>
            </a:r>
            <a:endParaRPr lang="id-ID" sz="24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/>
              <a:t>jenis</a:t>
            </a:r>
            <a:r>
              <a:rPr lang="en-US" sz="2400" dirty="0"/>
              <a:t> thermometer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yang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bila</a:t>
            </a:r>
            <a:r>
              <a:rPr lang="en-US" sz="2400" dirty="0"/>
              <a:t> </a:t>
            </a:r>
            <a:r>
              <a:rPr lang="en-US" sz="2400" dirty="0" err="1"/>
              <a:t>mengukur</a:t>
            </a:r>
            <a:r>
              <a:rPr lang="en-US" sz="2400" dirty="0"/>
              <a:t> </a:t>
            </a:r>
            <a:r>
              <a:rPr lang="en-US" sz="2400" dirty="0" err="1"/>
              <a:t>suhu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system </a:t>
            </a:r>
            <a:r>
              <a:rPr lang="en-US" sz="2400" dirty="0" err="1"/>
              <a:t>tertentu</a:t>
            </a:r>
            <a:r>
              <a:rPr lang="en-US" sz="2400" dirty="0" smtClean="0"/>
              <a:t>.</a:t>
            </a:r>
            <a:r>
              <a:rPr lang="id-ID" sz="2400" dirty="0" smtClean="0"/>
              <a:t> </a:t>
            </a:r>
            <a:r>
              <a:rPr lang="id-ID" sz="2400" dirty="0" smtClean="0">
                <a:solidFill>
                  <a:srgbClr val="FF0000"/>
                </a:solidFill>
              </a:rPr>
              <a:t>(S)</a:t>
            </a:r>
            <a:endParaRPr lang="en-US" sz="2400" dirty="0"/>
          </a:p>
          <a:p>
            <a:pPr marL="542925" indent="-271463">
              <a:buNone/>
            </a:pPr>
            <a:r>
              <a:rPr lang="id-ID" sz="2200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alasan: </a:t>
            </a:r>
            <a:r>
              <a:rPr lang="en-US" sz="2200" dirty="0" err="1" smtClean="0">
                <a:solidFill>
                  <a:srgbClr val="0070C0"/>
                </a:solidFill>
              </a:rPr>
              <a:t>Karena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dirty="0" err="1">
                <a:solidFill>
                  <a:srgbClr val="0070C0"/>
                </a:solidFill>
              </a:rPr>
              <a:t>setiap</a:t>
            </a:r>
            <a:r>
              <a:rPr lang="en-US" sz="2200" dirty="0">
                <a:solidFill>
                  <a:srgbClr val="0070C0"/>
                </a:solidFill>
              </a:rPr>
              <a:t> </a:t>
            </a:r>
            <a:r>
              <a:rPr lang="en-US" sz="2200" dirty="0" err="1">
                <a:solidFill>
                  <a:srgbClr val="0070C0"/>
                </a:solidFill>
              </a:rPr>
              <a:t>jenis</a:t>
            </a:r>
            <a:r>
              <a:rPr lang="en-US" sz="2200" dirty="0">
                <a:solidFill>
                  <a:srgbClr val="0070C0"/>
                </a:solidFill>
              </a:rPr>
              <a:t> thermometer </a:t>
            </a:r>
            <a:r>
              <a:rPr lang="en-US" sz="2200" dirty="0" err="1">
                <a:solidFill>
                  <a:srgbClr val="0070C0"/>
                </a:solidFill>
              </a:rPr>
              <a:t>memiliki</a:t>
            </a:r>
            <a:r>
              <a:rPr lang="en-US" sz="2200" dirty="0">
                <a:solidFill>
                  <a:srgbClr val="0070C0"/>
                </a:solidFill>
              </a:rPr>
              <a:t> </a:t>
            </a:r>
            <a:r>
              <a:rPr lang="en-US" sz="2200" dirty="0" err="1">
                <a:solidFill>
                  <a:srgbClr val="0070C0"/>
                </a:solidFill>
              </a:rPr>
              <a:t>satuan</a:t>
            </a:r>
            <a:r>
              <a:rPr lang="en-US" sz="2200" dirty="0">
                <a:solidFill>
                  <a:srgbClr val="0070C0"/>
                </a:solidFill>
              </a:rPr>
              <a:t> </a:t>
            </a:r>
            <a:r>
              <a:rPr lang="en-US" sz="2200" dirty="0" smtClean="0">
                <a:solidFill>
                  <a:srgbClr val="0070C0"/>
                </a:solidFill>
              </a:rPr>
              <a:t>y</a:t>
            </a:r>
            <a:r>
              <a:rPr lang="id-ID" sz="2200" dirty="0" smtClean="0">
                <a:solidFill>
                  <a:srgbClr val="0070C0"/>
                </a:solidFill>
              </a:rPr>
              <a:t>an</a:t>
            </a:r>
            <a:r>
              <a:rPr lang="en-US" sz="2200" dirty="0" smtClean="0">
                <a:solidFill>
                  <a:srgbClr val="0070C0"/>
                </a:solidFill>
              </a:rPr>
              <a:t>g </a:t>
            </a:r>
            <a:r>
              <a:rPr lang="en-US" sz="2200" dirty="0" err="1">
                <a:solidFill>
                  <a:srgbClr val="0070C0"/>
                </a:solidFill>
              </a:rPr>
              <a:t>berbeda-beda</a:t>
            </a:r>
            <a:r>
              <a:rPr lang="en-US" sz="2200" dirty="0">
                <a:solidFill>
                  <a:srgbClr val="0070C0"/>
                </a:solidFill>
              </a:rPr>
              <a:t>, </a:t>
            </a:r>
            <a:r>
              <a:rPr lang="en-US" sz="2200" dirty="0" err="1">
                <a:solidFill>
                  <a:srgbClr val="0070C0"/>
                </a:solidFill>
              </a:rPr>
              <a:t>jadi</a:t>
            </a:r>
            <a:r>
              <a:rPr lang="en-US" sz="2200" dirty="0">
                <a:solidFill>
                  <a:srgbClr val="0070C0"/>
                </a:solidFill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</a:rPr>
              <a:t>hasil</a:t>
            </a:r>
            <a:r>
              <a:rPr lang="id-ID" sz="2200" dirty="0" smtClean="0">
                <a:solidFill>
                  <a:srgbClr val="0070C0"/>
                </a:solidFill>
              </a:rPr>
              <a:t>-</a:t>
            </a:r>
            <a:r>
              <a:rPr lang="en-US" sz="2200" dirty="0" err="1" smtClean="0">
                <a:solidFill>
                  <a:srgbClr val="0070C0"/>
                </a:solidFill>
              </a:rPr>
              <a:t>nya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dirty="0" err="1">
                <a:solidFill>
                  <a:srgbClr val="0070C0"/>
                </a:solidFill>
              </a:rPr>
              <a:t>tergantung</a:t>
            </a:r>
            <a:r>
              <a:rPr lang="en-US" sz="2200" dirty="0">
                <a:solidFill>
                  <a:srgbClr val="0070C0"/>
                </a:solidFill>
              </a:rPr>
              <a:t> </a:t>
            </a:r>
            <a:r>
              <a:rPr lang="en-US" sz="2200" dirty="0" err="1">
                <a:solidFill>
                  <a:srgbClr val="0070C0"/>
                </a:solidFill>
              </a:rPr>
              <a:t>dari</a:t>
            </a:r>
            <a:r>
              <a:rPr lang="en-US" sz="2200" dirty="0">
                <a:solidFill>
                  <a:srgbClr val="0070C0"/>
                </a:solidFill>
              </a:rPr>
              <a:t> </a:t>
            </a:r>
            <a:r>
              <a:rPr lang="en-US" sz="2200" dirty="0" err="1">
                <a:solidFill>
                  <a:srgbClr val="0070C0"/>
                </a:solidFill>
              </a:rPr>
              <a:t>jenis</a:t>
            </a:r>
            <a:r>
              <a:rPr lang="en-US" sz="2200" dirty="0">
                <a:solidFill>
                  <a:srgbClr val="0070C0"/>
                </a:solidFill>
              </a:rPr>
              <a:t> thermometer yang </a:t>
            </a:r>
            <a:r>
              <a:rPr lang="en-US" sz="2200" dirty="0" err="1">
                <a:solidFill>
                  <a:srgbClr val="0070C0"/>
                </a:solidFill>
              </a:rPr>
              <a:t>digunakan</a:t>
            </a:r>
            <a:r>
              <a:rPr lang="en-US" sz="2200" dirty="0" smtClean="0">
                <a:solidFill>
                  <a:srgbClr val="0070C0"/>
                </a:solidFill>
              </a:rPr>
              <a:t>.</a:t>
            </a:r>
            <a:endParaRPr lang="en-US" sz="2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sz="4000" dirty="0" smtClean="0"/>
              <a:t>Short-answer (isian singkat) &amp; Completion</a:t>
            </a:r>
            <a:endParaRPr lang="id-ID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800" dirty="0" smtClean="0">
                <a:solidFill>
                  <a:srgbClr val="0070C0"/>
                </a:solidFill>
              </a:rPr>
              <a:t>5 pedoman (Azwar, 1996, hlm 101-103</a:t>
            </a:r>
          </a:p>
          <a:p>
            <a:pPr marL="0" indent="0">
              <a:buNone/>
            </a:pPr>
            <a:r>
              <a:rPr lang="id-ID" sz="2400" dirty="0" smtClean="0"/>
              <a:t>1. Pernyataan harus ditulis dengan hati-hati sehingga hanya dapat dijawab dgn satu jawaban pasti.</a:t>
            </a:r>
          </a:p>
          <a:p>
            <a:pPr marL="0" indent="0">
              <a:buNone/>
            </a:pPr>
            <a:r>
              <a:rPr lang="id-ID" sz="2400" dirty="0" smtClean="0"/>
              <a:t>2. ...</a:t>
            </a:r>
          </a:p>
          <a:p>
            <a:pPr marL="0" indent="0">
              <a:buNone/>
            </a:pPr>
            <a:r>
              <a:rPr lang="id-ID" sz="2400" dirty="0" smtClean="0"/>
              <a:t>3. ...</a:t>
            </a:r>
          </a:p>
          <a:p>
            <a:pPr marL="0" indent="0">
              <a:buNone/>
            </a:pPr>
            <a:r>
              <a:rPr lang="id-ID" sz="2400" dirty="0" smtClean="0"/>
              <a:t>4. ...</a:t>
            </a:r>
          </a:p>
          <a:p>
            <a:pPr marL="0" indent="0">
              <a:buNone/>
            </a:pPr>
            <a:r>
              <a:rPr lang="id-ID" sz="2400" dirty="0" smtClean="0"/>
              <a:t>5. ... </a:t>
            </a:r>
          </a:p>
          <a:p>
            <a:pPr marL="0" indent="0">
              <a:buNone/>
            </a:pPr>
            <a:endParaRPr lang="id-ID" sz="2400" dirty="0" smtClean="0"/>
          </a:p>
          <a:p>
            <a:pPr marL="0" indent="0">
              <a:buNone/>
            </a:pPr>
            <a:r>
              <a:rPr lang="id-ID" sz="2400" dirty="0" smtClean="0"/>
              <a:t>Contoh: </a:t>
            </a:r>
            <a:endParaRPr lang="id-ID" sz="2400" dirty="0"/>
          </a:p>
          <a:p>
            <a:pPr marL="0" indent="0">
              <a:buNone/>
            </a:pPr>
            <a:r>
              <a:rPr lang="id-ID" sz="2400" dirty="0"/>
              <a:t>Cicak akan </a:t>
            </a:r>
            <a:r>
              <a:rPr lang="id-ID" sz="2400" dirty="0" smtClean="0"/>
              <a:t>melakukan …. saat </a:t>
            </a:r>
            <a:r>
              <a:rPr lang="id-ID" sz="2400" dirty="0"/>
              <a:t>seekor kucing menangkapnya.</a:t>
            </a:r>
            <a:endParaRPr lang="id-ID" sz="2400" dirty="0" smtClean="0"/>
          </a:p>
        </p:txBody>
      </p:sp>
    </p:spTree>
    <p:extLst>
      <p:ext uri="{BB962C8B-B14F-4D97-AF65-F5344CB8AC3E}">
        <p14:creationId xmlns:p14="http://schemas.microsoft.com/office/powerpoint/2010/main" val="65596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/>
              <a:t>Utk aitem jenis lainnya, dapat dilihat pada Azwar, 1996.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Mampu </a:t>
            </a:r>
            <a:r>
              <a:rPr lang="id-ID" dirty="0" smtClean="0"/>
              <a:t>menulis aitem tes prestatif &amp; melakukan analisis </a:t>
            </a:r>
            <a:r>
              <a:rPr lang="id-ID" dirty="0"/>
              <a:t>kualitatif </a:t>
            </a:r>
            <a:r>
              <a:rPr lang="id-ID" dirty="0" smtClean="0"/>
              <a:t>terhadap aitem </a:t>
            </a:r>
            <a:r>
              <a:rPr lang="id-ID" dirty="0"/>
              <a:t>tes prestatif.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3453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Multiple Choice (Pilihan Ganda)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</a:pPr>
            <a:r>
              <a:rPr lang="id-ID" sz="2700" dirty="0" smtClean="0">
                <a:solidFill>
                  <a:srgbClr val="FF0000"/>
                </a:solidFill>
              </a:rPr>
              <a:t>Terdiri dari:</a:t>
            </a:r>
          </a:p>
          <a:p>
            <a:pPr marL="896938" indent="-514350">
              <a:spcBef>
                <a:spcPts val="0"/>
              </a:spcBef>
              <a:buFont typeface="+mj-lt"/>
              <a:buAutoNum type="arabicPeriod"/>
            </a:pPr>
            <a:r>
              <a:rPr lang="id-ID" sz="2700" dirty="0" smtClean="0">
                <a:solidFill>
                  <a:srgbClr val="0070C0"/>
                </a:solidFill>
              </a:rPr>
              <a:t>Stem</a:t>
            </a:r>
            <a:r>
              <a:rPr lang="id-ID" sz="2700" dirty="0" smtClean="0"/>
              <a:t> : pernyataan atau pertanyaan di awal soal.</a:t>
            </a:r>
          </a:p>
          <a:p>
            <a:pPr marL="896938" indent="-514350">
              <a:spcBef>
                <a:spcPts val="0"/>
              </a:spcBef>
              <a:buFont typeface="+mj-lt"/>
              <a:buAutoNum type="arabicPeriod"/>
            </a:pPr>
            <a:r>
              <a:rPr lang="id-ID" sz="2700" dirty="0" smtClean="0">
                <a:solidFill>
                  <a:srgbClr val="0070C0"/>
                </a:solidFill>
              </a:rPr>
              <a:t>Pilihan jawaban </a:t>
            </a:r>
            <a:r>
              <a:rPr lang="id-ID" sz="2700" dirty="0" smtClean="0"/>
              <a:t>= alternatif, </a:t>
            </a:r>
            <a:r>
              <a:rPr lang="id-ID" sz="2700" i="1" dirty="0" smtClean="0"/>
              <a:t>options</a:t>
            </a:r>
            <a:r>
              <a:rPr lang="id-ID" sz="2700" dirty="0" smtClean="0"/>
              <a:t>.</a:t>
            </a:r>
          </a:p>
          <a:p>
            <a:pPr marL="1257300">
              <a:spcBef>
                <a:spcPts val="0"/>
              </a:spcBef>
            </a:pPr>
            <a:r>
              <a:rPr lang="id-ID" sz="2200" dirty="0" smtClean="0">
                <a:solidFill>
                  <a:srgbClr val="00B050"/>
                </a:solidFill>
              </a:rPr>
              <a:t>kunci jawaban </a:t>
            </a:r>
            <a:r>
              <a:rPr lang="id-ID" sz="2200" dirty="0" smtClean="0"/>
              <a:t>(</a:t>
            </a:r>
            <a:r>
              <a:rPr lang="id-ID" sz="2200" i="1" dirty="0" smtClean="0"/>
              <a:t>key</a:t>
            </a:r>
            <a:r>
              <a:rPr lang="id-ID" sz="2200" dirty="0" smtClean="0"/>
              <a:t>): pilihan jawaban yg benar</a:t>
            </a:r>
          </a:p>
          <a:p>
            <a:pPr marL="1257300">
              <a:spcBef>
                <a:spcPts val="0"/>
              </a:spcBef>
            </a:pPr>
            <a:r>
              <a:rPr lang="id-ID" sz="2200" dirty="0" smtClean="0">
                <a:solidFill>
                  <a:srgbClr val="00B050"/>
                </a:solidFill>
              </a:rPr>
              <a:t>Distraktor</a:t>
            </a:r>
            <a:r>
              <a:rPr lang="id-ID" sz="2200" dirty="0" smtClean="0"/>
              <a:t>: pilihan jawaban yg salah</a:t>
            </a:r>
          </a:p>
          <a:p>
            <a:pPr marL="531813" indent="95250">
              <a:spcBef>
                <a:spcPts val="0"/>
              </a:spcBef>
              <a:buNone/>
            </a:pPr>
            <a:r>
              <a:rPr lang="id-ID" sz="2700" dirty="0" smtClean="0"/>
              <a:t>Jumlah pilihan: umumnya 4-5 buah.</a:t>
            </a:r>
          </a:p>
          <a:p>
            <a:pPr marL="804863" indent="-258763">
              <a:spcBef>
                <a:spcPts val="0"/>
              </a:spcBef>
              <a:buNone/>
            </a:pPr>
            <a:r>
              <a:rPr lang="id-ID" sz="2400" dirty="0" smtClean="0">
                <a:sym typeface="Wingdings" pitchFamily="2" charset="2"/>
              </a:rPr>
              <a:t></a:t>
            </a:r>
            <a:r>
              <a:rPr lang="id-ID" sz="2400" dirty="0" smtClean="0"/>
              <a:t> semakin banyak, semakin kecil peluang utk menjawab benar.</a:t>
            </a:r>
          </a:p>
          <a:p>
            <a:pPr marL="531813" indent="-258763">
              <a:spcBef>
                <a:spcPts val="0"/>
              </a:spcBef>
              <a:buNone/>
            </a:pPr>
            <a:endParaRPr lang="id-ID" sz="2400" dirty="0" smtClean="0"/>
          </a:p>
          <a:p>
            <a:pPr marL="531813" indent="-258763">
              <a:spcBef>
                <a:spcPts val="0"/>
              </a:spcBef>
              <a:buNone/>
            </a:pPr>
            <a:r>
              <a:rPr lang="id-ID" sz="2400" dirty="0" smtClean="0"/>
              <a:t>Contoh:</a:t>
            </a:r>
          </a:p>
          <a:p>
            <a:pPr marL="531813" indent="-258763">
              <a:spcBef>
                <a:spcPts val="0"/>
              </a:spcBef>
              <a:buNone/>
            </a:pPr>
            <a:r>
              <a:rPr lang="id-ID" sz="2400" dirty="0" smtClean="0">
                <a:solidFill>
                  <a:srgbClr val="002060"/>
                </a:solidFill>
              </a:rPr>
              <a:t>Bangsa Eropa yang paling lama menjajah negara Indonesia adalah ...</a:t>
            </a:r>
          </a:p>
          <a:p>
            <a:pPr marL="1255713" indent="-258763">
              <a:spcBef>
                <a:spcPts val="0"/>
              </a:spcBef>
              <a:buNone/>
            </a:pPr>
            <a:r>
              <a:rPr lang="id-ID" sz="2400" dirty="0" smtClean="0">
                <a:solidFill>
                  <a:srgbClr val="002060"/>
                </a:solidFill>
              </a:rPr>
              <a:t>A. Belanda</a:t>
            </a:r>
          </a:p>
          <a:p>
            <a:pPr marL="1255713" indent="-258763">
              <a:spcBef>
                <a:spcPts val="0"/>
              </a:spcBef>
              <a:buNone/>
            </a:pPr>
            <a:r>
              <a:rPr lang="id-ID" sz="2400" dirty="0" smtClean="0">
                <a:solidFill>
                  <a:srgbClr val="002060"/>
                </a:solidFill>
              </a:rPr>
              <a:t>B. Inggris</a:t>
            </a:r>
          </a:p>
          <a:p>
            <a:pPr marL="1255713" indent="-258763">
              <a:spcBef>
                <a:spcPts val="0"/>
              </a:spcBef>
              <a:buNone/>
            </a:pPr>
            <a:r>
              <a:rPr lang="id-ID" sz="2400" dirty="0" smtClean="0">
                <a:solidFill>
                  <a:srgbClr val="002060"/>
                </a:solidFill>
              </a:rPr>
              <a:t>C. Portugis</a:t>
            </a:r>
          </a:p>
          <a:p>
            <a:pPr marL="1255713" indent="-258763">
              <a:spcBef>
                <a:spcPts val="0"/>
              </a:spcBef>
              <a:buNone/>
            </a:pPr>
            <a:r>
              <a:rPr lang="id-ID" sz="2400" dirty="0" smtClean="0">
                <a:solidFill>
                  <a:srgbClr val="002060"/>
                </a:solidFill>
              </a:rPr>
              <a:t>D. Spanyol</a:t>
            </a:r>
          </a:p>
          <a:p>
            <a:pPr>
              <a:spcBef>
                <a:spcPts val="0"/>
              </a:spcBef>
              <a:buNone/>
            </a:pPr>
            <a:endParaRPr lang="id-ID" sz="2800" dirty="0"/>
          </a:p>
        </p:txBody>
      </p:sp>
      <p:sp>
        <p:nvSpPr>
          <p:cNvPr id="4" name="Left Arrow 3"/>
          <p:cNvSpPr/>
          <p:nvPr/>
        </p:nvSpPr>
        <p:spPr>
          <a:xfrm>
            <a:off x="7812360" y="4653136"/>
            <a:ext cx="1080120" cy="504056"/>
          </a:xfrm>
          <a:prstGeom prst="leftArrow">
            <a:avLst>
              <a:gd name="adj1" fmla="val 79483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STEM</a:t>
            </a:r>
            <a:endParaRPr lang="id-ID" dirty="0"/>
          </a:p>
        </p:txBody>
      </p:sp>
      <p:sp>
        <p:nvSpPr>
          <p:cNvPr id="5" name="Left Arrow 4"/>
          <p:cNvSpPr/>
          <p:nvPr/>
        </p:nvSpPr>
        <p:spPr>
          <a:xfrm>
            <a:off x="3131840" y="5157192"/>
            <a:ext cx="1080120" cy="360040"/>
          </a:xfrm>
          <a:prstGeom prst="leftArrow">
            <a:avLst>
              <a:gd name="adj1" fmla="val 79483"/>
              <a:gd name="adj2" fmla="val 50000"/>
            </a:avLst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key</a:t>
            </a:r>
            <a:endParaRPr lang="id-ID" dirty="0"/>
          </a:p>
        </p:txBody>
      </p:sp>
      <p:sp>
        <p:nvSpPr>
          <p:cNvPr id="6" name="Right Brace 5"/>
          <p:cNvSpPr/>
          <p:nvPr/>
        </p:nvSpPr>
        <p:spPr>
          <a:xfrm>
            <a:off x="2843808" y="5517232"/>
            <a:ext cx="288032" cy="864096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Left Arrow 6"/>
          <p:cNvSpPr/>
          <p:nvPr/>
        </p:nvSpPr>
        <p:spPr>
          <a:xfrm>
            <a:off x="3347864" y="5805264"/>
            <a:ext cx="1368152" cy="360040"/>
          </a:xfrm>
          <a:prstGeom prst="leftArrow">
            <a:avLst>
              <a:gd name="adj1" fmla="val 79483"/>
              <a:gd name="adj2" fmla="val 50000"/>
            </a:avLst>
          </a:prstGeom>
          <a:solidFill>
            <a:srgbClr val="0033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distraktor</a:t>
            </a:r>
            <a:endParaRPr lang="id-ID" dirty="0"/>
          </a:p>
        </p:txBody>
      </p:sp>
      <p:sp>
        <p:nvSpPr>
          <p:cNvPr id="8" name="Left Brace 7"/>
          <p:cNvSpPr/>
          <p:nvPr/>
        </p:nvSpPr>
        <p:spPr>
          <a:xfrm>
            <a:off x="1259632" y="5157192"/>
            <a:ext cx="216024" cy="1296144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ight Arrow 8"/>
          <p:cNvSpPr/>
          <p:nvPr/>
        </p:nvSpPr>
        <p:spPr>
          <a:xfrm>
            <a:off x="0" y="5301208"/>
            <a:ext cx="1224136" cy="1008112"/>
          </a:xfrm>
          <a:prstGeom prst="rightArrow">
            <a:avLst>
              <a:gd name="adj1" fmla="val 68953"/>
              <a:gd name="adj2" fmla="val 351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id-ID" dirty="0" smtClean="0"/>
              <a:t>OPTIONS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d-ID" dirty="0" smtClean="0"/>
              <a:t>Multiple Choice (Pilihan Ganda)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id-ID" sz="2600" dirty="0" smtClean="0">
                <a:solidFill>
                  <a:srgbClr val="0070C0"/>
                </a:solidFill>
              </a:rPr>
              <a:t>15 pedoman &amp; contoh </a:t>
            </a:r>
            <a:r>
              <a:rPr lang="id-ID" sz="2600" dirty="0" smtClean="0">
                <a:solidFill>
                  <a:srgbClr val="0070C0"/>
                </a:solidFill>
                <a:sym typeface="Wingdings" pitchFamily="2" charset="2"/>
              </a:rPr>
              <a:t> </a:t>
            </a:r>
            <a:r>
              <a:rPr lang="id-ID" sz="2600" dirty="0" smtClean="0">
                <a:solidFill>
                  <a:srgbClr val="0070C0"/>
                </a:solidFill>
              </a:rPr>
              <a:t>Azwar, 1996, hlm 83-95. </a:t>
            </a:r>
          </a:p>
          <a:p>
            <a:pPr>
              <a:spcBef>
                <a:spcPts val="0"/>
              </a:spcBef>
              <a:buNone/>
            </a:pPr>
            <a:r>
              <a:rPr lang="id-ID" sz="2600" dirty="0" smtClean="0"/>
              <a:t>1. Aitem hendaklah menanyakan hal yg penting utk diketahui.</a:t>
            </a:r>
          </a:p>
          <a:p>
            <a:pPr>
              <a:spcBef>
                <a:spcPts val="0"/>
              </a:spcBef>
              <a:buNone/>
            </a:pPr>
            <a:r>
              <a:rPr lang="id-ID" sz="2600" dirty="0" smtClean="0"/>
              <a:t>2. Tulislah aitem yg berisi pernyataan pasti.</a:t>
            </a:r>
          </a:p>
          <a:p>
            <a:pPr>
              <a:spcBef>
                <a:spcPts val="0"/>
              </a:spcBef>
              <a:buNone/>
            </a:pPr>
            <a:r>
              <a:rPr lang="id-ID" sz="2600" dirty="0" smtClean="0"/>
              <a:t>3. Uraikan aitem yg mengandung pernyataan umum yg bertahan lama.</a:t>
            </a:r>
          </a:p>
          <a:p>
            <a:pPr>
              <a:spcBef>
                <a:spcPts val="0"/>
              </a:spcBef>
              <a:buNone/>
            </a:pPr>
            <a:r>
              <a:rPr lang="id-ID" sz="2600" dirty="0" smtClean="0"/>
              <a:t>4. ...</a:t>
            </a:r>
          </a:p>
          <a:p>
            <a:pPr>
              <a:spcBef>
                <a:spcPts val="0"/>
              </a:spcBef>
              <a:buNone/>
            </a:pPr>
            <a:r>
              <a:rPr lang="id-ID" sz="2600" dirty="0" smtClean="0"/>
              <a:t>5. ...</a:t>
            </a:r>
          </a:p>
          <a:p>
            <a:pPr>
              <a:spcBef>
                <a:spcPts val="0"/>
              </a:spcBef>
              <a:buNone/>
            </a:pPr>
            <a:r>
              <a:rPr lang="id-ID" sz="2600" dirty="0" smtClean="0"/>
              <a:t>6. ...</a:t>
            </a:r>
          </a:p>
          <a:p>
            <a:pPr>
              <a:spcBef>
                <a:spcPts val="0"/>
              </a:spcBef>
              <a:buNone/>
            </a:pPr>
            <a:r>
              <a:rPr lang="id-ID" sz="2600" dirty="0" smtClean="0"/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id-ID" sz="2600" dirty="0" smtClean="0"/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id-ID" sz="2600" dirty="0" smtClean="0"/>
              <a:t>15. ...</a:t>
            </a:r>
            <a:endParaRPr lang="id-ID" sz="2600" dirty="0"/>
          </a:p>
        </p:txBody>
      </p:sp>
    </p:spTree>
    <p:extLst>
      <p:ext uri="{BB962C8B-B14F-4D97-AF65-F5344CB8AC3E}">
        <p14:creationId xmlns:p14="http://schemas.microsoft.com/office/powerpoint/2010/main" val="140941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Contoh Pilihan Ganda:</a:t>
            </a:r>
            <a:br>
              <a:rPr lang="id-ID" dirty="0" smtClean="0"/>
            </a:br>
            <a:r>
              <a:rPr lang="id-ID" sz="2800" dirty="0" smtClean="0"/>
              <a:t>Tunjukkan masalahnya &amp; berikan perbaikan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5313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id-ID" sz="1800" dirty="0" smtClean="0"/>
              <a:t>Tujuh seri novel laris karangan J.K. Rowling yang berjudul “Harry Potter” sukses diangkat ke layar lebar dalam 8 film dengan tokoh Harry Potter yang diperankan oleh ...</a:t>
            </a:r>
          </a:p>
          <a:p>
            <a:pPr marL="533400">
              <a:spcBef>
                <a:spcPts val="0"/>
              </a:spcBef>
              <a:buNone/>
            </a:pPr>
            <a:r>
              <a:rPr lang="id-ID" sz="1800" dirty="0" smtClean="0"/>
              <a:t>a. Hugh Jackman</a:t>
            </a:r>
          </a:p>
          <a:p>
            <a:pPr marL="533400">
              <a:spcBef>
                <a:spcPts val="0"/>
              </a:spcBef>
              <a:buNone/>
            </a:pPr>
            <a:r>
              <a:rPr lang="id-ID" sz="1800" dirty="0" smtClean="0"/>
              <a:t>b. Daniel Radcliffe</a:t>
            </a:r>
          </a:p>
          <a:p>
            <a:pPr marL="533400">
              <a:spcBef>
                <a:spcPts val="0"/>
              </a:spcBef>
              <a:buNone/>
            </a:pPr>
            <a:r>
              <a:rPr lang="id-ID" sz="1800" dirty="0" smtClean="0"/>
              <a:t>c. Ryan Reynold</a:t>
            </a:r>
          </a:p>
          <a:p>
            <a:pPr marL="533400">
              <a:spcBef>
                <a:spcPts val="0"/>
              </a:spcBef>
              <a:buNone/>
            </a:pPr>
            <a:r>
              <a:rPr lang="id-ID" sz="1800" dirty="0" smtClean="0"/>
              <a:t>d. Paul Walker</a:t>
            </a:r>
          </a:p>
          <a:p>
            <a:pPr marL="357188">
              <a:spcBef>
                <a:spcPts val="0"/>
              </a:spcBef>
              <a:buNone/>
            </a:pPr>
            <a:endParaRPr lang="id-ID" sz="1800" dirty="0" smtClean="0"/>
          </a:p>
          <a:p>
            <a:pPr marL="0" lvl="0" indent="0">
              <a:spcBef>
                <a:spcPts val="0"/>
              </a:spcBef>
              <a:buNone/>
            </a:pPr>
            <a:r>
              <a:rPr lang="id-ID" sz="1800" dirty="0" smtClean="0">
                <a:solidFill>
                  <a:srgbClr val="003300"/>
                </a:solidFill>
              </a:rPr>
              <a:t>Tes kemampuan seringkali dikacaukan atau dianggap sama dengan ...</a:t>
            </a:r>
          </a:p>
          <a:p>
            <a:pPr marL="273050" lvl="0" indent="-95250">
              <a:spcBef>
                <a:spcPts val="0"/>
              </a:spcBef>
              <a:buNone/>
            </a:pPr>
            <a:r>
              <a:rPr lang="id-ID" sz="1800" dirty="0" smtClean="0">
                <a:solidFill>
                  <a:srgbClr val="003300"/>
                </a:solidFill>
              </a:rPr>
              <a:t>a. </a:t>
            </a:r>
            <a:r>
              <a:rPr lang="en-US" sz="1800" dirty="0" err="1" smtClean="0">
                <a:solidFill>
                  <a:srgbClr val="003300"/>
                </a:solidFill>
              </a:rPr>
              <a:t>tes</a:t>
            </a:r>
            <a:r>
              <a:rPr lang="en-US" sz="1800" dirty="0" smtClean="0">
                <a:solidFill>
                  <a:srgbClr val="003300"/>
                </a:solidFill>
              </a:rPr>
              <a:t> </a:t>
            </a:r>
            <a:r>
              <a:rPr lang="en-US" sz="1800" dirty="0" err="1" smtClean="0">
                <a:solidFill>
                  <a:srgbClr val="003300"/>
                </a:solidFill>
              </a:rPr>
              <a:t>prestasi</a:t>
            </a:r>
            <a:endParaRPr lang="id-ID" sz="1800" dirty="0" smtClean="0">
              <a:solidFill>
                <a:srgbClr val="003300"/>
              </a:solidFill>
            </a:endParaRPr>
          </a:p>
          <a:p>
            <a:pPr marL="273050" lvl="0" indent="-95250">
              <a:spcBef>
                <a:spcPts val="0"/>
              </a:spcBef>
              <a:buNone/>
            </a:pPr>
            <a:r>
              <a:rPr lang="id-ID" sz="1800" dirty="0" smtClean="0">
                <a:solidFill>
                  <a:srgbClr val="003300"/>
                </a:solidFill>
              </a:rPr>
              <a:t>b. </a:t>
            </a:r>
            <a:r>
              <a:rPr lang="en-US" sz="1800" dirty="0" err="1" smtClean="0">
                <a:solidFill>
                  <a:srgbClr val="003300"/>
                </a:solidFill>
              </a:rPr>
              <a:t>tes</a:t>
            </a:r>
            <a:r>
              <a:rPr lang="en-US" sz="1800" dirty="0" smtClean="0">
                <a:solidFill>
                  <a:srgbClr val="003300"/>
                </a:solidFill>
              </a:rPr>
              <a:t> </a:t>
            </a:r>
            <a:r>
              <a:rPr lang="en-US" sz="1800" dirty="0" err="1" smtClean="0">
                <a:solidFill>
                  <a:srgbClr val="003300"/>
                </a:solidFill>
              </a:rPr>
              <a:t>bakat</a:t>
            </a:r>
            <a:endParaRPr lang="id-ID" sz="1800" dirty="0" smtClean="0">
              <a:solidFill>
                <a:srgbClr val="003300"/>
              </a:solidFill>
            </a:endParaRPr>
          </a:p>
          <a:p>
            <a:pPr marL="273050" lvl="0" indent="-95250">
              <a:spcBef>
                <a:spcPts val="0"/>
              </a:spcBef>
              <a:buNone/>
            </a:pPr>
            <a:r>
              <a:rPr lang="id-ID" sz="1800" dirty="0" smtClean="0">
                <a:solidFill>
                  <a:srgbClr val="003300"/>
                </a:solidFill>
              </a:rPr>
              <a:t>c. </a:t>
            </a:r>
            <a:r>
              <a:rPr lang="en-US" sz="1800" dirty="0" err="1" smtClean="0">
                <a:solidFill>
                  <a:srgbClr val="003300"/>
                </a:solidFill>
              </a:rPr>
              <a:t>tes</a:t>
            </a:r>
            <a:r>
              <a:rPr lang="en-US" sz="1800" dirty="0" smtClean="0">
                <a:solidFill>
                  <a:srgbClr val="003300"/>
                </a:solidFill>
              </a:rPr>
              <a:t> </a:t>
            </a:r>
            <a:r>
              <a:rPr lang="en-US" sz="1800" dirty="0" err="1" smtClean="0">
                <a:solidFill>
                  <a:srgbClr val="003300"/>
                </a:solidFill>
              </a:rPr>
              <a:t>inteligensi</a:t>
            </a:r>
            <a:endParaRPr lang="id-ID" sz="1800" dirty="0" smtClean="0">
              <a:solidFill>
                <a:srgbClr val="003300"/>
              </a:solidFill>
            </a:endParaRPr>
          </a:p>
          <a:p>
            <a:pPr marL="273050" indent="-95250">
              <a:spcBef>
                <a:spcPts val="0"/>
              </a:spcBef>
              <a:buNone/>
            </a:pPr>
            <a:r>
              <a:rPr lang="id-ID" sz="1800" dirty="0" smtClean="0">
                <a:solidFill>
                  <a:srgbClr val="003300"/>
                </a:solidFill>
              </a:rPr>
              <a:t>d. </a:t>
            </a:r>
            <a:r>
              <a:rPr lang="en-US" sz="1800" dirty="0" err="1" smtClean="0">
                <a:solidFill>
                  <a:srgbClr val="003300"/>
                </a:solidFill>
              </a:rPr>
              <a:t>jawaban</a:t>
            </a:r>
            <a:r>
              <a:rPr lang="en-US" sz="1800" dirty="0" smtClean="0">
                <a:solidFill>
                  <a:srgbClr val="003300"/>
                </a:solidFill>
              </a:rPr>
              <a:t> </a:t>
            </a:r>
            <a:r>
              <a:rPr lang="id-ID" sz="1800" dirty="0" smtClean="0">
                <a:solidFill>
                  <a:srgbClr val="003300"/>
                </a:solidFill>
              </a:rPr>
              <a:t>a, </a:t>
            </a:r>
            <a:r>
              <a:rPr lang="en-US" sz="1800" dirty="0" smtClean="0">
                <a:solidFill>
                  <a:srgbClr val="003300"/>
                </a:solidFill>
              </a:rPr>
              <a:t>b, </a:t>
            </a:r>
            <a:r>
              <a:rPr lang="en-US" sz="1800" dirty="0" err="1" smtClean="0">
                <a:solidFill>
                  <a:srgbClr val="003300"/>
                </a:solidFill>
              </a:rPr>
              <a:t>dan</a:t>
            </a:r>
            <a:r>
              <a:rPr lang="id-ID" sz="1800" dirty="0" smtClean="0">
                <a:solidFill>
                  <a:srgbClr val="003300"/>
                </a:solidFill>
              </a:rPr>
              <a:t> </a:t>
            </a:r>
            <a:r>
              <a:rPr lang="en-US" sz="1800" dirty="0" smtClean="0">
                <a:solidFill>
                  <a:srgbClr val="003300"/>
                </a:solidFill>
              </a:rPr>
              <a:t>c, </a:t>
            </a:r>
            <a:r>
              <a:rPr lang="en-US" sz="1800" dirty="0" err="1" smtClean="0">
                <a:solidFill>
                  <a:srgbClr val="003300"/>
                </a:solidFill>
              </a:rPr>
              <a:t>benar</a:t>
            </a:r>
            <a:endParaRPr lang="id-ID" sz="1800" dirty="0" smtClean="0">
              <a:solidFill>
                <a:srgbClr val="003300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id-ID" sz="20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25144"/>
          </a:xfrm>
        </p:spPr>
        <p:txBody>
          <a:bodyPr>
            <a:normAutofit fontScale="92500" lnSpcReduction="20000"/>
          </a:bodyPr>
          <a:lstStyle/>
          <a:p>
            <a:pPr marL="0" lv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id-ID" sz="2000" dirty="0" smtClean="0">
                <a:solidFill>
                  <a:srgbClr val="0070C0"/>
                </a:solidFill>
              </a:rPr>
              <a:t>Di bidang pendidikan, tes psikologi bermanfaat dalam hal ...</a:t>
            </a:r>
          </a:p>
          <a:p>
            <a:pPr marL="442913" lvl="0" indent="-333375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id-ID" sz="2000" dirty="0" smtClean="0">
                <a:solidFill>
                  <a:srgbClr val="0070C0"/>
                </a:solidFill>
              </a:rPr>
              <a:t>a.	mengidentifikasi </a:t>
            </a:r>
            <a:r>
              <a:rPr lang="id-ID" sz="2000" dirty="0" smtClean="0">
                <a:solidFill>
                  <a:srgbClr val="0070C0"/>
                </a:solidFill>
              </a:rPr>
              <a:t>faktor-faktor penyebab under-achievement. </a:t>
            </a:r>
          </a:p>
          <a:p>
            <a:pPr marL="442913" lvl="0" indent="-333375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id-ID" sz="2000" dirty="0" smtClean="0">
                <a:solidFill>
                  <a:srgbClr val="0070C0"/>
                </a:solidFill>
              </a:rPr>
              <a:t>b. mendeteksi gangguan emosional yang berat.</a:t>
            </a:r>
          </a:p>
          <a:p>
            <a:pPr marL="442913" lvl="0" indent="-333375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id-ID" sz="2000" dirty="0" smtClean="0">
                <a:solidFill>
                  <a:srgbClr val="0070C0"/>
                </a:solidFill>
              </a:rPr>
              <a:t>c.	membedakan </a:t>
            </a:r>
            <a:r>
              <a:rPr lang="id-ID" sz="2000" dirty="0" smtClean="0">
                <a:solidFill>
                  <a:srgbClr val="0070C0"/>
                </a:solidFill>
              </a:rPr>
              <a:t>macam-macam gangguan tingkah laku.</a:t>
            </a:r>
          </a:p>
          <a:p>
            <a:pPr marL="442913" indent="-333375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id-ID" sz="2000" dirty="0" smtClean="0">
                <a:solidFill>
                  <a:srgbClr val="0070C0"/>
                </a:solidFill>
              </a:rPr>
              <a:t>d.	</a:t>
            </a:r>
            <a:r>
              <a:rPr lang="en-US" sz="2000" dirty="0" err="1" smtClean="0">
                <a:solidFill>
                  <a:srgbClr val="0070C0"/>
                </a:solidFill>
              </a:rPr>
              <a:t>mengukur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tanda-tanda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psiko</a:t>
            </a:r>
            <a:r>
              <a:rPr lang="id-ID" sz="2000" dirty="0" smtClean="0">
                <a:solidFill>
                  <a:srgbClr val="0070C0"/>
                </a:solidFill>
              </a:rPr>
              <a:t>-</a:t>
            </a:r>
            <a:r>
              <a:rPr lang="en-US" sz="2000" dirty="0" err="1" smtClean="0">
                <a:solidFill>
                  <a:srgbClr val="0070C0"/>
                </a:solidFill>
              </a:rPr>
              <a:t>patologi</a:t>
            </a:r>
            <a:r>
              <a:rPr lang="id-ID" sz="2000" dirty="0" smtClean="0">
                <a:solidFill>
                  <a:srgbClr val="0070C0"/>
                </a:solidFill>
              </a:rPr>
              <a:t>.</a:t>
            </a:r>
          </a:p>
          <a:p>
            <a:pPr marL="452438">
              <a:lnSpc>
                <a:spcPct val="110000"/>
              </a:lnSpc>
              <a:spcBef>
                <a:spcPts val="0"/>
              </a:spcBef>
              <a:buNone/>
            </a:pPr>
            <a:endParaRPr lang="id-ID" sz="2000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id-ID" sz="2000" dirty="0" smtClean="0">
                <a:solidFill>
                  <a:srgbClr val="FF0000"/>
                </a:solidFill>
              </a:rPr>
              <a:t>Bangsa Eropa yang pernah menjajah Indonesia adalah ...</a:t>
            </a:r>
          </a:p>
          <a:p>
            <a:pPr marL="531813" indent="-258763">
              <a:lnSpc>
                <a:spcPct val="110000"/>
              </a:lnSpc>
              <a:spcBef>
                <a:spcPts val="0"/>
              </a:spcBef>
              <a:buNone/>
            </a:pPr>
            <a:r>
              <a:rPr lang="id-ID" sz="2000" dirty="0" smtClean="0">
                <a:solidFill>
                  <a:srgbClr val="FF0000"/>
                </a:solidFill>
              </a:rPr>
              <a:t>a. China</a:t>
            </a:r>
          </a:p>
          <a:p>
            <a:pPr marL="531813" indent="-258763">
              <a:lnSpc>
                <a:spcPct val="110000"/>
              </a:lnSpc>
              <a:spcBef>
                <a:spcPts val="0"/>
              </a:spcBef>
              <a:buNone/>
            </a:pPr>
            <a:r>
              <a:rPr lang="id-ID" sz="2000" dirty="0" smtClean="0">
                <a:solidFill>
                  <a:srgbClr val="FF0000"/>
                </a:solidFill>
              </a:rPr>
              <a:t>b. Jepang</a:t>
            </a:r>
          </a:p>
          <a:p>
            <a:pPr marL="531813" indent="-258763">
              <a:lnSpc>
                <a:spcPct val="110000"/>
              </a:lnSpc>
              <a:spcBef>
                <a:spcPts val="0"/>
              </a:spcBef>
              <a:buNone/>
            </a:pPr>
            <a:r>
              <a:rPr lang="id-ID" sz="2000" dirty="0" smtClean="0">
                <a:solidFill>
                  <a:srgbClr val="FF0000"/>
                </a:solidFill>
              </a:rPr>
              <a:t>c. Belanda</a:t>
            </a:r>
          </a:p>
          <a:p>
            <a:pPr marL="531813" indent="-258763">
              <a:lnSpc>
                <a:spcPct val="110000"/>
              </a:lnSpc>
              <a:spcBef>
                <a:spcPts val="0"/>
              </a:spcBef>
              <a:buNone/>
            </a:pPr>
            <a:r>
              <a:rPr lang="id-ID" sz="2000" dirty="0" smtClean="0">
                <a:solidFill>
                  <a:srgbClr val="FF0000"/>
                </a:solidFill>
              </a:rPr>
              <a:t>d. Malaysia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Contoh Pilihan Ganda:</a:t>
            </a:r>
            <a:br>
              <a:rPr lang="id-ID" dirty="0" smtClean="0"/>
            </a:br>
            <a:r>
              <a:rPr lang="id-ID" sz="2800" dirty="0" smtClean="0"/>
              <a:t> Tunjukkan masalahnya &amp; berikan perbaikan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97152"/>
          </a:xfrm>
        </p:spPr>
        <p:txBody>
          <a:bodyPr>
            <a:noAutofit/>
          </a:bodyPr>
          <a:lstStyle/>
          <a:p>
            <a:pPr marL="0" lvl="0" indent="0" algn="just">
              <a:spcBef>
                <a:spcPts val="0"/>
              </a:spcBef>
              <a:buNone/>
              <a:defRPr/>
            </a:pPr>
            <a:r>
              <a:rPr lang="id-ID" sz="2000" dirty="0" smtClean="0">
                <a:solidFill>
                  <a:srgbClr val="000099"/>
                </a:solidFill>
              </a:rPr>
              <a:t>Metode reliabilitas dengan meng-ulang kembali tes pada subjek yang sama disebut ...</a:t>
            </a:r>
          </a:p>
          <a:p>
            <a:pPr marL="628650" lvl="0">
              <a:spcBef>
                <a:spcPts val="0"/>
              </a:spcBef>
              <a:buNone/>
              <a:defRPr/>
            </a:pPr>
            <a:r>
              <a:rPr lang="id-ID" sz="2000" dirty="0" smtClean="0">
                <a:solidFill>
                  <a:srgbClr val="000099"/>
                </a:solidFill>
              </a:rPr>
              <a:t>a. Reliabilitas tes-retes</a:t>
            </a:r>
          </a:p>
          <a:p>
            <a:pPr marL="628650" lvl="0">
              <a:spcBef>
                <a:spcPts val="0"/>
              </a:spcBef>
              <a:buNone/>
              <a:defRPr/>
            </a:pPr>
            <a:r>
              <a:rPr lang="id-ID" sz="2000" dirty="0" smtClean="0">
                <a:solidFill>
                  <a:srgbClr val="000099"/>
                </a:solidFill>
              </a:rPr>
              <a:t>b. Validitas isi</a:t>
            </a:r>
          </a:p>
          <a:p>
            <a:pPr marL="628650" lvl="0">
              <a:spcBef>
                <a:spcPts val="0"/>
              </a:spcBef>
              <a:buNone/>
              <a:defRPr/>
            </a:pPr>
            <a:r>
              <a:rPr lang="id-ID" sz="2000" dirty="0" smtClean="0">
                <a:solidFill>
                  <a:srgbClr val="000099"/>
                </a:solidFill>
              </a:rPr>
              <a:t>c. Kesukaran aitem</a:t>
            </a:r>
          </a:p>
          <a:p>
            <a:pPr marL="628650" lvl="0">
              <a:spcBef>
                <a:spcPts val="0"/>
              </a:spcBef>
              <a:buNone/>
              <a:defRPr/>
            </a:pPr>
            <a:r>
              <a:rPr lang="id-ID" sz="2000" dirty="0" smtClean="0">
                <a:solidFill>
                  <a:srgbClr val="000099"/>
                </a:solidFill>
              </a:rPr>
              <a:t>d. Persentil</a:t>
            </a:r>
            <a:endParaRPr lang="id-ID" sz="2000" dirty="0"/>
          </a:p>
          <a:p>
            <a:pPr marL="357188" lvl="0">
              <a:spcBef>
                <a:spcPts val="0"/>
              </a:spcBef>
              <a:buNone/>
              <a:defRPr/>
            </a:pPr>
            <a:endParaRPr lang="id-ID" sz="2000" dirty="0" smtClean="0">
              <a:solidFill>
                <a:srgbClr val="000099"/>
              </a:solidFill>
            </a:endParaRPr>
          </a:p>
          <a:p>
            <a:pPr algn="just">
              <a:spcBef>
                <a:spcPts val="0"/>
              </a:spcBef>
              <a:buNone/>
            </a:pPr>
            <a:r>
              <a:rPr lang="id-ID" sz="2000" dirty="0" smtClean="0">
                <a:solidFill>
                  <a:srgbClr val="C00000"/>
                </a:solidFill>
              </a:rPr>
              <a:t>Teori operant conditioning di kemukakan oleh ...</a:t>
            </a:r>
          </a:p>
          <a:p>
            <a:pPr marL="179388" indent="12700">
              <a:spcBef>
                <a:spcPts val="0"/>
              </a:spcBef>
              <a:buNone/>
            </a:pPr>
            <a:r>
              <a:rPr lang="id-ID" sz="2000" dirty="0" smtClean="0">
                <a:solidFill>
                  <a:srgbClr val="C00000"/>
                </a:solidFill>
              </a:rPr>
              <a:t>a. B.F. Skiner</a:t>
            </a:r>
          </a:p>
          <a:p>
            <a:pPr marL="179388" indent="12700">
              <a:spcBef>
                <a:spcPts val="0"/>
              </a:spcBef>
              <a:buNone/>
            </a:pPr>
            <a:r>
              <a:rPr lang="id-ID" sz="2000" dirty="0" smtClean="0">
                <a:solidFill>
                  <a:srgbClr val="C00000"/>
                </a:solidFill>
              </a:rPr>
              <a:t>b. B.F. Skinner</a:t>
            </a:r>
          </a:p>
          <a:p>
            <a:pPr marL="179388" indent="12700">
              <a:spcBef>
                <a:spcPts val="0"/>
              </a:spcBef>
              <a:buNone/>
            </a:pPr>
            <a:r>
              <a:rPr lang="id-ID" sz="2000" dirty="0" smtClean="0">
                <a:solidFill>
                  <a:srgbClr val="C00000"/>
                </a:solidFill>
              </a:rPr>
              <a:t>c. B.F. Skkiner</a:t>
            </a:r>
          </a:p>
          <a:p>
            <a:pPr marL="179388" indent="12700">
              <a:spcBef>
                <a:spcPts val="0"/>
              </a:spcBef>
              <a:buNone/>
            </a:pPr>
            <a:r>
              <a:rPr lang="id-ID" sz="2000" dirty="0" smtClean="0">
                <a:solidFill>
                  <a:srgbClr val="C00000"/>
                </a:solidFill>
              </a:rPr>
              <a:t>d. B.F. Skinnerr</a:t>
            </a:r>
          </a:p>
          <a:p>
            <a:pPr marL="357188" lvl="0">
              <a:spcBef>
                <a:spcPts val="0"/>
              </a:spcBef>
              <a:buNone/>
              <a:defRPr/>
            </a:pPr>
            <a:endParaRPr lang="id-ID" sz="2000" dirty="0" smtClean="0">
              <a:solidFill>
                <a:srgbClr val="000099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2514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d-ID" sz="2600" dirty="0" smtClean="0">
                <a:solidFill>
                  <a:srgbClr val="00B050"/>
                </a:solidFill>
              </a:rPr>
              <a:t>121 x 31 = ...</a:t>
            </a:r>
          </a:p>
          <a:p>
            <a:pPr indent="12700">
              <a:buNone/>
            </a:pPr>
            <a:r>
              <a:rPr lang="id-ID" sz="2600" dirty="0" smtClean="0">
                <a:solidFill>
                  <a:srgbClr val="00B050"/>
                </a:solidFill>
              </a:rPr>
              <a:t>a. 3751</a:t>
            </a:r>
          </a:p>
          <a:p>
            <a:pPr indent="12700">
              <a:buNone/>
            </a:pPr>
            <a:r>
              <a:rPr lang="id-ID" sz="2600" dirty="0" smtClean="0">
                <a:solidFill>
                  <a:srgbClr val="00B050"/>
                </a:solidFill>
              </a:rPr>
              <a:t>b. 4544</a:t>
            </a:r>
          </a:p>
          <a:p>
            <a:pPr indent="12700">
              <a:buNone/>
            </a:pPr>
            <a:r>
              <a:rPr lang="id-ID" sz="2600" dirty="0" smtClean="0">
                <a:solidFill>
                  <a:srgbClr val="00B050"/>
                </a:solidFill>
              </a:rPr>
              <a:t>c. 3122</a:t>
            </a:r>
          </a:p>
          <a:p>
            <a:pPr indent="12700">
              <a:buNone/>
            </a:pPr>
            <a:r>
              <a:rPr lang="id-ID" sz="2600" dirty="0" smtClean="0">
                <a:solidFill>
                  <a:srgbClr val="00B050"/>
                </a:solidFill>
              </a:rPr>
              <a:t>d. 3550</a:t>
            </a:r>
          </a:p>
          <a:p>
            <a:pPr>
              <a:buNone/>
            </a:pPr>
            <a:endParaRPr lang="id-ID" sz="2000" dirty="0" smtClean="0"/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nl-NL" dirty="0" smtClean="0"/>
              <a:t>Pernyataan di bawah ini yang kurang tepat dalam menjelaskan mengenai inteligensi adalah </a:t>
            </a:r>
            <a:r>
              <a:rPr lang="id-ID" dirty="0" smtClean="0"/>
              <a:t>...</a:t>
            </a:r>
          </a:p>
          <a:p>
            <a:pPr marL="444500" lvl="1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id-ID" dirty="0" smtClean="0"/>
              <a:t>a.	</a:t>
            </a:r>
            <a:r>
              <a:rPr lang="fr-FR" dirty="0" smtClean="0"/>
              <a:t>Tes </a:t>
            </a:r>
            <a:r>
              <a:rPr lang="fr-FR" dirty="0" err="1" smtClean="0"/>
              <a:t>inteligensi</a:t>
            </a:r>
            <a:r>
              <a:rPr lang="fr-FR" dirty="0" smtClean="0"/>
              <a:t> </a:t>
            </a:r>
            <a:r>
              <a:rPr lang="fr-FR" dirty="0" err="1" smtClean="0"/>
              <a:t>digunakan</a:t>
            </a:r>
            <a:r>
              <a:rPr lang="fr-FR" dirty="0" smtClean="0"/>
              <a:t> </a:t>
            </a:r>
            <a:r>
              <a:rPr lang="fr-FR" dirty="0" err="1" smtClean="0"/>
              <a:t>untuk</a:t>
            </a:r>
            <a:r>
              <a:rPr lang="fr-FR" dirty="0" smtClean="0"/>
              <a:t> </a:t>
            </a:r>
            <a:r>
              <a:rPr lang="fr-FR" dirty="0" err="1" smtClean="0"/>
              <a:t>memahami</a:t>
            </a:r>
            <a:r>
              <a:rPr lang="fr-FR" dirty="0" smtClean="0"/>
              <a:t> individu</a:t>
            </a:r>
            <a:r>
              <a:rPr lang="id-ID" dirty="0" smtClean="0"/>
              <a:t>.</a:t>
            </a:r>
          </a:p>
          <a:p>
            <a:pPr marL="444500" lvl="1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id-ID" dirty="0" smtClean="0"/>
              <a:t>b. </a:t>
            </a:r>
            <a:r>
              <a:rPr lang="fr-FR" dirty="0" smtClean="0"/>
              <a:t>Tes </a:t>
            </a:r>
            <a:r>
              <a:rPr lang="fr-FR" dirty="0" err="1" smtClean="0"/>
              <a:t>inteligensi</a:t>
            </a:r>
            <a:r>
              <a:rPr lang="fr-FR" dirty="0" smtClean="0"/>
              <a:t> </a:t>
            </a:r>
            <a:r>
              <a:rPr lang="fr-FR" dirty="0" err="1" smtClean="0"/>
              <a:t>mengukur</a:t>
            </a:r>
            <a:r>
              <a:rPr lang="fr-FR" dirty="0" smtClean="0"/>
              <a:t> </a:t>
            </a:r>
            <a:r>
              <a:rPr lang="fr-FR" dirty="0" err="1" smtClean="0"/>
              <a:t>semua</a:t>
            </a:r>
            <a:r>
              <a:rPr lang="fr-FR" dirty="0" smtClean="0"/>
              <a:t> </a:t>
            </a:r>
            <a:r>
              <a:rPr lang="fr-FR" dirty="0" err="1" smtClean="0"/>
              <a:t>fungsi</a:t>
            </a:r>
            <a:r>
              <a:rPr lang="fr-FR" dirty="0" smtClean="0"/>
              <a:t> </a:t>
            </a:r>
            <a:r>
              <a:rPr lang="fr-FR" dirty="0" err="1" smtClean="0"/>
              <a:t>psikologis</a:t>
            </a:r>
            <a:r>
              <a:rPr lang="id-ID" dirty="0" smtClean="0"/>
              <a:t>.</a:t>
            </a:r>
          </a:p>
          <a:p>
            <a:pPr marL="444500" lvl="1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id-ID" dirty="0" smtClean="0"/>
              <a:t>c. </a:t>
            </a:r>
            <a:r>
              <a:rPr lang="fr-FR" dirty="0" err="1" smtClean="0"/>
              <a:t>Inteligensi</a:t>
            </a:r>
            <a:r>
              <a:rPr lang="fr-FR" dirty="0" smtClean="0"/>
              <a:t> </a:t>
            </a:r>
            <a:r>
              <a:rPr lang="fr-FR" dirty="0" err="1" smtClean="0"/>
              <a:t>adalah</a:t>
            </a:r>
            <a:r>
              <a:rPr lang="fr-FR" dirty="0" smtClean="0"/>
              <a:t> </a:t>
            </a:r>
            <a:r>
              <a:rPr lang="fr-FR" dirty="0" err="1" smtClean="0"/>
              <a:t>suatu</a:t>
            </a:r>
            <a:r>
              <a:rPr lang="fr-FR" dirty="0" smtClean="0"/>
              <a:t> </a:t>
            </a:r>
            <a:r>
              <a:rPr lang="fr-FR" dirty="0" err="1" smtClean="0"/>
              <a:t>komposisi</a:t>
            </a:r>
            <a:r>
              <a:rPr lang="fr-FR" dirty="0" smtClean="0"/>
              <a:t> dari </a:t>
            </a:r>
            <a:r>
              <a:rPr lang="fr-FR" dirty="0" err="1" smtClean="0"/>
              <a:t>beberapa</a:t>
            </a:r>
            <a:r>
              <a:rPr lang="fr-FR" dirty="0" smtClean="0"/>
              <a:t> </a:t>
            </a:r>
            <a:r>
              <a:rPr lang="fr-FR" dirty="0" err="1" smtClean="0"/>
              <a:t>fungsi</a:t>
            </a:r>
            <a:r>
              <a:rPr lang="id-ID" dirty="0" smtClean="0"/>
              <a:t>.</a:t>
            </a:r>
          </a:p>
          <a:p>
            <a:pPr marL="444500" lvl="1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id-ID" dirty="0" smtClean="0"/>
              <a:t>d. </a:t>
            </a:r>
            <a:r>
              <a:rPr lang="fr-FR" dirty="0" err="1" smtClean="0"/>
              <a:t>Inteligensi</a:t>
            </a:r>
            <a:r>
              <a:rPr lang="fr-FR" dirty="0" smtClean="0"/>
              <a:t> </a:t>
            </a:r>
            <a:r>
              <a:rPr lang="fr-FR" dirty="0" err="1" smtClean="0"/>
              <a:t>adalah</a:t>
            </a:r>
            <a:r>
              <a:rPr lang="fr-FR" dirty="0" smtClean="0"/>
              <a:t> </a:t>
            </a:r>
            <a:r>
              <a:rPr lang="fr-FR" dirty="0" err="1" smtClean="0"/>
              <a:t>berbagai</a:t>
            </a:r>
            <a:r>
              <a:rPr lang="fr-FR" dirty="0" smtClean="0"/>
              <a:t> </a:t>
            </a:r>
            <a:r>
              <a:rPr lang="fr-FR" dirty="0" err="1" smtClean="0"/>
              <a:t>kemampuan</a:t>
            </a:r>
            <a:r>
              <a:rPr lang="fr-FR" dirty="0" smtClean="0"/>
              <a:t> yang </a:t>
            </a:r>
            <a:r>
              <a:rPr lang="fr-FR" dirty="0" err="1" smtClean="0"/>
              <a:t>dibutuhkan</a:t>
            </a:r>
            <a:r>
              <a:rPr lang="fr-FR" dirty="0" smtClean="0"/>
              <a:t> </a:t>
            </a:r>
            <a:r>
              <a:rPr lang="fr-FR" dirty="0" err="1" smtClean="0"/>
              <a:t>untuk</a:t>
            </a:r>
            <a:r>
              <a:rPr lang="fr-FR" dirty="0" smtClean="0"/>
              <a:t> </a:t>
            </a:r>
            <a:r>
              <a:rPr lang="fr-FR" dirty="0" err="1" smtClean="0"/>
              <a:t>bertahan</a:t>
            </a:r>
            <a:r>
              <a:rPr lang="fr-FR" dirty="0" smtClean="0"/>
              <a:t> di </a:t>
            </a:r>
            <a:r>
              <a:rPr lang="fr-FR" dirty="0" err="1" smtClean="0"/>
              <a:t>suatu</a:t>
            </a:r>
            <a:r>
              <a:rPr lang="fr-FR" dirty="0" smtClean="0"/>
              <a:t> </a:t>
            </a:r>
            <a:r>
              <a:rPr lang="fr-FR" dirty="0" err="1" smtClean="0"/>
              <a:t>budaya</a:t>
            </a:r>
            <a:r>
              <a:rPr lang="id-ID" dirty="0" smtClean="0"/>
              <a:t>.</a:t>
            </a:r>
          </a:p>
          <a:p>
            <a:pPr marL="0" indent="0">
              <a:buNone/>
            </a:pPr>
            <a:endParaRPr lang="id-ID" sz="2000" dirty="0" smtClean="0"/>
          </a:p>
          <a:p>
            <a:pPr>
              <a:buNone/>
            </a:pPr>
            <a:endParaRPr lang="id-ID" sz="2000" dirty="0" smtClean="0"/>
          </a:p>
          <a:p>
            <a:pPr>
              <a:buNone/>
            </a:pP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id-ID" dirty="0" smtClean="0"/>
              <a:t>True-False (Benar-Salah)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id-ID" sz="2700" dirty="0" smtClean="0"/>
              <a:t>Berisi sebuah pernyataan dimana peserta tes diminta utk menentukan pernyataan tsb benar atau salah.</a:t>
            </a:r>
          </a:p>
          <a:p>
            <a:pPr marL="725488">
              <a:spcBef>
                <a:spcPts val="0"/>
              </a:spcBef>
              <a:buNone/>
            </a:pPr>
            <a:r>
              <a:rPr lang="id-ID" sz="2400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id-ID" sz="2400" dirty="0" smtClean="0">
                <a:sym typeface="Wingdings" pitchFamily="2" charset="2"/>
              </a:rPr>
              <a:t> 2 respons jawaban</a:t>
            </a:r>
          </a:p>
          <a:p>
            <a:pPr>
              <a:spcBef>
                <a:spcPts val="0"/>
              </a:spcBef>
            </a:pPr>
            <a:r>
              <a:rPr lang="id-ID" sz="2600" dirty="0" smtClean="0">
                <a:solidFill>
                  <a:srgbClr val="7030A0"/>
                </a:solidFill>
                <a:sym typeface="Wingdings" pitchFamily="2" charset="2"/>
              </a:rPr>
              <a:t>Kelebihan/Keunggulan</a:t>
            </a:r>
            <a:r>
              <a:rPr lang="id-ID" sz="2600" dirty="0" smtClean="0">
                <a:sym typeface="Wingdings" pitchFamily="2" charset="2"/>
              </a:rPr>
              <a:t> (Azwar, 1996, hlm 97):</a:t>
            </a:r>
          </a:p>
          <a:p>
            <a:pPr marL="725488">
              <a:spcBef>
                <a:spcPts val="0"/>
              </a:spcBef>
              <a:buNone/>
            </a:pPr>
            <a:r>
              <a:rPr lang="id-ID" sz="2200" dirty="0" smtClean="0">
                <a:sym typeface="Wingdings" pitchFamily="2" charset="2"/>
              </a:rPr>
              <a:t>1. jumlah aitem dpt lebih banyak dibandingkan tipe lain, dlm wkt tes yg sama.</a:t>
            </a:r>
          </a:p>
          <a:p>
            <a:pPr marL="725488">
              <a:spcBef>
                <a:spcPts val="0"/>
              </a:spcBef>
              <a:buNone/>
            </a:pPr>
            <a:r>
              <a:rPr lang="id-ID" sz="2200" dirty="0" smtClean="0">
                <a:sym typeface="Wingdings" pitchFamily="2" charset="2"/>
              </a:rPr>
              <a:t>2. lebih mudah ditulis.</a:t>
            </a:r>
          </a:p>
          <a:p>
            <a:pPr>
              <a:spcBef>
                <a:spcPts val="0"/>
              </a:spcBef>
            </a:pPr>
            <a:r>
              <a:rPr lang="id-ID" sz="2600" dirty="0" smtClean="0">
                <a:solidFill>
                  <a:srgbClr val="7030A0"/>
                </a:solidFill>
                <a:sym typeface="Wingdings" pitchFamily="2" charset="2"/>
              </a:rPr>
              <a:t>Kelemahan:</a:t>
            </a:r>
          </a:p>
          <a:p>
            <a:pPr marL="725488">
              <a:spcBef>
                <a:spcPts val="0"/>
              </a:spcBef>
              <a:buNone/>
            </a:pPr>
            <a:r>
              <a:rPr lang="id-ID" sz="2200" dirty="0" smtClean="0"/>
              <a:t>1. efektivitas sbg alat ukur lebih kecil krn peluang menjawab benar 50%.</a:t>
            </a:r>
          </a:p>
          <a:p>
            <a:pPr marL="725488">
              <a:spcBef>
                <a:spcPts val="0"/>
              </a:spcBef>
              <a:buNone/>
            </a:pPr>
            <a:r>
              <a:rPr lang="id-ID" sz="2200" dirty="0" smtClean="0"/>
              <a:t>2. tdk dpt mendiagnosis kesalahan pemahaman peserta (bila dibandingkan pilihan ganda).</a:t>
            </a:r>
            <a:endParaRPr lang="id-ID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d-ID" dirty="0" smtClean="0"/>
              <a:t>True-False (Benar-Salah)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id-ID" sz="2800" dirty="0" smtClean="0">
                <a:solidFill>
                  <a:srgbClr val="0070C0"/>
                </a:solidFill>
              </a:rPr>
              <a:t>5 pedoman (Azwar, 1996, hlm 97-100)</a:t>
            </a:r>
          </a:p>
          <a:p>
            <a:pPr marL="628650">
              <a:spcBef>
                <a:spcPts val="0"/>
              </a:spcBef>
              <a:buNone/>
            </a:pPr>
            <a:r>
              <a:rPr lang="id-ID" sz="2400" dirty="0" smtClean="0"/>
              <a:t>1. Aitem haruslah mengungkap ide atau gagasan yg penting.</a:t>
            </a:r>
            <a:endParaRPr lang="id-ID" sz="2200" dirty="0">
              <a:solidFill>
                <a:srgbClr val="C00000"/>
              </a:solidFill>
            </a:endParaRPr>
          </a:p>
          <a:p>
            <a:pPr marL="628650">
              <a:spcBef>
                <a:spcPts val="0"/>
              </a:spcBef>
              <a:buNone/>
            </a:pPr>
            <a:r>
              <a:rPr lang="id-ID" sz="2400" dirty="0" smtClean="0"/>
              <a:t>2. ...</a:t>
            </a:r>
          </a:p>
          <a:p>
            <a:pPr marL="628650">
              <a:spcBef>
                <a:spcPts val="0"/>
              </a:spcBef>
              <a:buNone/>
            </a:pPr>
            <a:r>
              <a:rPr lang="id-ID" sz="2400" dirty="0" smtClean="0"/>
              <a:t>3. ...</a:t>
            </a:r>
          </a:p>
          <a:p>
            <a:pPr marL="628650">
              <a:spcBef>
                <a:spcPts val="0"/>
              </a:spcBef>
              <a:buNone/>
            </a:pPr>
            <a:r>
              <a:rPr lang="id-ID" sz="2400" dirty="0" smtClean="0"/>
              <a:t>4. ...</a:t>
            </a:r>
          </a:p>
          <a:p>
            <a:pPr marL="628650">
              <a:spcBef>
                <a:spcPts val="0"/>
              </a:spcBef>
              <a:buNone/>
            </a:pPr>
            <a:r>
              <a:rPr lang="id-ID" sz="2400" dirty="0" smtClean="0"/>
              <a:t>5. ...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d-ID" dirty="0" smtClean="0"/>
              <a:t>True-False (Benar-Salah)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id-ID" sz="2800" dirty="0" smtClean="0">
                <a:solidFill>
                  <a:srgbClr val="0070C0"/>
                </a:solidFill>
              </a:rPr>
              <a:t>Perhatikan pedoman ini </a:t>
            </a:r>
            <a:r>
              <a:rPr lang="id-ID" sz="2800" dirty="0" smtClean="0">
                <a:solidFill>
                  <a:srgbClr val="0070C0"/>
                </a:solidFill>
              </a:rPr>
              <a:t>:</a:t>
            </a:r>
          </a:p>
          <a:p>
            <a:pPr>
              <a:spcBef>
                <a:spcPts val="0"/>
              </a:spcBef>
              <a:buNone/>
            </a:pPr>
            <a:endParaRPr lang="id-ID" sz="2800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id-ID" sz="2800" dirty="0" smtClean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id-ID" sz="2800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id-ID" sz="2800" dirty="0" smtClean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id-ID" sz="2800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id-ID" sz="2800" dirty="0" smtClean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id-ID" sz="2800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id-ID" sz="2600" dirty="0" smtClean="0">
                <a:solidFill>
                  <a:srgbClr val="FF0000"/>
                </a:solidFill>
              </a:rPr>
              <a:t>Manakah yg TIDAK tepat?</a:t>
            </a:r>
            <a:endParaRPr lang="id-ID" sz="2600" dirty="0" smtClean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81" y="2132856"/>
            <a:ext cx="8910323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749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esa unggul 20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354FA26-DF42-4A5C-A6F9-6E98B93C76D7}" vid="{BF65A41C-7C5D-4184-B732-14E8E24BE8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 2017</Template>
  <TotalTime>550</TotalTime>
  <Words>630</Words>
  <Application>Microsoft Office PowerPoint</Application>
  <PresentationFormat>On-screen Show (4:3)</PresentationFormat>
  <Paragraphs>125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esa unggul 2017</vt:lpstr>
      <vt:lpstr>PENULISAN AITEM  TES PRESTASI</vt:lpstr>
      <vt:lpstr>KEMAMPUAN AKHIR YANG DIHARAPKAN</vt:lpstr>
      <vt:lpstr>Multiple Choice (Pilihan Ganda)</vt:lpstr>
      <vt:lpstr>Multiple Choice (Pilihan Ganda)</vt:lpstr>
      <vt:lpstr>Contoh Pilihan Ganda: Tunjukkan masalahnya &amp; berikan perbaikan</vt:lpstr>
      <vt:lpstr>Contoh Pilihan Ganda:  Tunjukkan masalahnya &amp; berikan perbaikan</vt:lpstr>
      <vt:lpstr>True-False (Benar-Salah)</vt:lpstr>
      <vt:lpstr>True-False (Benar-Salah)</vt:lpstr>
      <vt:lpstr>True-False (Benar-Salah)</vt:lpstr>
      <vt:lpstr>True-False (Benar-Salah):  Tunjukkan masalahnya &amp; berikan perbaikan</vt:lpstr>
      <vt:lpstr>Short-answer (isian singkat) &amp; Completion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PENULISAN AITEM TES PRESTASI</dc:title>
  <dc:creator>Aries Yulianto</dc:creator>
  <cp:lastModifiedBy>aries yulianto</cp:lastModifiedBy>
  <cp:revision>34</cp:revision>
  <cp:lastPrinted>2016-03-30T01:17:23Z</cp:lastPrinted>
  <dcterms:created xsi:type="dcterms:W3CDTF">2016-03-28T09:30:50Z</dcterms:created>
  <dcterms:modified xsi:type="dcterms:W3CDTF">2018-04-03T03:24:28Z</dcterms:modified>
</cp:coreProperties>
</file>