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7" r:id="rId9"/>
    <p:sldId id="288" r:id="rId10"/>
    <p:sldId id="276" r:id="rId11"/>
    <p:sldId id="262" r:id="rId12"/>
    <p:sldId id="278" r:id="rId13"/>
    <p:sldId id="27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CCFF"/>
    <a:srgbClr val="CC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39CD3-C6AC-490F-9685-37F7B02106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100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509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659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69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217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4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20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703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199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77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449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D587EA7-BFC6-4855-8E22-98A9750A0191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467EB880-0F95-47EE-9471-AB42B6ACA5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04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28" y="3284984"/>
            <a:ext cx="5775649" cy="1470025"/>
          </a:xfrm>
          <a:noFill/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Prinsip-Prinsip Pengukuran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Tes Prestasi Belajar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9466" y="5157192"/>
            <a:ext cx="5470375" cy="1391783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Psi307 Pengukuran Psikologis – </a:t>
            </a:r>
            <a:r>
              <a:rPr lang="id-ID" dirty="0" smtClean="0">
                <a:solidFill>
                  <a:srgbClr val="FFFF00"/>
                </a:solidFill>
              </a:rPr>
              <a:t>Kuliah 3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Aries </a:t>
            </a:r>
            <a:r>
              <a:rPr lang="id-ID" dirty="0" smtClean="0">
                <a:solidFill>
                  <a:srgbClr val="FFFF00"/>
                </a:solidFill>
              </a:rPr>
              <a:t>Yulianto</a:t>
            </a:r>
            <a:endParaRPr lang="id-ID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21"/>
            <a:ext cx="8229600" cy="868363"/>
          </a:xfrm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rgbClr val="FF0000"/>
                </a:solidFill>
              </a:rPr>
              <a:t>Prinsip-Prinsip Pengukuran </a:t>
            </a:r>
            <a:br>
              <a:rPr lang="id-ID" sz="3600" dirty="0" smtClean="0">
                <a:solidFill>
                  <a:srgbClr val="FF0000"/>
                </a:solidFill>
              </a:rPr>
            </a:br>
            <a:r>
              <a:rPr lang="id-ID" sz="3600" dirty="0" smtClean="0">
                <a:solidFill>
                  <a:srgbClr val="FF0000"/>
                </a:solidFill>
              </a:rPr>
              <a:t>Tes Prestasi Belajar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251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300" b="1" dirty="0" smtClean="0"/>
              <a:t>Azwar, S. (1996). Tes Prestasi, hlm 18-21:</a:t>
            </a:r>
          </a:p>
          <a:p>
            <a:pPr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002060"/>
                </a:solidFill>
              </a:rPr>
              <a:t>1. Tes Prestasi Belajar harus mengukur hasil belajar yg telah dibatasi secara jelas, sesuai dgn tujuan instruksional</a:t>
            </a:r>
            <a:r>
              <a:rPr lang="en-US" sz="2300" dirty="0" smtClean="0">
                <a:solidFill>
                  <a:srgbClr val="002060"/>
                </a:solidFill>
              </a:rPr>
              <a:t>.</a:t>
            </a:r>
            <a:endParaRPr lang="id-ID" sz="23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solidFill>
                  <a:srgbClr val="002060"/>
                </a:solidFill>
              </a:rPr>
              <a:t>2. </a:t>
            </a:r>
            <a:r>
              <a:rPr lang="id-ID" sz="2300" dirty="0" smtClean="0">
                <a:solidFill>
                  <a:srgbClr val="002060"/>
                </a:solidFill>
              </a:rPr>
              <a:t>Tes prestasi belajar harus mengukur suatu sampel yg representatif dari hasil belajar &amp; dari materi yg dicakup oleh program pengajaran.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solidFill>
                  <a:srgbClr val="002060"/>
                </a:solidFill>
              </a:rPr>
              <a:t>3. </a:t>
            </a:r>
            <a:r>
              <a:rPr lang="id-ID" sz="2300" dirty="0" smtClean="0">
                <a:solidFill>
                  <a:srgbClr val="002060"/>
                </a:solidFill>
              </a:rPr>
              <a:t>Tes Prestasi Belajar harus berisi aitem-aitem dgn tipe yg paling cocok utk mengukur </a:t>
            </a:r>
            <a:r>
              <a:rPr lang="en-US" sz="2300" dirty="0" smtClean="0">
                <a:solidFill>
                  <a:srgbClr val="002060"/>
                </a:solidFill>
              </a:rPr>
              <a:t>h</a:t>
            </a:r>
            <a:r>
              <a:rPr lang="id-ID" sz="2300" dirty="0" smtClean="0">
                <a:solidFill>
                  <a:srgbClr val="002060"/>
                </a:solidFill>
              </a:rPr>
              <a:t>asil belajar yg diharapkan</a:t>
            </a:r>
            <a:r>
              <a:rPr lang="en-US" sz="2300" dirty="0" smtClean="0">
                <a:solidFill>
                  <a:srgbClr val="002060"/>
                </a:solidFill>
              </a:rPr>
              <a:t>.</a:t>
            </a:r>
            <a:endParaRPr lang="id-ID" sz="23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solidFill>
                  <a:srgbClr val="002060"/>
                </a:solidFill>
              </a:rPr>
              <a:t>4. </a:t>
            </a:r>
            <a:r>
              <a:rPr lang="id-ID" sz="2300" dirty="0" smtClean="0">
                <a:solidFill>
                  <a:srgbClr val="002060"/>
                </a:solidFill>
              </a:rPr>
              <a:t>Tes prestasi belajar harus dirancang sedemikian rupa agar sesuai dgn tujuan tes</a:t>
            </a:r>
            <a:r>
              <a:rPr lang="en-US" sz="2300" dirty="0" smtClean="0">
                <a:solidFill>
                  <a:srgbClr val="002060"/>
                </a:solidFill>
              </a:rPr>
              <a:t>.</a:t>
            </a:r>
            <a:endParaRPr lang="id-ID" sz="23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solidFill>
                  <a:srgbClr val="002060"/>
                </a:solidFill>
              </a:rPr>
              <a:t>5. </a:t>
            </a:r>
            <a:r>
              <a:rPr lang="id-ID" sz="2300" dirty="0" smtClean="0">
                <a:solidFill>
                  <a:srgbClr val="002060"/>
                </a:solidFill>
              </a:rPr>
              <a:t>Reliabilitas tes Prestasi Belajar harus diusahakan setinggi mungkin &amp; hasilnya harus diinterpretasi dgn hati-hati.</a:t>
            </a:r>
          </a:p>
          <a:p>
            <a:pPr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002060"/>
                </a:solidFill>
              </a:rPr>
              <a:t>6. Tes prestasi harus dpt digunakan utk meningkatkan belajar peserta didik.</a:t>
            </a:r>
            <a:endParaRPr lang="id-ID" sz="23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3600" dirty="0" smtClean="0"/>
              <a:t>Pertimbangan dalam Penyusunan </a:t>
            </a:r>
            <a:br>
              <a:rPr lang="id-ID" sz="3600" dirty="0" smtClean="0"/>
            </a:br>
            <a:r>
              <a:rPr lang="id-ID" sz="3600" dirty="0" smtClean="0"/>
              <a:t>Tes Prestasi Belajar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500" b="1" dirty="0" smtClean="0">
                <a:solidFill>
                  <a:srgbClr val="FF0000"/>
                </a:solidFill>
              </a:rPr>
              <a:t>3. </a:t>
            </a:r>
            <a:r>
              <a:rPr lang="id-ID" sz="4500" b="1" dirty="0" smtClean="0">
                <a:solidFill>
                  <a:srgbClr val="FF0000"/>
                </a:solidFill>
              </a:rPr>
              <a:t>Tes Prestasi Belajar harus berisi </a:t>
            </a:r>
            <a:r>
              <a:rPr lang="id-ID" sz="4500" b="1" u="sng" dirty="0" smtClean="0">
                <a:solidFill>
                  <a:srgbClr val="FF0000"/>
                </a:solidFill>
              </a:rPr>
              <a:t>aitem-aitem</a:t>
            </a:r>
            <a:r>
              <a:rPr lang="id-ID" sz="4500" b="1" dirty="0" smtClean="0">
                <a:solidFill>
                  <a:srgbClr val="FF0000"/>
                </a:solidFill>
              </a:rPr>
              <a:t> dgn tipe yg paling cocok utk mengukur </a:t>
            </a:r>
            <a:r>
              <a:rPr lang="en-US" sz="4500" b="1" dirty="0" smtClean="0">
                <a:solidFill>
                  <a:srgbClr val="FF0000"/>
                </a:solidFill>
              </a:rPr>
              <a:t>h</a:t>
            </a:r>
            <a:r>
              <a:rPr lang="id-ID" sz="4500" b="1" dirty="0" smtClean="0">
                <a:solidFill>
                  <a:srgbClr val="FF0000"/>
                </a:solidFill>
              </a:rPr>
              <a:t>asil belajar yg diharapkan</a:t>
            </a:r>
            <a:r>
              <a:rPr lang="en-US" sz="4500" b="1" dirty="0" smtClean="0">
                <a:solidFill>
                  <a:srgbClr val="FF0000"/>
                </a:solidFill>
              </a:rPr>
              <a:t>.</a:t>
            </a:r>
            <a:endParaRPr lang="id-ID" sz="4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altLang="id-ID" sz="4000" b="1" dirty="0" smtClean="0">
                <a:solidFill>
                  <a:srgbClr val="D60093"/>
                </a:solidFill>
              </a:rPr>
              <a:t>Aitem</a:t>
            </a:r>
            <a:r>
              <a:rPr lang="id-ID" altLang="id-ID" sz="4000" dirty="0" smtClean="0"/>
              <a:t> =</a:t>
            </a:r>
          </a:p>
          <a:p>
            <a:pPr indent="-247650">
              <a:buNone/>
            </a:pPr>
            <a:r>
              <a:rPr lang="id-ID" altLang="id-ID" sz="4000" dirty="0" smtClean="0">
                <a:solidFill>
                  <a:srgbClr val="0070C0"/>
                </a:solidFill>
              </a:rPr>
              <a:t>stimulus</a:t>
            </a:r>
            <a:r>
              <a:rPr lang="id-ID" altLang="id-ID" sz="4000" dirty="0" smtClean="0"/>
              <a:t> spesifik dimana peserta berespons secara </a:t>
            </a:r>
            <a:r>
              <a:rPr lang="id-ID" altLang="id-ID" sz="4000" i="1" dirty="0" smtClean="0"/>
              <a:t>overt</a:t>
            </a:r>
            <a:r>
              <a:rPr lang="id-ID" altLang="id-ID" sz="4000" dirty="0" smtClean="0"/>
              <a:t> (terlihat); serta respons tsb dpt diskor (Kaplan &amp; Saccuzzo, 2005).</a:t>
            </a:r>
            <a:endParaRPr lang="en-GB" altLang="id-ID" sz="4000" dirty="0" smtClean="0"/>
          </a:p>
          <a:p>
            <a:pPr>
              <a:buNone/>
            </a:pPr>
            <a:r>
              <a:rPr lang="id-ID" sz="4000" b="1" dirty="0" smtClean="0">
                <a:solidFill>
                  <a:srgbClr val="00B050"/>
                </a:solidFill>
              </a:rPr>
              <a:t>Jenis aitem tes prestasi belajar</a:t>
            </a:r>
            <a:r>
              <a:rPr lang="id-ID" sz="4000" b="1" dirty="0" smtClean="0"/>
              <a:t>: </a:t>
            </a:r>
            <a:r>
              <a:rPr lang="id-ID" sz="4000" dirty="0" smtClean="0"/>
              <a:t>(</a:t>
            </a:r>
            <a:r>
              <a:rPr lang="en-US" sz="4000" dirty="0" err="1" smtClean="0"/>
              <a:t>Gronlund</a:t>
            </a:r>
            <a:r>
              <a:rPr lang="id-ID" sz="4000" dirty="0" smtClean="0"/>
              <a:t>, 1977)</a:t>
            </a:r>
            <a:endParaRPr lang="id-ID" sz="4000" b="1" dirty="0" smtClean="0"/>
          </a:p>
          <a:p>
            <a:pPr marL="17780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A. Supply-type</a:t>
            </a:r>
            <a:r>
              <a:rPr lang="id-ID" sz="3600" b="1" dirty="0" smtClean="0">
                <a:solidFill>
                  <a:srgbClr val="0070C0"/>
                </a:solidFill>
              </a:rPr>
              <a:t> </a:t>
            </a:r>
          </a:p>
          <a:p>
            <a:pPr marL="450850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1) Essay-extended </a:t>
            </a:r>
            <a:r>
              <a:rPr lang="en-US" sz="3600" dirty="0" smtClean="0"/>
              <a:t>response</a:t>
            </a:r>
            <a:endParaRPr lang="id-ID" sz="3600" dirty="0" smtClean="0"/>
          </a:p>
          <a:p>
            <a:pPr marL="450850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2) Essay-restricted </a:t>
            </a:r>
            <a:r>
              <a:rPr lang="en-US" sz="3600" dirty="0" smtClean="0"/>
              <a:t>response</a:t>
            </a:r>
            <a:endParaRPr lang="id-ID" sz="3600" dirty="0" smtClean="0"/>
          </a:p>
          <a:p>
            <a:pPr marL="450850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3) Short answer </a:t>
            </a:r>
            <a:r>
              <a:rPr lang="en-US" sz="3600" dirty="0" smtClean="0"/>
              <a:t>(</a:t>
            </a:r>
            <a:r>
              <a:rPr lang="en-US" sz="3600" dirty="0" err="1" smtClean="0"/>
              <a:t>i</a:t>
            </a:r>
            <a:r>
              <a:rPr lang="id-ID" sz="3600" dirty="0" smtClean="0"/>
              <a:t>sian singkat</a:t>
            </a:r>
            <a:r>
              <a:rPr lang="en-US" sz="3600" dirty="0" smtClean="0"/>
              <a:t>)</a:t>
            </a:r>
            <a:endParaRPr lang="id-ID" sz="3600" dirty="0" smtClean="0"/>
          </a:p>
          <a:p>
            <a:pPr marL="450850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4) Completion </a:t>
            </a:r>
            <a:r>
              <a:rPr lang="en-US" sz="3600" dirty="0" smtClean="0"/>
              <a:t>(</a:t>
            </a:r>
            <a:r>
              <a:rPr lang="id-ID" sz="3600" dirty="0" smtClean="0"/>
              <a:t>isilah titik-titik</a:t>
            </a:r>
            <a:r>
              <a:rPr lang="en-US" sz="3600" dirty="0" smtClean="0"/>
              <a:t>)</a:t>
            </a:r>
            <a:endParaRPr lang="id-ID" sz="3600" dirty="0" smtClean="0"/>
          </a:p>
          <a:p>
            <a:pPr marL="17780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B</a:t>
            </a:r>
            <a:r>
              <a:rPr lang="en-US" sz="3600" b="1" dirty="0">
                <a:solidFill>
                  <a:srgbClr val="0070C0"/>
                </a:solidFill>
              </a:rPr>
              <a:t>. </a:t>
            </a:r>
            <a:r>
              <a:rPr lang="en-US" sz="3600" b="1" dirty="0" smtClean="0">
                <a:solidFill>
                  <a:srgbClr val="0070C0"/>
                </a:solidFill>
              </a:rPr>
              <a:t>Selection-type</a:t>
            </a:r>
            <a:r>
              <a:rPr lang="id-ID" sz="3600" b="1" dirty="0" smtClean="0">
                <a:solidFill>
                  <a:srgbClr val="0070C0"/>
                </a:solidFill>
              </a:rPr>
              <a:t> </a:t>
            </a:r>
          </a:p>
          <a:p>
            <a:pPr marL="450850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1) </a:t>
            </a:r>
            <a:r>
              <a:rPr lang="en-US" sz="3600" dirty="0" smtClean="0"/>
              <a:t>True-false</a:t>
            </a:r>
            <a:r>
              <a:rPr lang="id-ID" sz="3600" dirty="0" smtClean="0"/>
              <a:t> (Benar-Salah)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(2) </a:t>
            </a:r>
            <a:r>
              <a:rPr lang="en-US" sz="3600" dirty="0" err="1" smtClean="0"/>
              <a:t>Matc</a:t>
            </a:r>
            <a:r>
              <a:rPr lang="id-ID" sz="3600" dirty="0" smtClean="0"/>
              <a:t>h</a:t>
            </a:r>
            <a:r>
              <a:rPr lang="en-US" sz="3600" dirty="0" err="1" smtClean="0"/>
              <a:t>ing</a:t>
            </a:r>
            <a:r>
              <a:rPr lang="id-ID" sz="3600" dirty="0" smtClean="0"/>
              <a:t> (Menjodohkan)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(3) </a:t>
            </a:r>
            <a:r>
              <a:rPr lang="en-US" sz="3600" dirty="0" smtClean="0"/>
              <a:t>Multiple-</a:t>
            </a:r>
            <a:r>
              <a:rPr lang="id-ID" sz="3600" dirty="0" smtClean="0"/>
              <a:t>ch</a:t>
            </a:r>
            <a:r>
              <a:rPr lang="en-US" sz="3600" dirty="0" err="1" smtClean="0"/>
              <a:t>oice</a:t>
            </a:r>
            <a:r>
              <a:rPr lang="id-ID" sz="3600" dirty="0" smtClean="0"/>
              <a:t> (Pilihan Ganda)</a:t>
            </a:r>
            <a:endParaRPr lang="id-ID" sz="3600" dirty="0"/>
          </a:p>
        </p:txBody>
      </p:sp>
      <p:sp>
        <p:nvSpPr>
          <p:cNvPr id="5" name="Right Brace 4"/>
          <p:cNvSpPr/>
          <p:nvPr/>
        </p:nvSpPr>
        <p:spPr>
          <a:xfrm>
            <a:off x="3851920" y="3861048"/>
            <a:ext cx="360040" cy="57606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Brace 5"/>
          <p:cNvSpPr/>
          <p:nvPr/>
        </p:nvSpPr>
        <p:spPr>
          <a:xfrm>
            <a:off x="4431752" y="4509120"/>
            <a:ext cx="720080" cy="158417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211960" y="39330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70C0"/>
                </a:solidFill>
              </a:rPr>
              <a:t>Subjective test item:</a:t>
            </a:r>
            <a:endParaRPr lang="id-ID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9128" y="5103188"/>
            <a:ext cx="212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Objective test item:</a:t>
            </a:r>
            <a:endParaRPr lang="id-ID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B050"/>
                </a:solidFill>
              </a:rPr>
              <a:t>Perancangan Tes Prestasi Belajar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id-ID" sz="2800" dirty="0" smtClean="0"/>
              <a:t>Umumnya tes prestasi belajar didasari pada taksonomi domain kognitif dari Bloom.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sz="2600" dirty="0" smtClean="0"/>
          </a:p>
          <a:p>
            <a:r>
              <a:rPr lang="id-ID" sz="2600" dirty="0" smtClean="0"/>
              <a:t>Selengkapnya ttg taksonomi domain kognitif </a:t>
            </a:r>
            <a:r>
              <a:rPr lang="id-ID" sz="2600" dirty="0" smtClean="0">
                <a:sym typeface="Wingdings" pitchFamily="2" charset="2"/>
              </a:rPr>
              <a:t> Azwar, 1996, hlm 62.</a:t>
            </a:r>
            <a:endParaRPr lang="id-ID" sz="2600" dirty="0"/>
          </a:p>
        </p:txBody>
      </p:sp>
      <p:cxnSp>
        <p:nvCxnSpPr>
          <p:cNvPr id="4" name="Straight Connector 3"/>
          <p:cNvCxnSpPr>
            <a:endCxn id="21" idx="3"/>
          </p:cNvCxnSpPr>
          <p:nvPr/>
        </p:nvCxnSpPr>
        <p:spPr>
          <a:xfrm flipV="1">
            <a:off x="1116013" y="2812009"/>
            <a:ext cx="6192837" cy="70671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114506" y="3465066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303810" y="3321050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455988" y="3249042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608513" y="3104902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832475" y="2960886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985000" y="2888878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 rot="-5400000">
            <a:off x="543938" y="4000158"/>
            <a:ext cx="1368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d-ID" dirty="0" smtClean="0"/>
              <a:t>Knowledge</a:t>
            </a:r>
            <a:endParaRPr lang="id-ID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5400000">
            <a:off x="2947133" y="3748700"/>
            <a:ext cx="12955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d-ID" dirty="0" smtClean="0"/>
              <a:t>Application</a:t>
            </a:r>
            <a:endParaRPr lang="id-ID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-5400000">
            <a:off x="4180906" y="3604071"/>
            <a:ext cx="1008061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id-ID" dirty="0" smtClean="0"/>
              <a:t>Analysis</a:t>
            </a:r>
            <a:endParaRPr lang="id-ID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-5400000">
            <a:off x="5296917" y="3568576"/>
            <a:ext cx="122351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id-ID" dirty="0" smtClean="0"/>
              <a:t>Synthesis</a:t>
            </a:r>
            <a:endParaRPr lang="id-ID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-5400000">
            <a:off x="6449442" y="3496052"/>
            <a:ext cx="1223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id-ID" dirty="0" smtClean="0"/>
              <a:t>Evaluation</a:t>
            </a:r>
            <a:endParaRPr lang="id-ID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16013" y="2987105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67421" y="2843089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19475" y="2771081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0" y="2636318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95963" y="2628380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948488" y="2627065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rot="-5400000">
            <a:off x="1471010" y="4000416"/>
            <a:ext cx="1800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d-ID" dirty="0" smtClean="0"/>
              <a:t>Comprehension</a:t>
            </a:r>
            <a:endParaRPr lang="id-ID" dirty="0"/>
          </a:p>
        </p:txBody>
      </p:sp>
      <p:grpSp>
        <p:nvGrpSpPr>
          <p:cNvPr id="23" name="Group 22"/>
          <p:cNvGrpSpPr/>
          <p:nvPr/>
        </p:nvGrpSpPr>
        <p:grpSpPr>
          <a:xfrm>
            <a:off x="1187624" y="4938839"/>
            <a:ext cx="6123024" cy="506385"/>
            <a:chOff x="1187624" y="4938839"/>
            <a:chExt cx="6123024" cy="506385"/>
          </a:xfrm>
        </p:grpSpPr>
        <p:sp>
          <p:nvSpPr>
            <p:cNvPr id="25" name="Left-Right Arrow 24"/>
            <p:cNvSpPr/>
            <p:nvPr/>
          </p:nvSpPr>
          <p:spPr>
            <a:xfrm>
              <a:off x="1187624" y="4941168"/>
              <a:ext cx="6048672" cy="50405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22456" y="4954816"/>
              <a:ext cx="1261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</a:rPr>
                <a:t>sederhana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49336" y="4938839"/>
              <a:ext cx="1261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</a:rPr>
                <a:t>kompleks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Menentukan banyaknya </a:t>
            </a:r>
            <a:r>
              <a:rPr lang="id-ID" dirty="0" smtClean="0">
                <a:solidFill>
                  <a:schemeClr val="bg1"/>
                </a:solidFill>
              </a:rPr>
              <a:t>Aitem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 smtClean="0"/>
              <a:t>Tdk ada aturan yg pasti</a:t>
            </a:r>
            <a:r>
              <a:rPr lang="id-ID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>
                <a:sym typeface="Wingdings" pitchFamily="2" charset="2"/>
              </a:rPr>
              <a:t>Azwar, 1996, hlm </a:t>
            </a:r>
            <a:r>
              <a:rPr lang="id-ID" dirty="0" smtClean="0">
                <a:sym typeface="Wingdings" pitchFamily="2" charset="2"/>
              </a:rPr>
              <a:t>77.</a:t>
            </a:r>
            <a:endParaRPr lang="id-ID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prinsip-prinsip pengukuran tes prestasi belajar dan jenis aitem tes prestatif.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11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C0099"/>
                </a:solidFill>
              </a:rPr>
              <a:t>Tes Prestasi Belajar</a:t>
            </a:r>
            <a:endParaRPr lang="id-ID" dirty="0">
              <a:solidFill>
                <a:srgbClr val="CC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C00000"/>
                </a:solidFill>
              </a:rPr>
              <a:t>= tes utk mengukur penguasaan materi belajar.</a:t>
            </a:r>
          </a:p>
          <a:p>
            <a:pPr marL="728663" indent="-319088">
              <a:spcBef>
                <a:spcPts val="0"/>
              </a:spcBef>
              <a:buNone/>
            </a:pPr>
            <a:r>
              <a:rPr lang="id-ID" sz="2600" dirty="0" smtClean="0">
                <a:sym typeface="Wingdings" pitchFamily="2" charset="2"/>
              </a:rPr>
              <a:t> Ada program pembelajaran</a:t>
            </a:r>
            <a:endParaRPr lang="id-ID" sz="2600" dirty="0" smtClean="0"/>
          </a:p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FF0000"/>
                </a:solidFill>
              </a:rPr>
              <a:t>Tujuan</a:t>
            </a:r>
            <a:r>
              <a:rPr lang="id-ID" sz="2800" dirty="0" smtClean="0"/>
              <a:t> (Azwar, 1996, hlm 11):</a:t>
            </a:r>
          </a:p>
          <a:p>
            <a:pPr marL="536575" indent="-319088">
              <a:spcBef>
                <a:spcPts val="0"/>
              </a:spcBef>
              <a:buNone/>
            </a:pPr>
            <a:r>
              <a:rPr lang="id-ID" sz="2600" dirty="0" smtClean="0"/>
              <a:t>1. Placement (penempatan)</a:t>
            </a:r>
          </a:p>
          <a:p>
            <a:pPr marL="536575" indent="-319088">
              <a:spcBef>
                <a:spcPts val="0"/>
              </a:spcBef>
              <a:buNone/>
            </a:pPr>
            <a:r>
              <a:rPr lang="id-ID" sz="2600" dirty="0" smtClean="0"/>
              <a:t>2. formatif,</a:t>
            </a:r>
          </a:p>
          <a:p>
            <a:pPr marL="536575" indent="-319088">
              <a:spcBef>
                <a:spcPts val="0"/>
              </a:spcBef>
              <a:buNone/>
            </a:pPr>
            <a:r>
              <a:rPr lang="id-ID" sz="2600" dirty="0" smtClean="0"/>
              <a:t>3. diagnostik,</a:t>
            </a:r>
          </a:p>
          <a:p>
            <a:pPr marL="536575" indent="-319088">
              <a:spcBef>
                <a:spcPts val="0"/>
              </a:spcBef>
              <a:buNone/>
            </a:pPr>
            <a:r>
              <a:rPr lang="id-ID" sz="2600" dirty="0" smtClean="0"/>
              <a:t>4. sumatif.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8531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C0099"/>
                </a:solidFill>
              </a:rPr>
              <a:t>Penyusunan Tes Prestasi Belajar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4100" dirty="0" smtClean="0"/>
              <a:t>indikator kemampuan biasanya disusun berdasarkan </a:t>
            </a:r>
            <a:r>
              <a:rPr lang="id-ID" sz="4100" b="1" dirty="0" smtClean="0">
                <a:solidFill>
                  <a:srgbClr val="0070C0"/>
                </a:solidFill>
              </a:rPr>
              <a:t>taksonomi domain kognitif dari Bloom </a:t>
            </a:r>
            <a:r>
              <a:rPr lang="id-ID" sz="4100" dirty="0" smtClean="0"/>
              <a:t>(Azwar, 1996, bab 4):</a:t>
            </a:r>
          </a:p>
          <a:p>
            <a:pPr indent="-1651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300" dirty="0" smtClean="0"/>
              <a:t>1. </a:t>
            </a:r>
            <a:r>
              <a:rPr lang="id-ID" sz="3300" b="1" dirty="0" smtClean="0">
                <a:solidFill>
                  <a:srgbClr val="FF0000"/>
                </a:solidFill>
              </a:rPr>
              <a:t>Knowledge (pengetahuan)</a:t>
            </a:r>
          </a:p>
          <a:p>
            <a:pPr indent="-1651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300" dirty="0" smtClean="0"/>
              <a:t>2. </a:t>
            </a:r>
            <a:r>
              <a:rPr lang="id-ID" sz="3300" b="1" dirty="0" smtClean="0">
                <a:solidFill>
                  <a:srgbClr val="FF0000"/>
                </a:solidFill>
              </a:rPr>
              <a:t>Comprehension (pemahaman)</a:t>
            </a:r>
          </a:p>
          <a:p>
            <a:pPr indent="-1651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300" dirty="0" smtClean="0"/>
              <a:t>3. </a:t>
            </a:r>
            <a:r>
              <a:rPr lang="id-ID" sz="3300" b="1" dirty="0" smtClean="0">
                <a:solidFill>
                  <a:srgbClr val="FF0000"/>
                </a:solidFill>
              </a:rPr>
              <a:t>Application</a:t>
            </a:r>
          </a:p>
          <a:p>
            <a:pPr indent="-1651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300" dirty="0" smtClean="0"/>
              <a:t>4. </a:t>
            </a:r>
            <a:r>
              <a:rPr lang="id-ID" sz="3300" b="1" dirty="0" smtClean="0">
                <a:solidFill>
                  <a:srgbClr val="FF0000"/>
                </a:solidFill>
              </a:rPr>
              <a:t>Analysis</a:t>
            </a:r>
          </a:p>
          <a:p>
            <a:pPr indent="-1651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300" dirty="0" smtClean="0"/>
              <a:t>5. </a:t>
            </a:r>
            <a:r>
              <a:rPr lang="id-ID" sz="3300" b="1" dirty="0" smtClean="0">
                <a:solidFill>
                  <a:srgbClr val="FF0000"/>
                </a:solidFill>
              </a:rPr>
              <a:t>Synthesis</a:t>
            </a:r>
          </a:p>
          <a:p>
            <a:pPr indent="-1651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300" dirty="0" smtClean="0"/>
              <a:t>6. </a:t>
            </a:r>
            <a:r>
              <a:rPr lang="id-ID" sz="3300" b="1" dirty="0" smtClean="0">
                <a:solidFill>
                  <a:srgbClr val="FF0000"/>
                </a:solidFill>
              </a:rPr>
              <a:t>Evaluation</a:t>
            </a:r>
            <a:r>
              <a:rPr lang="id-ID" sz="33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2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C0099"/>
                </a:solidFill>
              </a:rPr>
              <a:t>Penyusunan Tes Prestasi Belajar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dirty="0" smtClean="0"/>
              <a:t>Dalam membuat tes prestasi belajar, tidak semua domain kognitif dari taksonomi Bloom perlu diukur.</a:t>
            </a:r>
          </a:p>
          <a:p>
            <a:pPr marL="531813" indent="-35401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00FF99"/>
                </a:solidFill>
                <a:sym typeface="Wingdings" pitchFamily="2" charset="2"/>
              </a:rPr>
              <a:t></a:t>
            </a:r>
            <a:r>
              <a:rPr lang="id-ID" sz="2500" dirty="0" smtClean="0">
                <a:sym typeface="Wingdings" pitchFamily="2" charset="2"/>
              </a:rPr>
              <a:t> </a:t>
            </a:r>
            <a:r>
              <a:rPr lang="id-ID" sz="2500" dirty="0" smtClean="0">
                <a:solidFill>
                  <a:srgbClr val="7030A0"/>
                </a:solidFill>
                <a:sym typeface="Wingdings" pitchFamily="2" charset="2"/>
              </a:rPr>
              <a:t>tergantung dari tujuan pembelajaran.</a:t>
            </a:r>
          </a:p>
        </p:txBody>
      </p:sp>
    </p:spTree>
    <p:extLst>
      <p:ext uri="{BB962C8B-B14F-4D97-AF65-F5344CB8AC3E}">
        <p14:creationId xmlns:p14="http://schemas.microsoft.com/office/powerpoint/2010/main" val="2987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429"/>
            <a:ext cx="8229600" cy="868363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CC0099"/>
                </a:solidFill>
              </a:rPr>
              <a:t>Contoh Penyusunan Tes Prestasi:</a:t>
            </a:r>
            <a:br>
              <a:rPr lang="id-ID" dirty="0" smtClean="0">
                <a:solidFill>
                  <a:srgbClr val="CC0099"/>
                </a:solidFill>
              </a:rPr>
            </a:br>
            <a:r>
              <a:rPr lang="id-ID" sz="4000" dirty="0" smtClean="0"/>
              <a:t>Pelajaran Matematika SD kls 1, smt 2</a:t>
            </a:r>
            <a:endParaRPr lang="id-ID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555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dirty="0" smtClean="0"/>
              <a:t> </a:t>
            </a:r>
            <a:r>
              <a:rPr lang="id-ID" dirty="0" smtClean="0">
                <a:solidFill>
                  <a:srgbClr val="C00000"/>
                </a:solidFill>
              </a:rPr>
              <a:t>Aspek (topik): Geometri &amp; Pengukuran</a:t>
            </a:r>
          </a:p>
          <a:p>
            <a:pPr>
              <a:spcBef>
                <a:spcPts val="0"/>
              </a:spcBef>
            </a:pPr>
            <a:r>
              <a:rPr lang="id-ID" sz="2500" dirty="0" smtClean="0"/>
              <a:t>Dlm tujuan pembelajaran, dikenal adanya: standar kompetensi &amp; kompetensi dasar.</a:t>
            </a:r>
          </a:p>
          <a:p>
            <a:pPr>
              <a:spcBef>
                <a:spcPts val="0"/>
              </a:spcBef>
            </a:pPr>
            <a:r>
              <a:rPr lang="id-ID" sz="2500" dirty="0" smtClean="0"/>
              <a:t>Bagaimana membuat tabel kisi-kisinya?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3435816"/>
          <a:ext cx="7848872" cy="2748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298"/>
                <a:gridCol w="47775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Standar Kompetensi</a:t>
                      </a: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Kompetensi dasar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</a:t>
                      </a:r>
                      <a:r>
                        <a:rPr lang="id-ID" sz="1800" dirty="0" smtClean="0"/>
                        <a:t>Menggunakan pengukuran berat.</a:t>
                      </a:r>
                    </a:p>
                  </a:txBody>
                  <a:tcPr marL="91441" marR="91441" marT="45723" marB="45723" horzOverflow="overflow"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1. a. Mampu membandingkan berat benda (ringan, berat).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1.b. Mampu menyelesaikan masalah yg berkaitan dgn berat benda.</a:t>
                      </a:r>
                    </a:p>
                  </a:txBody>
                  <a:tcPr marL="91441" marR="91441" marT="45723" marB="45723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177800" indent="-177800"/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</a:t>
                      </a:r>
                      <a:r>
                        <a:rPr lang="id-ID" sz="1800" dirty="0" smtClean="0"/>
                        <a:t>Mengenal bangun datar sederhana.</a:t>
                      </a:r>
                      <a:endParaRPr lang="id-ID" sz="1800" dirty="0"/>
                    </a:p>
                  </a:txBody>
                  <a:tcPr marL="91441" marR="91441" marT="45723" marB="45723" horzOverflow="overflow"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800" dirty="0" smtClean="0"/>
                        <a:t>2.a. Mampu mengenal segitiga, segi empat, &amp; lingkaran.</a:t>
                      </a:r>
                    </a:p>
                    <a:p>
                      <a:pPr marL="177800" indent="-177800"/>
                      <a:r>
                        <a:rPr lang="id-ID" sz="1800" dirty="0" smtClean="0"/>
                        <a:t>2.b. Mampu mengelompokkan bangun datar menurut bentuknya.</a:t>
                      </a:r>
                      <a:endParaRPr lang="id-ID" sz="1800" dirty="0"/>
                    </a:p>
                  </a:txBody>
                  <a:tcPr marL="91441" marR="91441" marT="45723" marB="4572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400" dirty="0" smtClean="0">
                <a:solidFill>
                  <a:srgbClr val="CC0099"/>
                </a:solidFill>
              </a:rPr>
              <a:t>Contoh Penyusunan Tes Prestasi:</a:t>
            </a:r>
            <a:br>
              <a:rPr lang="id-ID" sz="3400" dirty="0" smtClean="0">
                <a:solidFill>
                  <a:srgbClr val="CC0099"/>
                </a:solidFill>
              </a:rPr>
            </a:br>
            <a:r>
              <a:rPr lang="id-ID" sz="3400" dirty="0" smtClean="0"/>
              <a:t>Pelajaran Matematika SD kls 1, smt 2</a:t>
            </a:r>
            <a:endParaRPr lang="id-ID" sz="3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86632"/>
            <a:ext cx="8229600" cy="4938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dirty="0" smtClean="0"/>
              <a:t> Aspek (topik): Geometri &amp; Pengukuran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Sebelum membuat aitem, kaitkan dgn taksonomi Bloom.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 smtClean="0"/>
          </a:p>
          <a:p>
            <a:pPr>
              <a:spcBef>
                <a:spcPts val="0"/>
              </a:spcBef>
              <a:buNone/>
            </a:pPr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23528" y="3201000"/>
          <a:ext cx="8568952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888432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Standar Kompetensi</a:t>
                      </a: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Kompetensi dasar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Taksonomi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1. Menggunakan pengukuran berat.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1.a. membandingkan berat benda (ringan, berat).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1.b. menyelesaikan masalah yg berkaitan dgn berat benda.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2. Mengenal bangun datar sederhana.</a:t>
                      </a: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2.a. Mengenal segitiga, segi empat, &amp; lingkaran.</a:t>
                      </a:r>
                    </a:p>
                    <a:p>
                      <a:pPr marL="177800" indent="-177800"/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2.b. Mengelompokkan bangun datar menurut bentuknya.</a:t>
                      </a: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marL="177800" indent="-177800"/>
                      <a:endParaRPr lang="id-ID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indent="-177800"/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9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429"/>
            <a:ext cx="8229600" cy="868363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CC0099"/>
                </a:solidFill>
              </a:rPr>
              <a:t>Contoh Penyusunan Tes Prestasi:</a:t>
            </a:r>
            <a:br>
              <a:rPr lang="id-ID" dirty="0" smtClean="0">
                <a:solidFill>
                  <a:srgbClr val="CC0099"/>
                </a:solidFill>
              </a:rPr>
            </a:br>
            <a:r>
              <a:rPr lang="id-ID" sz="4000" dirty="0" smtClean="0"/>
              <a:t>Pelajaran Matematika SD kls 1, smt 2</a:t>
            </a:r>
            <a:endParaRPr lang="id-ID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3429000"/>
          <a:ext cx="878497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792088"/>
                <a:gridCol w="864096"/>
                <a:gridCol w="792088"/>
                <a:gridCol w="648072"/>
                <a:gridCol w="720080"/>
                <a:gridCol w="792088"/>
                <a:gridCol w="936104"/>
              </a:tblGrid>
              <a:tr h="370840">
                <a:tc>
                  <a:txBody>
                    <a:bodyPr/>
                    <a:lstStyle/>
                    <a:p>
                      <a:endParaRPr lang="id-ID" sz="15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sz="1500" dirty="0" smtClean="0">
                          <a:solidFill>
                            <a:schemeClr val="tx1"/>
                          </a:solidFill>
                        </a:rPr>
                        <a:t>Know-ledge</a:t>
                      </a:r>
                      <a:endParaRPr lang="id-ID" sz="1500" dirty="0">
                        <a:solidFill>
                          <a:schemeClr val="tx1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sz="1500" dirty="0" smtClean="0">
                          <a:solidFill>
                            <a:schemeClr val="tx1"/>
                          </a:solidFill>
                        </a:rPr>
                        <a:t>Compre-hension</a:t>
                      </a:r>
                      <a:endParaRPr lang="id-ID" sz="1500" dirty="0">
                        <a:solidFill>
                          <a:schemeClr val="tx1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sz="1500" dirty="0" smtClean="0">
                          <a:solidFill>
                            <a:schemeClr val="tx1"/>
                          </a:solidFill>
                        </a:rPr>
                        <a:t>Appli-cation</a:t>
                      </a:r>
                      <a:endParaRPr lang="id-ID" sz="1500" dirty="0">
                        <a:solidFill>
                          <a:schemeClr val="tx1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sz="1500" dirty="0" smtClean="0">
                          <a:solidFill>
                            <a:schemeClr val="tx1"/>
                          </a:solidFill>
                        </a:rPr>
                        <a:t>Anal-ysis</a:t>
                      </a:r>
                      <a:endParaRPr lang="id-ID" sz="1500" dirty="0">
                        <a:solidFill>
                          <a:schemeClr val="tx1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sz="1500" dirty="0" smtClean="0">
                          <a:solidFill>
                            <a:schemeClr val="tx1"/>
                          </a:solidFill>
                        </a:rPr>
                        <a:t>Synth-esis</a:t>
                      </a:r>
                      <a:endParaRPr lang="id-ID" sz="1500" dirty="0">
                        <a:solidFill>
                          <a:schemeClr val="tx1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sz="1500" dirty="0" smtClean="0">
                          <a:solidFill>
                            <a:schemeClr val="tx1"/>
                          </a:solidFill>
                        </a:rPr>
                        <a:t>Eval-uation</a:t>
                      </a:r>
                      <a:endParaRPr lang="id-ID" sz="1500" dirty="0">
                        <a:solidFill>
                          <a:schemeClr val="tx1"/>
                        </a:solidFill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sz="15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  <a:p>
                      <a:r>
                        <a:rPr lang="id-ID" sz="1500" dirty="0" smtClean="0">
                          <a:solidFill>
                            <a:schemeClr val="tx1"/>
                          </a:solidFill>
                        </a:rPr>
                        <a:t>(bobot)</a:t>
                      </a:r>
                      <a:endParaRPr lang="id-ID" sz="1500" dirty="0">
                        <a:solidFill>
                          <a:schemeClr val="tx1"/>
                        </a:solidFill>
                      </a:endParaRP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5. Menggunakan pengukuran berat.</a:t>
                      </a:r>
                    </a:p>
                    <a:p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(30%)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(20%)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5</a:t>
                      </a:r>
                    </a:p>
                    <a:p>
                      <a:r>
                        <a:rPr lang="id-ID" b="1" dirty="0" smtClean="0"/>
                        <a:t>(50%)</a:t>
                      </a:r>
                      <a:endParaRPr lang="id-ID" b="1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6. Mengenal bangun datar sederhana.</a:t>
                      </a: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(30%)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(20%)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(50%)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(30%)</a:t>
                      </a: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(50%)</a:t>
                      </a: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(20%)</a:t>
                      </a: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(100%)</a:t>
                      </a:r>
                    </a:p>
                  </a:txBody>
                  <a:tcPr marL="90593" marR="9059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70080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Buat tabel </a:t>
            </a:r>
            <a:r>
              <a:rPr lang="id-ID" sz="2800" dirty="0" smtClean="0">
                <a:solidFill>
                  <a:srgbClr val="FF0000"/>
                </a:solidFill>
              </a:rPr>
              <a:t>Spesifikasi!</a:t>
            </a:r>
            <a:endParaRPr lang="id-ID" sz="2800" dirty="0" smtClean="0">
              <a:solidFill>
                <a:srgbClr val="FF0000"/>
              </a:solidFill>
            </a:endParaRPr>
          </a:p>
          <a:p>
            <a:r>
              <a:rPr lang="id-ID" sz="2600" dirty="0" smtClean="0">
                <a:sym typeface="Wingdings" panose="05000000000000000000" pitchFamily="2" charset="2"/>
              </a:rPr>
              <a:t> </a:t>
            </a:r>
            <a:r>
              <a:rPr lang="id-ID" sz="2600" dirty="0" smtClean="0"/>
              <a:t>Berikan </a:t>
            </a:r>
            <a:r>
              <a:rPr lang="id-ID" sz="2600" dirty="0" smtClean="0"/>
              <a:t>bobot soal utk setiap bagian</a:t>
            </a:r>
          </a:p>
        </p:txBody>
      </p:sp>
    </p:spTree>
    <p:extLst>
      <p:ext uri="{BB962C8B-B14F-4D97-AF65-F5344CB8AC3E}">
        <p14:creationId xmlns:p14="http://schemas.microsoft.com/office/powerpoint/2010/main" val="42520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21"/>
            <a:ext cx="8229600" cy="868363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CC0099"/>
                </a:solidFill>
              </a:rPr>
              <a:t>Contoh Spesifikasi Tes Prestasi:</a:t>
            </a:r>
            <a:br>
              <a:rPr lang="id-ID" dirty="0" smtClean="0">
                <a:solidFill>
                  <a:srgbClr val="CC0099"/>
                </a:solidFill>
              </a:rPr>
            </a:br>
            <a:r>
              <a:rPr lang="id-ID" sz="4000" dirty="0" smtClean="0"/>
              <a:t>Pelajaran Matematika SD kls 1, smt 2</a:t>
            </a:r>
            <a:endParaRPr lang="id-ID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15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700" dirty="0" smtClean="0">
                <a:solidFill>
                  <a:srgbClr val="0070C0"/>
                </a:solidFill>
              </a:rPr>
              <a:t> Aspek (topik): Geometri &amp; </a:t>
            </a:r>
            <a:r>
              <a:rPr lang="id-ID" sz="2700" dirty="0" smtClean="0">
                <a:solidFill>
                  <a:srgbClr val="0070C0"/>
                </a:solidFill>
              </a:rPr>
              <a:t>Pengukuran</a:t>
            </a:r>
          </a:p>
          <a:p>
            <a:pPr marL="542925" indent="0">
              <a:spcBef>
                <a:spcPts val="0"/>
              </a:spcBef>
              <a:buNone/>
            </a:pPr>
            <a:r>
              <a:rPr lang="id-ID" sz="27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buat aitem-aitemnya</a:t>
            </a:r>
            <a:r>
              <a:rPr lang="en-US" sz="2700" dirty="0" smtClean="0">
                <a:solidFill>
                  <a:srgbClr val="0070C0"/>
                </a:solidFill>
              </a:rPr>
              <a:t/>
            </a:r>
            <a:br>
              <a:rPr lang="en-US" sz="2700" dirty="0" smtClean="0">
                <a:solidFill>
                  <a:srgbClr val="0070C0"/>
                </a:solidFill>
              </a:rPr>
            </a:br>
            <a:endParaRPr lang="id-ID" sz="27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id-ID" sz="27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06944"/>
              </p:ext>
            </p:extLst>
          </p:nvPr>
        </p:nvGraphicFramePr>
        <p:xfrm>
          <a:off x="323528" y="2432640"/>
          <a:ext cx="8568952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4104456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Standar Kompetensi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Kompetensi dasar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Soal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1. Menggunakan pengukuran berat.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1.a. membandingkan berat benda (ringan, berat).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000" dirty="0" smtClean="0"/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000" dirty="0" smtClean="0"/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1.b. menyelesaikan masalah yg berkaitan dgn berat benda.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1.a.1. 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1.a.2.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1.a.3.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1.b.1.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1.b.2.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2000" dirty="0" smtClean="0"/>
                        <a:t>2. Mengenal bangun datar sederhana.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2000" dirty="0" smtClean="0"/>
                        <a:t>2.a. Mengenal segitiga, segi empat, &amp; lingkaran.</a:t>
                      </a:r>
                    </a:p>
                    <a:p>
                      <a:pPr marL="177800" indent="-177800"/>
                      <a:endParaRPr lang="id-ID" sz="2000" dirty="0" smtClean="0"/>
                    </a:p>
                    <a:p>
                      <a:pPr marL="177800" indent="-177800"/>
                      <a:endParaRPr lang="id-ID" sz="2000" dirty="0" smtClean="0"/>
                    </a:p>
                    <a:p>
                      <a:pPr marL="177800" indent="-177800"/>
                      <a:r>
                        <a:rPr lang="id-ID" sz="2000" dirty="0" smtClean="0"/>
                        <a:t>2.b. Mengelompokkan bangun datar menurut bentuknya.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2.a.1.</a:t>
                      </a:r>
                    </a:p>
                    <a:p>
                      <a:pPr marL="177800" indent="-177800"/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2.a.2.</a:t>
                      </a:r>
                    </a:p>
                    <a:p>
                      <a:pPr marL="177800" indent="-177800"/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2.a.3.</a:t>
                      </a:r>
                    </a:p>
                    <a:p>
                      <a:pPr marL="177800" indent="-177800"/>
                      <a:endParaRPr lang="id-ID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177800" indent="-177800"/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2.b.1.</a:t>
                      </a:r>
                    </a:p>
                    <a:p>
                      <a:pPr marL="177800" indent="-177800"/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2.b.2.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3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863</TotalTime>
  <Words>792</Words>
  <Application>Microsoft Office PowerPoint</Application>
  <PresentationFormat>On-screen Show (4:3)</PresentationFormat>
  <Paragraphs>174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esa unggul 2017</vt:lpstr>
      <vt:lpstr>Prinsip-Prinsip Pengukuran  Tes Prestasi Belajar</vt:lpstr>
      <vt:lpstr>KEMAMPUAN AKHIR YANG DIHARAPKAN</vt:lpstr>
      <vt:lpstr>Tes Prestasi Belajar</vt:lpstr>
      <vt:lpstr>Penyusunan Tes Prestasi Belajar</vt:lpstr>
      <vt:lpstr>Penyusunan Tes Prestasi Belajar</vt:lpstr>
      <vt:lpstr>Contoh Penyusunan Tes Prestasi: Pelajaran Matematika SD kls 1, smt 2</vt:lpstr>
      <vt:lpstr>Contoh Penyusunan Tes Prestasi: Pelajaran Matematika SD kls 1, smt 2</vt:lpstr>
      <vt:lpstr>Contoh Penyusunan Tes Prestasi: Pelajaran Matematika SD kls 1, smt 2</vt:lpstr>
      <vt:lpstr>Contoh Spesifikasi Tes Prestasi: Pelajaran Matematika SD kls 1, smt 2</vt:lpstr>
      <vt:lpstr>Prinsip-Prinsip Pengukuran  Tes Prestasi Belajar</vt:lpstr>
      <vt:lpstr>Pertimbangan dalam Penyusunan  Tes Prestasi Belajar</vt:lpstr>
      <vt:lpstr>Perancangan Tes Prestasi Belajar</vt:lpstr>
      <vt:lpstr>Menentukan banyaknya Aitem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Minggu lalu</dc:title>
  <dc:creator>Aries Yulianto</dc:creator>
  <cp:lastModifiedBy>aries yulianto</cp:lastModifiedBy>
  <cp:revision>50</cp:revision>
  <cp:lastPrinted>2016-03-24T05:51:35Z</cp:lastPrinted>
  <dcterms:created xsi:type="dcterms:W3CDTF">2016-03-22T08:21:54Z</dcterms:created>
  <dcterms:modified xsi:type="dcterms:W3CDTF">2018-04-03T03:19:37Z</dcterms:modified>
</cp:coreProperties>
</file>