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90" r:id="rId3"/>
    <p:sldId id="257" r:id="rId4"/>
    <p:sldId id="259" r:id="rId5"/>
    <p:sldId id="260" r:id="rId6"/>
    <p:sldId id="258" r:id="rId7"/>
    <p:sldId id="261" r:id="rId8"/>
    <p:sldId id="267" r:id="rId9"/>
    <p:sldId id="265" r:id="rId10"/>
    <p:sldId id="266" r:id="rId11"/>
    <p:sldId id="270" r:id="rId12"/>
    <p:sldId id="278" r:id="rId13"/>
    <p:sldId id="280" r:id="rId14"/>
    <p:sldId id="273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80"/>
    <a:srgbClr val="CCFF33"/>
    <a:srgbClr val="99FF33"/>
    <a:srgbClr val="66FF33"/>
    <a:srgbClr val="FFCCFF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4660"/>
  </p:normalViewPr>
  <p:slideViewPr>
    <p:cSldViewPr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Validitas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D9C43-C656-4F0F-9908-8D113585083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6638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099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620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677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615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595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079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19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703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267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606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02F86EC-DD6B-413B-BF37-CD03028AD01D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90AD9C61-A37C-4252-81B0-CB173569B84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956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3429000"/>
            <a:ext cx="5423520" cy="1315145"/>
          </a:xfrm>
        </p:spPr>
        <p:txBody>
          <a:bodyPr>
            <a:normAutofit/>
          </a:bodyPr>
          <a:lstStyle/>
          <a:p>
            <a:pPr algn="l"/>
            <a:r>
              <a:rPr lang="id-ID" sz="5400" dirty="0" smtClean="0">
                <a:solidFill>
                  <a:schemeClr val="bg1"/>
                </a:solidFill>
              </a:rPr>
              <a:t>Validitas</a:t>
            </a:r>
            <a:endParaRPr lang="id-ID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5085184"/>
            <a:ext cx="5470375" cy="1391783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Psi307 – Pengukuran Psikologis </a:t>
            </a:r>
            <a:r>
              <a:rPr lang="id-ID" dirty="0" smtClean="0">
                <a:solidFill>
                  <a:srgbClr val="FFFF00"/>
                </a:solidFill>
              </a:rPr>
              <a:t>kuliah </a:t>
            </a:r>
            <a:r>
              <a:rPr lang="id-ID" dirty="0" smtClean="0">
                <a:solidFill>
                  <a:srgbClr val="FFFF00"/>
                </a:solidFill>
              </a:rPr>
              <a:t>5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Aries Yulianto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  <a:solidFill>
            <a:srgbClr val="FFFF00"/>
          </a:solidFill>
        </p:spPr>
        <p:txBody>
          <a:bodyPr/>
          <a:lstStyle/>
          <a:p>
            <a:r>
              <a:rPr lang="id-ID" dirty="0" smtClean="0"/>
              <a:t>1. Validitas 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531813" indent="-531813">
              <a:spcBef>
                <a:spcPts val="0"/>
              </a:spcBef>
              <a:buNone/>
            </a:pPr>
            <a:r>
              <a:rPr lang="id-ID" dirty="0" smtClean="0"/>
              <a:t>2. </a:t>
            </a:r>
            <a:r>
              <a:rPr lang="id-ID" i="1" dirty="0" smtClean="0">
                <a:solidFill>
                  <a:srgbClr val="0070C0"/>
                </a:solidFill>
              </a:rPr>
              <a:t>V Coefficient </a:t>
            </a:r>
            <a:r>
              <a:rPr lang="id-ID" dirty="0" smtClean="0"/>
              <a:t>dari Aiken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FF0000"/>
                </a:solidFill>
              </a:rPr>
              <a:t>Langkah: </a:t>
            </a:r>
            <a:r>
              <a:rPr lang="id-ID" sz="2000" dirty="0" smtClean="0">
                <a:solidFill>
                  <a:srgbClr val="FF0000"/>
                </a:solidFill>
              </a:rPr>
              <a:t> </a:t>
            </a:r>
            <a:r>
              <a:rPr lang="id-ID" sz="2000" dirty="0" smtClean="0"/>
              <a:t>(Azwar, 2012, hlm 134)</a:t>
            </a:r>
            <a:endParaRPr lang="id-ID" sz="2600" dirty="0" smtClean="0"/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</a:rPr>
              <a:t>1.</a:t>
            </a:r>
            <a:r>
              <a:rPr lang="id-ID" sz="2200" dirty="0" smtClean="0"/>
              <a:t> Pada setiap aitem, carilah nilai dari masing2 ahli (</a:t>
            </a:r>
            <a:r>
              <a:rPr lang="id-ID" sz="2200" dirty="0" smtClean="0">
                <a:solidFill>
                  <a:srgbClr val="FF0000"/>
                </a:solidFill>
              </a:rPr>
              <a:t>r</a:t>
            </a:r>
            <a:r>
              <a:rPr lang="id-ID" sz="2200" dirty="0" smtClean="0"/>
              <a:t>).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</a:rPr>
              <a:t>2.</a:t>
            </a:r>
            <a:r>
              <a:rPr lang="id-ID" sz="2200" dirty="0" smtClean="0"/>
              <a:t> Hitung </a:t>
            </a:r>
            <a:r>
              <a:rPr lang="id-ID" sz="2200" dirty="0" smtClean="0">
                <a:solidFill>
                  <a:srgbClr val="FF0000"/>
                </a:solidFill>
              </a:rPr>
              <a:t>s, </a:t>
            </a:r>
            <a:r>
              <a:rPr lang="id-ID" sz="2200" dirty="0" smtClean="0"/>
              <a:t>yaitu: selisih nilai dari ahli (</a:t>
            </a:r>
            <a:r>
              <a:rPr lang="id-ID" sz="2200" dirty="0" smtClean="0">
                <a:solidFill>
                  <a:srgbClr val="FF0000"/>
                </a:solidFill>
              </a:rPr>
              <a:t>r</a:t>
            </a:r>
            <a:r>
              <a:rPr lang="id-ID" sz="2200" dirty="0" smtClean="0"/>
              <a:t>) &amp; nilai terendah dari skala penilaian ahli (</a:t>
            </a:r>
            <a:r>
              <a:rPr lang="id-ID" sz="2200" dirty="0" smtClean="0">
                <a:solidFill>
                  <a:srgbClr val="FF0000"/>
                </a:solidFill>
              </a:rPr>
              <a:t>lo</a:t>
            </a:r>
            <a:r>
              <a:rPr lang="id-ID" sz="2200" dirty="0" smtClean="0"/>
              <a:t>).</a:t>
            </a:r>
          </a:p>
          <a:p>
            <a:pPr marL="1074738" indent="-255588">
              <a:spcBef>
                <a:spcPts val="0"/>
              </a:spcBef>
              <a:buNone/>
            </a:pPr>
            <a:r>
              <a:rPr lang="id-ID" sz="2000" dirty="0" smtClean="0"/>
              <a:t>Bila nilai 1-5, maka lo = 1; bila nilai 1-4, lo = 1.</a:t>
            </a:r>
          </a:p>
          <a:p>
            <a:pPr marL="801688" indent="-446088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s = r - lo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/>
              <a:t>3. Hitung utk setiap item: </a:t>
            </a:r>
            <a:r>
              <a:rPr lang="id-ID" sz="2200" dirty="0" smtClean="0">
                <a:solidFill>
                  <a:srgbClr val="FF0000"/>
                </a:solidFill>
              </a:rPr>
              <a:t>V = </a:t>
            </a:r>
            <a:r>
              <a:rPr lang="el-GR" sz="2200" dirty="0" smtClean="0">
                <a:solidFill>
                  <a:srgbClr val="FF0000"/>
                </a:solidFill>
              </a:rPr>
              <a:t>Σ</a:t>
            </a:r>
            <a:r>
              <a:rPr lang="id-ID" sz="2200" dirty="0" smtClean="0">
                <a:solidFill>
                  <a:srgbClr val="FF0000"/>
                </a:solidFill>
              </a:rPr>
              <a:t>s : [n(c-1)] </a:t>
            </a:r>
          </a:p>
          <a:p>
            <a:pPr marL="450850" indent="80963">
              <a:spcBef>
                <a:spcPts val="0"/>
              </a:spcBef>
              <a:buNone/>
            </a:pPr>
            <a:r>
              <a:rPr lang="id-ID" sz="2000" dirty="0" smtClean="0"/>
              <a:t>c = nilai tertinggi dari skala penilaian ahli</a:t>
            </a:r>
          </a:p>
          <a:p>
            <a:pPr marL="723900" indent="0">
              <a:spcBef>
                <a:spcPts val="0"/>
              </a:spcBef>
              <a:buNone/>
            </a:pPr>
            <a:r>
              <a:rPr lang="id-ID" sz="1800" dirty="0" smtClean="0"/>
              <a:t>Bila nilai 1-5, maka c = 5; nilai 1-4, c = 1.</a:t>
            </a:r>
          </a:p>
          <a:p>
            <a:pPr marL="355600" indent="-260350">
              <a:spcBef>
                <a:spcPts val="0"/>
              </a:spcBef>
              <a:buNone/>
            </a:pPr>
            <a:r>
              <a:rPr lang="id-ID" sz="2000" dirty="0" smtClean="0"/>
              <a:t>4. Aitem valid bila : z &gt;1,65.</a:t>
            </a:r>
          </a:p>
          <a:p>
            <a:pPr marL="355600" indent="-260350">
              <a:spcBef>
                <a:spcPts val="0"/>
              </a:spcBef>
              <a:buNone/>
            </a:pPr>
            <a:endParaRPr lang="id-ID" sz="2000" dirty="0" smtClean="0"/>
          </a:p>
          <a:p>
            <a:pPr>
              <a:spcBef>
                <a:spcPts val="0"/>
              </a:spcBef>
            </a:pPr>
            <a:endParaRPr lang="id-ID" sz="2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289416"/>
              </p:ext>
            </p:extLst>
          </p:nvPr>
        </p:nvGraphicFramePr>
        <p:xfrm>
          <a:off x="1187624" y="5589240"/>
          <a:ext cx="224253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384300" imgH="444500" progId="Equation.3">
                  <p:embed/>
                </p:oleObj>
              </mc:Choice>
              <mc:Fallback>
                <p:oleObj name="Equation" r:id="rId3" imgW="1384300" imgH="444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589240"/>
                        <a:ext cx="2242535" cy="72008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  <a:solidFill>
            <a:srgbClr val="FFCCFF"/>
          </a:solidFill>
        </p:spPr>
        <p:txBody>
          <a:bodyPr/>
          <a:lstStyle/>
          <a:p>
            <a:r>
              <a:rPr lang="id-ID" dirty="0" smtClean="0"/>
              <a:t>2. Validitas Konstruk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marL="177800" indent="-177800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002060"/>
                </a:solidFill>
              </a:rPr>
              <a:t>= Menunjukkan sejauhmana suatu tes mengukur konstruk teoritik yg hendak diukur.</a:t>
            </a:r>
          </a:p>
          <a:p>
            <a:pPr marL="623888" indent="100013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id-ID" sz="2300" dirty="0" smtClean="0">
                <a:sym typeface="Wingdings" pitchFamily="2" charset="2"/>
              </a:rPr>
              <a:t> sejauhmana skor tes menunjukkan konstruk yg diukur.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d-ID" sz="2600" dirty="0" smtClean="0">
                <a:solidFill>
                  <a:srgbClr val="006600"/>
                </a:solidFill>
                <a:sym typeface="Wingdings" pitchFamily="2" charset="2"/>
              </a:rPr>
              <a:t>Apa </a:t>
            </a:r>
            <a:r>
              <a:rPr lang="id-ID" sz="2600" dirty="0" smtClean="0">
                <a:solidFill>
                  <a:srgbClr val="006600"/>
                </a:solidFill>
                <a:sym typeface="Wingdings" pitchFamily="2" charset="2"/>
              </a:rPr>
              <a:t>perbedaan validitas konstruk dgn validitas isi?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d-ID" sz="2600" dirty="0" smtClean="0">
                <a:sym typeface="Wingdings" pitchFamily="2" charset="2"/>
              </a:rPr>
              <a:t>Koefisien </a:t>
            </a:r>
            <a:r>
              <a:rPr lang="id-ID" sz="2600" dirty="0" smtClean="0">
                <a:sym typeface="Wingdings" pitchFamily="2" charset="2"/>
              </a:rPr>
              <a:t>validitas = korelasi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  <a:solidFill>
            <a:srgbClr val="FFCCFF"/>
          </a:solidFill>
        </p:spPr>
        <p:txBody>
          <a:bodyPr/>
          <a:lstStyle/>
          <a:p>
            <a:r>
              <a:rPr lang="id-ID" dirty="0" smtClean="0"/>
              <a:t>2. Validitas Konstruk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id-ID" sz="2600" dirty="0" smtClean="0">
                <a:solidFill>
                  <a:srgbClr val="C00000"/>
                </a:solidFill>
              </a:rPr>
              <a:t>Metode pengujian validitas konstruk:</a:t>
            </a:r>
          </a:p>
          <a:p>
            <a:pPr indent="-257175"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a. </a:t>
            </a:r>
            <a:r>
              <a:rPr lang="id-ID" sz="2400" b="1" dirty="0" smtClean="0">
                <a:solidFill>
                  <a:srgbClr val="002060"/>
                </a:solidFill>
              </a:rPr>
              <a:t>Korelasi dgn tes lain</a:t>
            </a:r>
          </a:p>
          <a:p>
            <a:pPr indent="-257175"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b. </a:t>
            </a:r>
            <a:r>
              <a:rPr lang="id-ID" sz="2400" b="1" dirty="0" smtClean="0">
                <a:solidFill>
                  <a:srgbClr val="002060"/>
                </a:solidFill>
              </a:rPr>
              <a:t>Convergent validity &amp; discriminant validity</a:t>
            </a:r>
          </a:p>
          <a:p>
            <a:pPr indent="-257175"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c. </a:t>
            </a:r>
            <a:r>
              <a:rPr lang="id-ID" sz="2400" b="1" dirty="0" smtClean="0">
                <a:solidFill>
                  <a:srgbClr val="002060"/>
                </a:solidFill>
              </a:rPr>
              <a:t>Multitrait-Multimethod (MTMM)</a:t>
            </a:r>
          </a:p>
          <a:p>
            <a:pPr indent="-257175"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d. </a:t>
            </a:r>
            <a:r>
              <a:rPr lang="id-ID" sz="2400" b="1" dirty="0" smtClean="0">
                <a:solidFill>
                  <a:srgbClr val="002060"/>
                </a:solidFill>
              </a:rPr>
              <a:t>Factor analysis (validitas faktorial)</a:t>
            </a:r>
            <a:endParaRPr lang="id-ID" sz="2400" b="1" dirty="0" smtClean="0"/>
          </a:p>
          <a:p>
            <a:pPr>
              <a:buNone/>
            </a:pPr>
            <a:endParaRPr lang="id-ID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  <a:solidFill>
            <a:srgbClr val="CCFF33"/>
          </a:solidFill>
        </p:spPr>
        <p:txBody>
          <a:bodyPr/>
          <a:lstStyle/>
          <a:p>
            <a:r>
              <a:rPr lang="id-ID" dirty="0" smtClean="0"/>
              <a:t>3. Validitas Kriteria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= Sejauhmana skor tes berhubungan dgn skor kriteria.</a:t>
            </a:r>
          </a:p>
          <a:p>
            <a:pPr>
              <a:spcBef>
                <a:spcPts val="0"/>
              </a:spcBef>
            </a:pPr>
            <a:r>
              <a:rPr lang="id-ID" altLang="id-ID" sz="2600" dirty="0" smtClean="0">
                <a:solidFill>
                  <a:srgbClr val="FF0000"/>
                </a:solidFill>
              </a:rPr>
              <a:t>2 </a:t>
            </a:r>
            <a:r>
              <a:rPr lang="id-ID" altLang="id-ID" sz="2600" dirty="0" smtClean="0">
                <a:solidFill>
                  <a:srgbClr val="FF0000"/>
                </a:solidFill>
              </a:rPr>
              <a:t>Jenis </a:t>
            </a:r>
            <a:r>
              <a:rPr lang="id-ID" altLang="id-ID" sz="2600" i="1" dirty="0" smtClean="0">
                <a:solidFill>
                  <a:srgbClr val="FF0000"/>
                </a:solidFill>
              </a:rPr>
              <a:t>criteria validity</a:t>
            </a:r>
            <a:r>
              <a:rPr lang="id-ID" altLang="id-ID" sz="2600" dirty="0" smtClean="0">
                <a:solidFill>
                  <a:srgbClr val="FF0000"/>
                </a:solidFill>
              </a:rPr>
              <a:t> berdasarkan tujuan tes:</a:t>
            </a:r>
          </a:p>
          <a:p>
            <a:pPr marL="723900" indent="-273050">
              <a:spcBef>
                <a:spcPts val="0"/>
              </a:spcBef>
              <a:buNone/>
            </a:pPr>
            <a:r>
              <a:rPr lang="id-ID" altLang="id-ID" sz="2400" dirty="0" smtClean="0">
                <a:solidFill>
                  <a:srgbClr val="00B050"/>
                </a:solidFill>
              </a:rPr>
              <a:t>a.</a:t>
            </a:r>
            <a:r>
              <a:rPr lang="id-ID" altLang="id-ID" sz="2400" dirty="0" smtClean="0"/>
              <a:t> </a:t>
            </a:r>
            <a:r>
              <a:rPr lang="id-ID" altLang="id-ID" sz="2400" dirty="0" smtClean="0">
                <a:solidFill>
                  <a:srgbClr val="0000FF"/>
                </a:solidFill>
                <a:sym typeface="Wingdings" pitchFamily="2" charset="2"/>
              </a:rPr>
              <a:t>Concurrent validity</a:t>
            </a:r>
            <a:endParaRPr lang="id-ID" altLang="id-ID" sz="2400" dirty="0" smtClean="0">
              <a:solidFill>
                <a:srgbClr val="0000FF"/>
              </a:solidFill>
            </a:endParaRPr>
          </a:p>
          <a:p>
            <a:pPr marL="720725" indent="-255588">
              <a:spcBef>
                <a:spcPts val="0"/>
              </a:spcBef>
              <a:buNone/>
            </a:pPr>
            <a:r>
              <a:rPr lang="id-ID" altLang="id-ID" sz="2400" dirty="0" smtClean="0">
                <a:solidFill>
                  <a:srgbClr val="00B050"/>
                </a:solidFill>
              </a:rPr>
              <a:t>	</a:t>
            </a:r>
            <a:r>
              <a:rPr lang="id-ID" altLang="id-ID" sz="2200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id-ID" altLang="id-ID" sz="2200" dirty="0" smtClean="0"/>
              <a:t>Mengetahui keadaan individu saat ini (diagnosis).</a:t>
            </a:r>
            <a:endParaRPr lang="id-ID" altLang="id-ID" sz="2200" dirty="0" smtClean="0">
              <a:solidFill>
                <a:srgbClr val="00B050"/>
              </a:solidFill>
            </a:endParaRPr>
          </a:p>
          <a:p>
            <a:pPr marL="801688" indent="-350838">
              <a:spcBef>
                <a:spcPts val="0"/>
              </a:spcBef>
              <a:buNone/>
            </a:pPr>
            <a:r>
              <a:rPr lang="id-ID" altLang="id-ID" sz="2400" dirty="0" smtClean="0">
                <a:solidFill>
                  <a:srgbClr val="00B050"/>
                </a:solidFill>
              </a:rPr>
              <a:t>b.</a:t>
            </a:r>
            <a:r>
              <a:rPr lang="id-ID" altLang="id-ID" sz="2400" dirty="0" smtClean="0"/>
              <a:t> </a:t>
            </a:r>
            <a:r>
              <a:rPr lang="id-ID" altLang="id-ID" sz="2400" dirty="0" smtClean="0">
                <a:solidFill>
                  <a:srgbClr val="0000FF"/>
                </a:solidFill>
                <a:sym typeface="Wingdings" pitchFamily="2" charset="2"/>
              </a:rPr>
              <a:t>Predictive validity</a:t>
            </a:r>
            <a:endParaRPr lang="id-ID" altLang="id-ID" sz="2400" dirty="0" smtClean="0">
              <a:solidFill>
                <a:srgbClr val="0000FF"/>
              </a:solidFill>
            </a:endParaRPr>
          </a:p>
          <a:p>
            <a:pPr marL="1074738" indent="-350838">
              <a:spcBef>
                <a:spcPts val="0"/>
              </a:spcBef>
              <a:buNone/>
            </a:pPr>
            <a:r>
              <a:rPr lang="id-ID" altLang="id-ID" sz="2200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id-ID" altLang="id-ID" sz="2200" dirty="0" smtClean="0"/>
              <a:t>Memprediksi performa/tingkah laku individu di masa depan (pronogsis).</a:t>
            </a:r>
          </a:p>
          <a:p>
            <a:pPr>
              <a:spcBef>
                <a:spcPts val="0"/>
              </a:spcBef>
            </a:pPr>
            <a:endParaRPr lang="id-ID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r>
              <a:rPr lang="id-ID" sz="3500" dirty="0" smtClean="0"/>
              <a:t>Contoh form Penilaian Validitas Isi</a:t>
            </a:r>
            <a:endParaRPr lang="id-ID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1368152"/>
          </a:xfrm>
        </p:spPr>
        <p:txBody>
          <a:bodyPr>
            <a:normAutofit/>
          </a:bodyPr>
          <a:lstStyle/>
          <a:p>
            <a:pPr marL="95250" indent="14288">
              <a:buNone/>
            </a:pPr>
            <a:r>
              <a:rPr lang="id-ID" sz="2000" dirty="0" smtClean="0"/>
              <a:t>Mohon berikan penilaian thd setiap soal berikut, sejauh-mana relevansi soal dalam mengukur kompetensi dasar, dari nilai </a:t>
            </a:r>
            <a:r>
              <a:rPr lang="id-ID" sz="2000" b="1" dirty="0" smtClean="0"/>
              <a:t>1</a:t>
            </a:r>
            <a:r>
              <a:rPr lang="id-ID" sz="2000" dirty="0" smtClean="0"/>
              <a:t> (sangat tdk relevan) hingga </a:t>
            </a:r>
            <a:r>
              <a:rPr lang="id-ID" sz="2000" b="1" dirty="0" smtClean="0"/>
              <a:t>4</a:t>
            </a:r>
            <a:r>
              <a:rPr lang="id-ID" sz="2000" dirty="0" smtClean="0"/>
              <a:t> (sangat relevan). Mohon berikan juga masukan/kritik terkait penulisan soal, baik pertanyaan/stem maupun pilihan jawaban.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320850"/>
              </p:ext>
            </p:extLst>
          </p:nvPr>
        </p:nvGraphicFramePr>
        <p:xfrm>
          <a:off x="395536" y="2420888"/>
          <a:ext cx="8208912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584176"/>
                <a:gridCol w="2664296"/>
                <a:gridCol w="288032"/>
                <a:gridCol w="288032"/>
                <a:gridCol w="360040"/>
                <a:gridCol w="288032"/>
                <a:gridCol w="1296144"/>
              </a:tblGrid>
              <a:tr h="288032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Standar Kompetensi</a:t>
                      </a:r>
                      <a:endParaRPr lang="id-ID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Kompetensi dasar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Soal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Penilaian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Masukan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1264">
                <a:tc vMerge="1"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/>
                </a:tc>
              </a:tr>
              <a:tr h="899160">
                <a:tc rowSpan="2"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5. Mengguna-kan pengu-kuran berat.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5.1. memban-dingkan berat benda (ringan, berat).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5.1.1. Manakah yg paling</a:t>
                      </a:r>
                      <a:r>
                        <a:rPr lang="id-ID" sz="1400" baseline="0" dirty="0" smtClean="0"/>
                        <a:t> berat?</a:t>
                      </a:r>
                    </a:p>
                    <a:p>
                      <a:pPr marL="2730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/>
                        <a:t>a. 1 sendok air</a:t>
                      </a:r>
                    </a:p>
                    <a:p>
                      <a:pPr marL="2730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b. 1 gelas air</a:t>
                      </a:r>
                    </a:p>
                    <a:p>
                      <a:pPr marL="2730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c.</a:t>
                      </a:r>
                      <a:r>
                        <a:rPr lang="id-ID" sz="1400" baseline="0" dirty="0" smtClean="0"/>
                        <a:t> 1 ember air</a:t>
                      </a:r>
                      <a:endParaRPr lang="id-ID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916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5.2. menyelesai-kan masalah yg berkaitan dgn berat benda.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5.2.2.</a:t>
                      </a:r>
                      <a:r>
                        <a:rPr lang="id-ID" sz="1400" baseline="0" dirty="0" smtClean="0"/>
                        <a:t> </a:t>
                      </a:r>
                      <a:endParaRPr lang="id-ID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899160">
                <a:tc rowSpan="2">
                  <a:txBody>
                    <a:bodyPr/>
                    <a:lstStyle/>
                    <a:p>
                      <a:pPr marL="177800" indent="-177800"/>
                      <a:r>
                        <a:rPr lang="id-ID" sz="1400" dirty="0" smtClean="0"/>
                        <a:t>6. Mengenal bangun datar sederhana.</a:t>
                      </a:r>
                      <a:endParaRPr lang="id-ID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400" dirty="0" smtClean="0"/>
                        <a:t>6.1. Mengenal segitiga, segi empat, &amp; lingkaran.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400" dirty="0" smtClean="0"/>
                        <a:t>6.1.1. Manakah yg disebut segitiga?</a:t>
                      </a:r>
                    </a:p>
                    <a:p>
                      <a:pPr marL="355600" indent="-177800"/>
                      <a:r>
                        <a:rPr lang="id-ID" sz="1400" dirty="0" smtClean="0"/>
                        <a:t>a.            b.</a:t>
                      </a:r>
                      <a:r>
                        <a:rPr lang="id-ID" sz="1400" baseline="0" dirty="0" smtClean="0"/>
                        <a:t>                  c.</a:t>
                      </a:r>
                    </a:p>
                    <a:p>
                      <a:pPr marL="355600" indent="-177800"/>
                      <a:endParaRPr lang="id-ID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916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6.2. Mengelom-pokkan bangun datar menurut bentuknya.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400" dirty="0" smtClean="0"/>
                        <a:t>6.2.1. </a:t>
                      </a:r>
                      <a:endParaRPr lang="id-ID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>
          <a:xfrm>
            <a:off x="3851920" y="5373216"/>
            <a:ext cx="360040" cy="36004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4527288" y="5373216"/>
            <a:ext cx="43204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436096" y="5445224"/>
            <a:ext cx="504056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validitas dalam pengujian alat ukur psikologis.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36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Pengertian Validitas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</a:rPr>
              <a:t>Validitas (validity)= .... </a:t>
            </a:r>
            <a:r>
              <a:rPr lang="id-ID" sz="2000" dirty="0" smtClean="0"/>
              <a:t>(Azwar, 1996, hlm 173)</a:t>
            </a:r>
          </a:p>
          <a:p>
            <a:pPr>
              <a:buNone/>
            </a:pPr>
            <a:r>
              <a:rPr lang="id-ID" sz="2200" dirty="0" smtClean="0"/>
              <a:t>= Sejauhmana </a:t>
            </a:r>
            <a:r>
              <a:rPr lang="id-ID" sz="2200" dirty="0" smtClean="0">
                <a:solidFill>
                  <a:srgbClr val="FF0000"/>
                </a:solidFill>
              </a:rPr>
              <a:t>ketepatan</a:t>
            </a:r>
            <a:r>
              <a:rPr lang="id-ID" sz="2200" dirty="0" smtClean="0"/>
              <a:t> &amp; </a:t>
            </a:r>
            <a:r>
              <a:rPr lang="id-ID" sz="2200" dirty="0" smtClean="0">
                <a:solidFill>
                  <a:srgbClr val="FF0000"/>
                </a:solidFill>
              </a:rPr>
              <a:t>kecermatan</a:t>
            </a:r>
            <a:r>
              <a:rPr lang="id-ID" sz="2200" dirty="0" smtClean="0"/>
              <a:t> suatu instrumen pengukuran dlm melakukan fungsi ukurnya</a:t>
            </a:r>
            <a:r>
              <a:rPr lang="id-ID" sz="2200" dirty="0" smtClean="0"/>
              <a:t>.</a:t>
            </a:r>
            <a:endParaRPr lang="id-ID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Pengertian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</a:rPr>
              <a:t>Validitas tes tdk berlaku umum.</a:t>
            </a:r>
          </a:p>
          <a:p>
            <a:r>
              <a:rPr lang="id-ID" sz="2200" dirty="0" smtClean="0"/>
              <a:t>Validitas terkait dgn tujuan tes.</a:t>
            </a:r>
          </a:p>
          <a:p>
            <a:r>
              <a:rPr lang="id-ID" sz="2200" dirty="0" smtClean="0"/>
              <a:t>Apabila sebuah tes digunakan utk berbagai tujuan berbeda, maka tes tsb dpt valid pada 1 tujuan namun mgkn tdk valid utk tujuan yg lain.</a:t>
            </a:r>
          </a:p>
          <a:p>
            <a:r>
              <a:rPr lang="id-ID" sz="2000" dirty="0" smtClean="0">
                <a:solidFill>
                  <a:srgbClr val="FF0000"/>
                </a:solidFill>
              </a:rPr>
              <a:t>Contoh: </a:t>
            </a:r>
          </a:p>
          <a:p>
            <a:pPr marL="531813" indent="-176213">
              <a:buNone/>
            </a:pPr>
            <a:r>
              <a:rPr lang="id-ID" sz="2000" dirty="0" smtClean="0"/>
              <a:t>- </a:t>
            </a:r>
            <a:r>
              <a:rPr lang="id-ID" sz="2000" dirty="0" smtClean="0">
                <a:solidFill>
                  <a:srgbClr val="002060"/>
                </a:solidFill>
              </a:rPr>
              <a:t>Tes matematika utk seleksi masuk SD &amp; jg mendeteksi gangguan belajar matematika siswa SD kls 1.</a:t>
            </a:r>
          </a:p>
          <a:p>
            <a:pPr marL="623888" indent="-9525">
              <a:buNone/>
            </a:pPr>
            <a:r>
              <a:rPr lang="id-ID" sz="1800" dirty="0" smtClean="0"/>
              <a:t>Tes matematika tsb mungkin saja valid sbg tes seleksi masuk SD (placement test), namun bisa tdk valid sbg tes diagnosis gangguan belajar matematika.</a:t>
            </a:r>
          </a:p>
          <a:p>
            <a:pPr marL="528638" indent="-173038">
              <a:buNone/>
            </a:pPr>
            <a:r>
              <a:rPr lang="id-ID" sz="2000" dirty="0" smtClean="0"/>
              <a:t>- </a:t>
            </a:r>
            <a:r>
              <a:rPr lang="id-ID" sz="2000" dirty="0" smtClean="0">
                <a:solidFill>
                  <a:srgbClr val="002060"/>
                </a:solidFill>
              </a:rPr>
              <a:t>Tes Pauli bisa saja valid utk seleksi staf administrasi, namun tdk valid utk seleksi dosen.</a:t>
            </a:r>
            <a:endParaRPr lang="id-ID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70C0"/>
                </a:solidFill>
              </a:rPr>
              <a:t>Koefisien Validitas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600" dirty="0" smtClean="0">
                <a:solidFill>
                  <a:srgbClr val="002060"/>
                </a:solidFill>
              </a:rPr>
              <a:t>= Indeks yg menunjukkan sejauhmana validitas sebuah alat ukur.</a:t>
            </a:r>
          </a:p>
          <a:p>
            <a:pPr marL="365125" indent="85725">
              <a:buNone/>
            </a:pPr>
            <a:r>
              <a:rPr lang="id-ID" sz="2200" dirty="0" smtClean="0">
                <a:sym typeface="Wingdings" pitchFamily="2" charset="2"/>
              </a:rPr>
              <a:t> semakin tinggi nilainya (mendekati 1), semakin valid</a:t>
            </a:r>
            <a:r>
              <a:rPr lang="id-ID" sz="2200" dirty="0" smtClean="0">
                <a:sym typeface="Wingdings" pitchFamily="2" charset="2"/>
              </a:rPr>
              <a:t>.</a:t>
            </a:r>
            <a:endParaRPr lang="id-ID" sz="22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B050"/>
                </a:solidFill>
              </a:rPr>
              <a:t>Tipe Validitas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r>
              <a:rPr lang="id-ID" sz="2600" dirty="0" smtClean="0"/>
              <a:t>Untuk mendpt koefisien validitas, perlu dilakukan metode pengujian validitas.</a:t>
            </a:r>
          </a:p>
          <a:p>
            <a:r>
              <a:rPr lang="id-ID" sz="2600" dirty="0" smtClean="0"/>
              <a:t>Tujuan tes yg berbeda perlu diuji dgn metode yg berbeda.</a:t>
            </a:r>
          </a:p>
          <a:p>
            <a:r>
              <a:rPr lang="id-ID" sz="2600" dirty="0" smtClean="0">
                <a:solidFill>
                  <a:srgbClr val="FF0000"/>
                </a:solidFill>
              </a:rPr>
              <a:t>Metode utk estimasi validitas: </a:t>
            </a:r>
            <a:r>
              <a:rPr lang="id-ID" sz="2200" dirty="0" smtClean="0">
                <a:solidFill>
                  <a:srgbClr val="FF0000"/>
                </a:solidFill>
              </a:rPr>
              <a:t>(Azwar, 1996, hlm 175)</a:t>
            </a:r>
          </a:p>
          <a:p>
            <a:pPr marL="720725" indent="-255588"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1.</a:t>
            </a:r>
            <a:r>
              <a:rPr lang="id-ID" sz="2400" dirty="0" smtClean="0"/>
              <a:t> Validitas Isi (</a:t>
            </a:r>
            <a:r>
              <a:rPr lang="id-ID" sz="2400" i="1" dirty="0" smtClean="0"/>
              <a:t>content validity</a:t>
            </a:r>
            <a:r>
              <a:rPr lang="id-ID" sz="2400" dirty="0" smtClean="0"/>
              <a:t>)</a:t>
            </a:r>
          </a:p>
          <a:p>
            <a:pPr marL="720725" indent="-255588"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2.</a:t>
            </a:r>
            <a:r>
              <a:rPr lang="id-ID" sz="2400" dirty="0" smtClean="0"/>
              <a:t> Validitas Konstruk (</a:t>
            </a:r>
            <a:r>
              <a:rPr lang="id-ID" sz="2400" i="1" dirty="0" smtClean="0"/>
              <a:t>construct validity</a:t>
            </a:r>
            <a:r>
              <a:rPr lang="id-ID" sz="2400" dirty="0" smtClean="0"/>
              <a:t>)</a:t>
            </a:r>
          </a:p>
          <a:p>
            <a:pPr marL="720725" indent="-255588"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3.</a:t>
            </a:r>
            <a:r>
              <a:rPr lang="id-ID" sz="2400" dirty="0" smtClean="0"/>
              <a:t> Validitas Kriteria (</a:t>
            </a:r>
            <a:r>
              <a:rPr lang="id-ID" sz="2400" i="1" dirty="0" smtClean="0"/>
              <a:t>criterion-related validity</a:t>
            </a:r>
            <a:r>
              <a:rPr lang="id-ID" sz="2400" dirty="0" smtClean="0"/>
              <a:t>):</a:t>
            </a:r>
          </a:p>
          <a:p>
            <a:pPr marL="1157288" indent="-255588">
              <a:buNone/>
            </a:pPr>
            <a:r>
              <a:rPr lang="id-ID" sz="2200" dirty="0" smtClean="0">
                <a:solidFill>
                  <a:srgbClr val="00B050"/>
                </a:solidFill>
              </a:rPr>
              <a:t>a.</a:t>
            </a:r>
            <a:r>
              <a:rPr lang="id-ID" sz="2200" dirty="0" smtClean="0"/>
              <a:t> Validitas konkuren (</a:t>
            </a:r>
            <a:r>
              <a:rPr lang="id-ID" sz="2200" i="1" dirty="0" smtClean="0"/>
              <a:t>concurrent validity</a:t>
            </a:r>
            <a:r>
              <a:rPr lang="id-ID" sz="2200" dirty="0" smtClean="0"/>
              <a:t>)</a:t>
            </a:r>
          </a:p>
          <a:p>
            <a:pPr marL="1157288" indent="-255588">
              <a:buNone/>
            </a:pPr>
            <a:r>
              <a:rPr lang="id-ID" sz="2200" dirty="0" smtClean="0">
                <a:solidFill>
                  <a:srgbClr val="00B050"/>
                </a:solidFill>
              </a:rPr>
              <a:t>b.</a:t>
            </a:r>
            <a:r>
              <a:rPr lang="id-ID" sz="2200" dirty="0" smtClean="0"/>
              <a:t> Validitas prediktif (</a:t>
            </a:r>
            <a:r>
              <a:rPr lang="id-ID" sz="2200" i="1" dirty="0" smtClean="0"/>
              <a:t>predictive validity</a:t>
            </a:r>
            <a:r>
              <a:rPr lang="id-ID" sz="2200" dirty="0" smtClean="0"/>
              <a:t>)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  <a:solidFill>
            <a:srgbClr val="FFFF00"/>
          </a:solidFill>
        </p:spPr>
        <p:txBody>
          <a:bodyPr/>
          <a:lstStyle/>
          <a:p>
            <a:r>
              <a:rPr lang="id-ID" dirty="0" smtClean="0"/>
              <a:t>1. Validitas 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dirty="0" smtClean="0">
                <a:solidFill>
                  <a:srgbClr val="002060"/>
                </a:solidFill>
              </a:rPr>
              <a:t>= Menunjukkan sejauhmana aitem2 tes mencakup keseluruhan kawasan </a:t>
            </a:r>
            <a:r>
              <a:rPr lang="id-ID" dirty="0" smtClean="0">
                <a:solidFill>
                  <a:srgbClr val="FF0000"/>
                </a:solidFill>
              </a:rPr>
              <a:t>isi</a:t>
            </a:r>
            <a:r>
              <a:rPr lang="id-ID" dirty="0" smtClean="0">
                <a:solidFill>
                  <a:srgbClr val="002060"/>
                </a:solidFill>
              </a:rPr>
              <a:t> yg hendak diukur tes tsb. </a:t>
            </a:r>
            <a:r>
              <a:rPr lang="id-ID" sz="2200" dirty="0" smtClean="0">
                <a:solidFill>
                  <a:srgbClr val="002060"/>
                </a:solidFill>
              </a:rPr>
              <a:t>(Azwar, 1996, hlm 175</a:t>
            </a:r>
            <a:r>
              <a:rPr lang="id-ID" sz="2200" dirty="0" smtClean="0">
                <a:solidFill>
                  <a:srgbClr val="002060"/>
                </a:solidFill>
              </a:rPr>
              <a:t>)</a:t>
            </a:r>
            <a:endParaRPr lang="id-ID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  <a:solidFill>
            <a:srgbClr val="FFFF00"/>
          </a:solidFill>
        </p:spPr>
        <p:txBody>
          <a:bodyPr/>
          <a:lstStyle/>
          <a:p>
            <a:r>
              <a:rPr lang="id-ID" dirty="0" smtClean="0"/>
              <a:t>1. Validitas 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pPr marL="365125" indent="-365125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>
                <a:solidFill>
                  <a:srgbClr val="7030A0"/>
                </a:solidFill>
              </a:rPr>
              <a:t>Koefisien </a:t>
            </a:r>
            <a:r>
              <a:rPr lang="id-ID" dirty="0" smtClean="0">
                <a:solidFill>
                  <a:srgbClr val="7030A0"/>
                </a:solidFill>
              </a:rPr>
              <a:t>validitas</a:t>
            </a:r>
          </a:p>
          <a:p>
            <a:pPr marL="273050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2400" dirty="0" smtClean="0"/>
              <a:t>Hitung </a:t>
            </a:r>
            <a:r>
              <a:rPr lang="id-ID" sz="2400" dirty="0" smtClean="0"/>
              <a:t>koefisien validitas</a:t>
            </a:r>
            <a:r>
              <a:rPr lang="id-ID" sz="2400" dirty="0" smtClean="0">
                <a:solidFill>
                  <a:srgbClr val="993366"/>
                </a:solidFill>
              </a:rPr>
              <a:t>: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7030A0"/>
                </a:solidFill>
              </a:rPr>
              <a:t>(Azwar, 2012, hlm 134)</a:t>
            </a:r>
            <a:endParaRPr lang="id-ID" sz="2600" dirty="0" smtClean="0"/>
          </a:p>
          <a:p>
            <a:pPr marL="723900" indent="-176213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2100" dirty="0" smtClean="0">
                <a:solidFill>
                  <a:srgbClr val="FF0000"/>
                </a:solidFill>
              </a:rPr>
              <a:t>1.</a:t>
            </a:r>
            <a:r>
              <a:rPr lang="id-ID" sz="2100" dirty="0" smtClean="0"/>
              <a:t> </a:t>
            </a:r>
            <a:r>
              <a:rPr lang="id-ID" sz="2100" i="1" dirty="0" smtClean="0">
                <a:solidFill>
                  <a:srgbClr val="0070C0"/>
                </a:solidFill>
              </a:rPr>
              <a:t>Coefficient validity Ratio </a:t>
            </a:r>
            <a:r>
              <a:rPr lang="id-ID" sz="2100" dirty="0" smtClean="0"/>
              <a:t>(CVR) dari Lawshe (1975), </a:t>
            </a:r>
            <a:r>
              <a:rPr lang="id-ID" sz="2100" dirty="0" smtClean="0">
                <a:solidFill>
                  <a:srgbClr val="FF0000"/>
                </a:solidFill>
              </a:rPr>
              <a:t>atau</a:t>
            </a:r>
            <a:endParaRPr lang="id-ID" sz="2100" dirty="0" smtClean="0"/>
          </a:p>
          <a:p>
            <a:pPr marL="723900" indent="-176213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2100" dirty="0" smtClean="0">
                <a:solidFill>
                  <a:srgbClr val="FF0000"/>
                </a:solidFill>
              </a:rPr>
              <a:t>2.</a:t>
            </a:r>
            <a:r>
              <a:rPr lang="id-ID" sz="2100" dirty="0" smtClean="0"/>
              <a:t> </a:t>
            </a:r>
            <a:r>
              <a:rPr lang="id-ID" sz="2100" i="1" dirty="0" smtClean="0">
                <a:solidFill>
                  <a:srgbClr val="0070C0"/>
                </a:solidFill>
              </a:rPr>
              <a:t>V Coefficient </a:t>
            </a:r>
            <a:r>
              <a:rPr lang="id-ID" sz="2100" dirty="0" smtClean="0"/>
              <a:t>dari Aiken (1985)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  <a:solidFill>
            <a:srgbClr val="FFFF00"/>
          </a:solidFill>
        </p:spPr>
        <p:txBody>
          <a:bodyPr/>
          <a:lstStyle/>
          <a:p>
            <a:r>
              <a:rPr lang="id-ID" dirty="0" smtClean="0"/>
              <a:t>1. Validitas 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5157192"/>
          </a:xfrm>
        </p:spPr>
        <p:txBody>
          <a:bodyPr>
            <a:normAutofit/>
          </a:bodyPr>
          <a:lstStyle/>
          <a:p>
            <a:pPr marL="177800" indent="-176213">
              <a:spcBef>
                <a:spcPts val="0"/>
              </a:spcBef>
              <a:buNone/>
            </a:pPr>
            <a:r>
              <a:rPr lang="id-ID" sz="3000" dirty="0" smtClean="0"/>
              <a:t>1. </a:t>
            </a:r>
            <a:r>
              <a:rPr lang="id-ID" sz="3000" i="1" dirty="0" smtClean="0">
                <a:solidFill>
                  <a:srgbClr val="0070C0"/>
                </a:solidFill>
              </a:rPr>
              <a:t>Coefficient validity Ratio </a:t>
            </a:r>
            <a:r>
              <a:rPr lang="id-ID" sz="3000" dirty="0" smtClean="0"/>
              <a:t>(CVR)</a:t>
            </a:r>
          </a:p>
          <a:p>
            <a:pPr marL="355600" indent="-177800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Langkah:</a:t>
            </a:r>
          </a:p>
          <a:p>
            <a:pPr marL="531813" indent="-258763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sym typeface="Wingdings" pitchFamily="2" charset="2"/>
              </a:rPr>
              <a:t>1.</a:t>
            </a:r>
            <a:r>
              <a:rPr lang="id-ID" sz="2000" dirty="0" smtClean="0">
                <a:sym typeface="Wingdings" pitchFamily="2" charset="2"/>
              </a:rPr>
              <a:t> kategorikan: nilai 1-2  tdk esensial, 3-4  esensial.</a:t>
            </a:r>
          </a:p>
          <a:p>
            <a:pPr marL="531813" indent="-258763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sym typeface="Wingdings" pitchFamily="2" charset="2"/>
              </a:rPr>
              <a:t>2.</a:t>
            </a:r>
            <a:r>
              <a:rPr lang="id-ID" sz="2000" dirty="0" smtClean="0">
                <a:sym typeface="Wingdings" pitchFamily="2" charset="2"/>
              </a:rPr>
              <a:t> Di setiap aitem, hitung jml ahli yg menilai aitem sbg esensial (</a:t>
            </a: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id-ID" sz="2000" baseline="-25000" dirty="0" smtClean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id-ID" sz="2000" dirty="0" smtClean="0">
                <a:sym typeface="Wingdings" pitchFamily="2" charset="2"/>
              </a:rPr>
              <a:t>)</a:t>
            </a:r>
          </a:p>
          <a:p>
            <a:pPr marL="531813" indent="-258763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sym typeface="Wingdings" pitchFamily="2" charset="2"/>
              </a:rPr>
              <a:t>3.</a:t>
            </a:r>
            <a:r>
              <a:rPr lang="id-ID" sz="2000" dirty="0" smtClean="0">
                <a:sym typeface="Wingdings" pitchFamily="2" charset="2"/>
              </a:rPr>
              <a:t> Hitung: </a:t>
            </a: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CVR = (2n</a:t>
            </a:r>
            <a:r>
              <a:rPr lang="id-ID" sz="2000" baseline="-25000" dirty="0" smtClean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 / n) – 1   </a:t>
            </a:r>
            <a:r>
              <a:rPr lang="id-ID" sz="1400" dirty="0" smtClean="0">
                <a:solidFill>
                  <a:srgbClr val="7030A0"/>
                </a:solidFill>
              </a:rPr>
              <a:t>(Azwar, 2012, hlm 134)</a:t>
            </a:r>
          </a:p>
          <a:p>
            <a:pPr marL="531813" indent="-258763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sym typeface="Wingdings" pitchFamily="2" charset="2"/>
              </a:rPr>
              <a:t>4.</a:t>
            </a:r>
            <a:r>
              <a:rPr lang="id-ID" sz="2000" dirty="0" smtClean="0">
                <a:sym typeface="Wingdings" pitchFamily="2" charset="2"/>
              </a:rPr>
              <a:t> Eliminasi aitem berdasarkan CVR</a:t>
            </a:r>
          </a:p>
          <a:p>
            <a:pPr marL="531813" indent="-258763">
              <a:spcBef>
                <a:spcPts val="0"/>
              </a:spcBef>
              <a:buNone/>
            </a:pPr>
            <a:endParaRPr lang="id-ID" sz="2000" dirty="0" smtClean="0">
              <a:sym typeface="Wingdings" pitchFamily="2" charset="2"/>
            </a:endParaRPr>
          </a:p>
          <a:p>
            <a:pPr marL="355600" indent="-177800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sym typeface="Wingdings" pitchFamily="2" charset="2"/>
              </a:rPr>
              <a:t>5</a:t>
            </a:r>
            <a:r>
              <a:rPr lang="id-ID" sz="2000" dirty="0" smtClean="0">
                <a:solidFill>
                  <a:srgbClr val="0070C0"/>
                </a:solidFill>
                <a:sym typeface="Wingdings" pitchFamily="2" charset="2"/>
              </a:rPr>
              <a:t>.</a:t>
            </a:r>
            <a:r>
              <a:rPr lang="id-ID" sz="2000" dirty="0" smtClean="0">
                <a:sym typeface="Wingdings" pitchFamily="2" charset="2"/>
              </a:rPr>
              <a:t> Hitung </a:t>
            </a:r>
            <a:r>
              <a:rPr lang="id-ID" sz="2000" i="1" dirty="0" smtClean="0">
                <a:solidFill>
                  <a:srgbClr val="993366"/>
                </a:solidFill>
                <a:sym typeface="Wingdings" pitchFamily="2" charset="2"/>
              </a:rPr>
              <a:t>Content Validity Index </a:t>
            </a:r>
            <a:r>
              <a:rPr lang="id-ID" sz="2000" dirty="0" smtClean="0">
                <a:sym typeface="Wingdings" pitchFamily="2" charset="2"/>
              </a:rPr>
              <a:t>(CVI) utk mengetahui validitas tes.</a:t>
            </a:r>
          </a:p>
          <a:p>
            <a:pPr marL="627063" indent="0"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FF0000"/>
                </a:solidFill>
                <a:sym typeface="Wingdings" pitchFamily="2" charset="2"/>
              </a:rPr>
              <a:t>CVI</a:t>
            </a:r>
            <a:r>
              <a:rPr lang="id-ID" sz="1800" dirty="0" smtClean="0">
                <a:sym typeface="Wingdings" pitchFamily="2" charset="2"/>
              </a:rPr>
              <a:t> = </a:t>
            </a:r>
            <a:r>
              <a:rPr lang="el-GR" sz="1800" dirty="0" smtClean="0">
                <a:solidFill>
                  <a:srgbClr val="7030A0"/>
                </a:solidFill>
                <a:sym typeface="Wingdings" pitchFamily="2" charset="2"/>
              </a:rPr>
              <a:t>Σ</a:t>
            </a:r>
            <a:r>
              <a:rPr lang="id-ID" sz="1800" dirty="0" smtClean="0">
                <a:solidFill>
                  <a:srgbClr val="7030A0"/>
                </a:solidFill>
                <a:sym typeface="Wingdings" pitchFamily="2" charset="2"/>
              </a:rPr>
              <a:t>CVR aitem yg tdk dieliminasi : jml aitem yg tdk dieliminasi</a:t>
            </a:r>
            <a:endParaRPr lang="id-ID" sz="1800" dirty="0" smtClean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3717032"/>
            <a:ext cx="576064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id-ID" sz="1700" dirty="0" smtClean="0">
                <a:sym typeface="Wingdings" pitchFamily="2" charset="2"/>
              </a:rPr>
              <a:t>Bila CVR aitem </a:t>
            </a:r>
            <a:r>
              <a:rPr lang="id-ID" sz="1700" b="1" dirty="0" smtClean="0">
                <a:solidFill>
                  <a:srgbClr val="FF0000"/>
                </a:solidFill>
                <a:sym typeface="Wingdings" pitchFamily="2" charset="2"/>
              </a:rPr>
              <a:t>&lt;</a:t>
            </a:r>
            <a:r>
              <a:rPr lang="id-ID" sz="1700" dirty="0" smtClean="0">
                <a:sym typeface="Wingdings" pitchFamily="2" charset="2"/>
              </a:rPr>
              <a:t> minimum CVR menurut batasan Lawshe. </a:t>
            </a:r>
            <a:endParaRPr lang="id-ID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840</TotalTime>
  <Words>809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esa unggul 2017</vt:lpstr>
      <vt:lpstr>Equation</vt:lpstr>
      <vt:lpstr>Validitas</vt:lpstr>
      <vt:lpstr>KEMAMPUAN AKHIR YANG DIHARAPKAN</vt:lpstr>
      <vt:lpstr>Pengertian Validitas</vt:lpstr>
      <vt:lpstr>Pengertian</vt:lpstr>
      <vt:lpstr>Koefisien Validitas</vt:lpstr>
      <vt:lpstr>Tipe Validitas</vt:lpstr>
      <vt:lpstr>1. Validitas Isi</vt:lpstr>
      <vt:lpstr>1. Validitas Isi</vt:lpstr>
      <vt:lpstr>1. Validitas Isi</vt:lpstr>
      <vt:lpstr>1. Validitas Isi</vt:lpstr>
      <vt:lpstr>2. Validitas Konstruk</vt:lpstr>
      <vt:lpstr>2. Validitas Konstruk</vt:lpstr>
      <vt:lpstr>3. Validitas Kriteria</vt:lpstr>
      <vt:lpstr>Contoh form Penilaian Validitas Isi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Validitas</dc:title>
  <dc:creator>Aries Yulianto</dc:creator>
  <cp:lastModifiedBy>aries yulianto</cp:lastModifiedBy>
  <cp:revision>36</cp:revision>
  <dcterms:created xsi:type="dcterms:W3CDTF">2016-04-05T04:19:39Z</dcterms:created>
  <dcterms:modified xsi:type="dcterms:W3CDTF">2018-04-03T03:43:28Z</dcterms:modified>
</cp:coreProperties>
</file>