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9" r:id="rId2"/>
  </p:sldMasterIdLst>
  <p:notesMasterIdLst>
    <p:notesMasterId r:id="rId22"/>
  </p:notesMasterIdLst>
  <p:handoutMasterIdLst>
    <p:handoutMasterId r:id="rId23"/>
  </p:handoutMasterIdLst>
  <p:sldIdLst>
    <p:sldId id="442" r:id="rId3"/>
    <p:sldId id="451" r:id="rId4"/>
    <p:sldId id="410" r:id="rId5"/>
    <p:sldId id="307" r:id="rId6"/>
    <p:sldId id="390" r:id="rId7"/>
    <p:sldId id="394" r:id="rId8"/>
    <p:sldId id="333" r:id="rId9"/>
    <p:sldId id="343" r:id="rId10"/>
    <p:sldId id="450" r:id="rId11"/>
    <p:sldId id="351" r:id="rId12"/>
    <p:sldId id="411" r:id="rId13"/>
    <p:sldId id="403" r:id="rId14"/>
    <p:sldId id="443" r:id="rId15"/>
    <p:sldId id="444" r:id="rId16"/>
    <p:sldId id="445" r:id="rId17"/>
    <p:sldId id="448" r:id="rId18"/>
    <p:sldId id="412" r:id="rId19"/>
    <p:sldId id="413" r:id="rId20"/>
    <p:sldId id="415" r:id="rId21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5">
          <p15:clr>
            <a:srgbClr val="A4A3A4"/>
          </p15:clr>
        </p15:guide>
        <p15:guide id="2" pos="55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  <a:srgbClr val="66FF99"/>
    <a:srgbClr val="008000"/>
    <a:srgbClr val="66CCFF"/>
    <a:srgbClr val="CC3399"/>
    <a:srgbClr val="99FFCC"/>
    <a:srgbClr val="CC0000"/>
    <a:srgbClr val="E8361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3935"/>
        <p:guide pos="55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Pengukuran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F557D-0279-421E-ADD4-15326BA017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3793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1393-E81D-4F44-8E4D-ED8C5FD5091E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B5804-A477-4755-ABA2-1A38B3FC3D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814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38AE-BA9C-47E4-9AAA-EBE90F295DB3}" type="datetime1">
              <a:rPr lang="en-US" smtClean="0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92AC7-7E22-4889-A6C0-8B2A2E7E65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0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5DD18-3618-450A-BCE6-EB8D8E8F4B4F}" type="datetime1">
              <a:rPr lang="en-US" smtClean="0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E85D4-5026-4015-826B-B64C6BCE29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7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2349508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30206-A4FE-4AC2-9AAF-F42F8A0D0462}" type="slidenum">
              <a:rPr lang="es-UY" smtClean="0"/>
              <a:pPr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0886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2C979-897A-44C1-8BF6-F45109522F99}" type="datetime1">
              <a:rPr lang="en-US" smtClean="0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75E99-984C-41B1-96FB-2C5E21CF08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70A2-A6D1-4D37-8FFE-313B01B06952}" type="datetime1">
              <a:rPr lang="en-US" smtClean="0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47B4-40AE-4F7E-806C-BFA8A416E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6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1F96-42BB-4870-965A-175B8BB505C0}" type="datetime1">
              <a:rPr lang="en-US" smtClean="0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B6A76-3C71-4C0D-B652-D9C13D33A7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4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ED564-7CE1-4BC0-89B6-49C73E17CE90}" type="datetime1">
              <a:rPr lang="en-US" smtClean="0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7D492-87EA-43DB-85F6-5FDE982B25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4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6ACB5-C3BC-44BA-B279-A3D9EB5008BC}" type="datetime1">
              <a:rPr lang="en-US" smtClean="0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F309-9E15-45B1-A71A-18FC193A6A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4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4C7F-B210-4C52-ABF3-4F4141ECCA4D}" type="datetime1">
              <a:rPr lang="en-US" smtClean="0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3727-1112-40E5-97AB-40E103CACF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3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0D86-8FE4-4763-BF0A-EDE7700E7444}" type="datetime1">
              <a:rPr lang="en-US" smtClean="0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6773-3559-4000-A20D-3F8EAAE6B6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4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193CF3-B7D5-4DC2-97E7-5F20BCDB16AC}" type="datetime1">
              <a:rPr lang="en-US" smtClean="0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B84F1E-43C7-4EF0-A7B4-BC2D9E3A15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4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07" r:id="rId12"/>
    <p:sldLayoutId id="214748401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0" y="4927598"/>
            <a:ext cx="6027169" cy="1101728"/>
          </a:xfrm>
        </p:spPr>
        <p:txBody>
          <a:bodyPr/>
          <a:lstStyle/>
          <a:p>
            <a:r>
              <a:rPr lang="id-ID" sz="3200" dirty="0" smtClean="0">
                <a:solidFill>
                  <a:schemeClr val="bg1"/>
                </a:solidFill>
              </a:rPr>
              <a:t>Psi307 </a:t>
            </a:r>
            <a:r>
              <a:rPr lang="id-ID" sz="3200" dirty="0" smtClean="0">
                <a:solidFill>
                  <a:schemeClr val="bg1"/>
                </a:solidFill>
              </a:rPr>
              <a:t>– Pengukuran Psikologis</a:t>
            </a:r>
            <a:br>
              <a:rPr lang="id-ID" sz="3200" dirty="0" smtClean="0">
                <a:solidFill>
                  <a:schemeClr val="bg1"/>
                </a:solidFill>
              </a:rPr>
            </a:br>
            <a:r>
              <a:rPr lang="id-ID" sz="3200" dirty="0" smtClean="0">
                <a:solidFill>
                  <a:schemeClr val="bg1"/>
                </a:solidFill>
              </a:rPr>
              <a:t>Aries Yulianto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5000" dirty="0" smtClean="0">
                <a:solidFill>
                  <a:srgbClr val="FFFF00"/>
                </a:solidFill>
              </a:rPr>
              <a:t>06 - Analisis </a:t>
            </a:r>
            <a:r>
              <a:rPr lang="id-ID" sz="5000" dirty="0" smtClean="0">
                <a:solidFill>
                  <a:srgbClr val="FFFF00"/>
                </a:solidFill>
              </a:rPr>
              <a:t>Aitem</a:t>
            </a:r>
            <a:endParaRPr lang="id-ID" sz="5000" dirty="0">
              <a:solidFill>
                <a:srgbClr val="FFFF00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gray">
          <a:xfrm>
            <a:off x="3116831" y="6029326"/>
            <a:ext cx="6027170" cy="703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85725" defTabSz="914400" eaLnBrk="0" hangingPunct="0">
              <a:lnSpc>
                <a:spcPct val="95000"/>
              </a:lnSpc>
            </a:pPr>
            <a:r>
              <a:rPr lang="id-ID" sz="2000" dirty="0" smtClean="0">
                <a:solidFill>
                  <a:srgbClr val="000000"/>
                </a:solidFill>
              </a:rPr>
              <a:t>Azwar (1996), Tes prestasi belajar, bab 7.</a:t>
            </a:r>
          </a:p>
          <a:p>
            <a:pPr marL="85725" defTabSz="914400" eaLnBrk="0" hangingPunct="0">
              <a:lnSpc>
                <a:spcPct val="95000"/>
              </a:lnSpc>
            </a:pPr>
            <a:r>
              <a:rPr lang="id-ID" sz="2000" dirty="0" smtClean="0">
                <a:solidFill>
                  <a:srgbClr val="000000"/>
                </a:solidFill>
              </a:rPr>
              <a:t>Azwar (2012), Penyusunan skala psikologi, bab 5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37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l"/>
            <a:r>
              <a:rPr lang="id-ID" sz="3500" b="1" dirty="0" smtClean="0">
                <a:solidFill>
                  <a:srgbClr val="000099"/>
                </a:solidFill>
              </a:rPr>
              <a:t>b. Analisis Aitem Kuantitatif:</a:t>
            </a:r>
            <a:br>
              <a:rPr lang="id-ID" sz="3500" b="1" dirty="0" smtClean="0">
                <a:solidFill>
                  <a:srgbClr val="000099"/>
                </a:solidFill>
              </a:rPr>
            </a:br>
            <a:r>
              <a:rPr lang="id-ID" sz="3500" b="1" dirty="0" smtClean="0">
                <a:solidFill>
                  <a:srgbClr val="008000"/>
                </a:solidFill>
              </a:rPr>
              <a:t>1. Indeks Kesukaran Aitem</a:t>
            </a:r>
            <a:endParaRPr lang="en-US" sz="3500" dirty="0" smtClean="0">
              <a:solidFill>
                <a:srgbClr val="008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xfrm>
            <a:off x="457200" y="2185988"/>
            <a:ext cx="8229600" cy="417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indent="-174625">
              <a:spcBef>
                <a:spcPts val="0"/>
              </a:spcBef>
            </a:pPr>
            <a:r>
              <a:rPr lang="id-ID" sz="2500" dirty="0" smtClean="0">
                <a:solidFill>
                  <a:srgbClr val="7030A0"/>
                </a:solidFill>
              </a:rPr>
              <a:t>Kategori kesukaran aitem:</a:t>
            </a:r>
          </a:p>
          <a:p>
            <a:pPr marL="444500" indent="-174625">
              <a:spcBef>
                <a:spcPts val="0"/>
              </a:spcBef>
              <a:buNone/>
            </a:pPr>
            <a:endParaRPr lang="id-ID" sz="2200" dirty="0" smtClean="0">
              <a:solidFill>
                <a:srgbClr val="7030A0"/>
              </a:solidFill>
            </a:endParaRPr>
          </a:p>
          <a:p>
            <a:pPr marL="444500" indent="-174625">
              <a:spcBef>
                <a:spcPts val="0"/>
              </a:spcBef>
              <a:buNone/>
            </a:pPr>
            <a:endParaRPr lang="id-ID" sz="2200" dirty="0" smtClean="0">
              <a:solidFill>
                <a:srgbClr val="7030A0"/>
              </a:solidFill>
            </a:endParaRPr>
          </a:p>
          <a:p>
            <a:pPr marL="444500" indent="-174625">
              <a:spcBef>
                <a:spcPts val="0"/>
              </a:spcBef>
              <a:buNone/>
            </a:pPr>
            <a:endParaRPr lang="id-ID" sz="2200" dirty="0" smtClean="0">
              <a:solidFill>
                <a:srgbClr val="7030A0"/>
              </a:solidFill>
            </a:endParaRPr>
          </a:p>
          <a:p>
            <a:pPr marL="444500" indent="-174625">
              <a:spcBef>
                <a:spcPts val="0"/>
              </a:spcBef>
              <a:buNone/>
            </a:pPr>
            <a:endParaRPr lang="id-ID" sz="2200" dirty="0" smtClean="0">
              <a:solidFill>
                <a:srgbClr val="7030A0"/>
              </a:solidFill>
            </a:endParaRPr>
          </a:p>
          <a:p>
            <a:pPr marL="444500" indent="-174625">
              <a:spcBef>
                <a:spcPts val="0"/>
              </a:spcBef>
              <a:buNone/>
            </a:pPr>
            <a:endParaRPr lang="id-ID" sz="2200" dirty="0" smtClean="0">
              <a:solidFill>
                <a:srgbClr val="7030A0"/>
              </a:solidFill>
            </a:endParaRPr>
          </a:p>
          <a:p>
            <a:pPr marL="444500" indent="-174625">
              <a:spcBef>
                <a:spcPts val="0"/>
              </a:spcBef>
              <a:buNone/>
            </a:pPr>
            <a:endParaRPr lang="id-ID" sz="2200" dirty="0" smtClean="0">
              <a:solidFill>
                <a:srgbClr val="7030A0"/>
              </a:solidFill>
            </a:endParaRPr>
          </a:p>
          <a:p>
            <a:pPr marL="174625" indent="-174625">
              <a:spcBef>
                <a:spcPts val="0"/>
              </a:spcBef>
            </a:pPr>
            <a:r>
              <a:rPr lang="en-US" sz="2400" dirty="0" err="1" smtClean="0">
                <a:solidFill>
                  <a:srgbClr val="CC3399"/>
                </a:solidFill>
              </a:rPr>
              <a:t>Berapakah</a:t>
            </a:r>
            <a:r>
              <a:rPr lang="en-US" sz="2400" dirty="0" smtClean="0">
                <a:solidFill>
                  <a:srgbClr val="CC3399"/>
                </a:solidFill>
              </a:rPr>
              <a:t> </a:t>
            </a:r>
            <a:r>
              <a:rPr lang="en-US" sz="2400" dirty="0" err="1" smtClean="0">
                <a:solidFill>
                  <a:srgbClr val="CC3399"/>
                </a:solidFill>
              </a:rPr>
              <a:t>indeks</a:t>
            </a:r>
            <a:r>
              <a:rPr lang="en-US" sz="2400" dirty="0" smtClean="0">
                <a:solidFill>
                  <a:srgbClr val="CC3399"/>
                </a:solidFill>
              </a:rPr>
              <a:t> </a:t>
            </a:r>
            <a:r>
              <a:rPr lang="en-US" sz="2400" dirty="0" err="1" smtClean="0">
                <a:solidFill>
                  <a:srgbClr val="CC3399"/>
                </a:solidFill>
              </a:rPr>
              <a:t>kesukaran</a:t>
            </a:r>
            <a:r>
              <a:rPr lang="en-US" sz="2400" dirty="0" smtClean="0">
                <a:solidFill>
                  <a:srgbClr val="CC3399"/>
                </a:solidFill>
              </a:rPr>
              <a:t> </a:t>
            </a:r>
            <a:r>
              <a:rPr lang="id-ID" sz="2400" dirty="0" smtClean="0">
                <a:solidFill>
                  <a:srgbClr val="CC3399"/>
                </a:solidFill>
              </a:rPr>
              <a:t>a</a:t>
            </a:r>
            <a:r>
              <a:rPr lang="en-US" sz="2400" dirty="0" smtClean="0">
                <a:solidFill>
                  <a:srgbClr val="CC3399"/>
                </a:solidFill>
              </a:rPr>
              <a:t>item </a:t>
            </a:r>
            <a:r>
              <a:rPr lang="id-ID" sz="2400" i="1" dirty="0" smtClean="0">
                <a:solidFill>
                  <a:srgbClr val="CC3399"/>
                </a:solidFill>
              </a:rPr>
              <a:t>(p)</a:t>
            </a:r>
            <a:r>
              <a:rPr lang="id-ID" sz="2400" dirty="0" smtClean="0">
                <a:solidFill>
                  <a:srgbClr val="CC3399"/>
                </a:solidFill>
              </a:rPr>
              <a:t> </a:t>
            </a:r>
            <a:r>
              <a:rPr lang="en-US" sz="2400" dirty="0" err="1" smtClean="0">
                <a:solidFill>
                  <a:srgbClr val="CC3399"/>
                </a:solidFill>
              </a:rPr>
              <a:t>yg</a:t>
            </a:r>
            <a:r>
              <a:rPr lang="en-US" sz="2400" dirty="0" smtClean="0">
                <a:solidFill>
                  <a:srgbClr val="CC3399"/>
                </a:solidFill>
              </a:rPr>
              <a:t> </a:t>
            </a:r>
            <a:r>
              <a:rPr lang="en-US" sz="2400" dirty="0" err="1" smtClean="0">
                <a:solidFill>
                  <a:srgbClr val="CC3399"/>
                </a:solidFill>
              </a:rPr>
              <a:t>baik</a:t>
            </a:r>
            <a:r>
              <a:rPr lang="id-ID" sz="2400" dirty="0" smtClean="0">
                <a:solidFill>
                  <a:srgbClr val="CC3399"/>
                </a:solidFill>
              </a:rPr>
              <a:t>/ideal</a:t>
            </a:r>
            <a:r>
              <a:rPr lang="en-US" sz="2400" dirty="0" smtClean="0">
                <a:solidFill>
                  <a:srgbClr val="CC3399"/>
                </a:solidFill>
              </a:rPr>
              <a:t>?</a:t>
            </a:r>
            <a:r>
              <a:rPr lang="id-ID" sz="2400" dirty="0" smtClean="0">
                <a:solidFill>
                  <a:srgbClr val="CC3399"/>
                </a:solidFill>
              </a:rPr>
              <a:t> </a:t>
            </a:r>
            <a:r>
              <a:rPr lang="id-ID" sz="2300" dirty="0" smtClean="0"/>
              <a:t>(Azwar, 1996, hlm. 135)</a:t>
            </a:r>
            <a:endParaRPr lang="en-US" sz="2300" dirty="0" smtClean="0"/>
          </a:p>
          <a:p>
            <a:pPr marL="174625" indent="-174625">
              <a:spcBef>
                <a:spcPts val="0"/>
              </a:spcBef>
            </a:pPr>
            <a:r>
              <a:rPr lang="id-ID" sz="2400" dirty="0" smtClean="0">
                <a:solidFill>
                  <a:srgbClr val="000099"/>
                </a:solidFill>
                <a:latin typeface="Arial" charset="0"/>
                <a:ea typeface="ＭＳ Ｐゴシック" charset="-128"/>
              </a:rPr>
              <a:t>Aitem sangat mudah (</a:t>
            </a:r>
            <a:r>
              <a:rPr lang="id-ID" sz="2400" i="1" dirty="0" smtClean="0">
                <a:solidFill>
                  <a:srgbClr val="000099"/>
                </a:solidFill>
                <a:latin typeface="Arial" charset="0"/>
                <a:ea typeface="ＭＳ Ｐゴシック" charset="-128"/>
              </a:rPr>
              <a:t>p</a:t>
            </a:r>
            <a:r>
              <a:rPr lang="id-ID" sz="2400" dirty="0" smtClean="0">
                <a:solidFill>
                  <a:srgbClr val="000099"/>
                </a:solidFill>
                <a:latin typeface="Arial" charset="0"/>
                <a:ea typeface="ＭＳ Ｐゴシック" charset="-128"/>
              </a:rPr>
              <a:t>~1,00) ataupun sangat sukar (</a:t>
            </a:r>
            <a:r>
              <a:rPr lang="id-ID" sz="2400" i="1" dirty="0" smtClean="0">
                <a:solidFill>
                  <a:srgbClr val="000099"/>
                </a:solidFill>
                <a:latin typeface="Arial" charset="0"/>
                <a:ea typeface="ＭＳ Ｐゴシック" charset="-128"/>
              </a:rPr>
              <a:t>p</a:t>
            </a:r>
            <a:r>
              <a:rPr lang="id-ID" sz="2400" dirty="0" smtClean="0">
                <a:solidFill>
                  <a:srgbClr val="000099"/>
                </a:solidFill>
                <a:latin typeface="Arial" charset="0"/>
                <a:ea typeface="ＭＳ Ｐゴシック" charset="-128"/>
              </a:rPr>
              <a:t>~0,00) tidaklah berguna. </a:t>
            </a:r>
            <a:r>
              <a:rPr lang="id-ID" sz="2400" dirty="0" smtClean="0">
                <a:solidFill>
                  <a:srgbClr val="CC0000"/>
                </a:solidFill>
                <a:latin typeface="Arial" charset="0"/>
                <a:ea typeface="ＭＳ Ｐゴシック" charset="-128"/>
              </a:rPr>
              <a:t>Mengapa?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10262" y="2251407"/>
          <a:ext cx="3940362" cy="2185316"/>
        </p:xfrm>
        <a:graphic>
          <a:graphicData uri="http://schemas.openxmlformats.org/drawingml/2006/table">
            <a:tbl>
              <a:tblPr/>
              <a:tblGrid>
                <a:gridCol w="2098114"/>
                <a:gridCol w="1842248"/>
              </a:tblGrid>
              <a:tr h="31085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Kategori 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i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 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7527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Sangat Sukar </a:t>
                      </a:r>
                      <a:endParaRPr lang="id-ID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&lt;0,20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7527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Sukar</a:t>
                      </a:r>
                      <a:endParaRPr lang="id-ID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0,20 – 0,39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68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Sedang </a:t>
                      </a:r>
                      <a:endParaRPr lang="id-ID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0,40 – 0,60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6868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Mudah</a:t>
                      </a:r>
                      <a:endParaRPr lang="id-ID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0,61 – 0,80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13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Sangat Mudah </a:t>
                      </a:r>
                      <a:endParaRPr lang="id-ID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&gt;0,80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l"/>
            <a:r>
              <a:rPr lang="id-ID" sz="3600" b="1" dirty="0" smtClean="0">
                <a:solidFill>
                  <a:srgbClr val="000099"/>
                </a:solidFill>
              </a:rPr>
              <a:t>b. Analisis Aitem Kuantitatif:</a:t>
            </a:r>
            <a:br>
              <a:rPr lang="id-ID" sz="3600" b="1" dirty="0" smtClean="0">
                <a:solidFill>
                  <a:srgbClr val="000099"/>
                </a:solidFill>
              </a:rPr>
            </a:br>
            <a:r>
              <a:rPr lang="id-ID" sz="3600" b="1" dirty="0" smtClean="0">
                <a:solidFill>
                  <a:srgbClr val="008000"/>
                </a:solidFill>
              </a:rPr>
              <a:t>1. Indeks Kesukaran Aitem</a:t>
            </a:r>
            <a:endParaRPr lang="en-US" sz="3600" dirty="0" smtClean="0">
              <a:solidFill>
                <a:srgbClr val="008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xfrm>
            <a:off x="457200" y="2157412"/>
            <a:ext cx="8229600" cy="41989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indent="-174625">
              <a:spcBef>
                <a:spcPts val="0"/>
              </a:spcBef>
            </a:pPr>
            <a:r>
              <a:rPr lang="en-US" sz="2600" dirty="0" err="1" smtClean="0">
                <a:sym typeface="Wingdings" pitchFamily="2" charset="2"/>
              </a:rPr>
              <a:t>Biasanya</a:t>
            </a:r>
            <a:r>
              <a:rPr lang="en-US" sz="2600" dirty="0" smtClean="0">
                <a:sym typeface="Wingdings" pitchFamily="2" charset="2"/>
              </a:rPr>
              <a:t>, </a:t>
            </a:r>
            <a:r>
              <a:rPr lang="id-ID" sz="2600" dirty="0" smtClean="0">
                <a:sym typeface="Wingdings" pitchFamily="2" charset="2"/>
              </a:rPr>
              <a:t>pada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awal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tes</a:t>
            </a:r>
            <a:r>
              <a:rPr lang="en-US" sz="2600" dirty="0" smtClean="0">
                <a:sym typeface="Wingdings" pitchFamily="2" charset="2"/>
              </a:rPr>
              <a:t>, </a:t>
            </a:r>
            <a:r>
              <a:rPr lang="en-US" sz="2600" dirty="0" err="1" smtClean="0">
                <a:sym typeface="Wingdings" pitchFamily="2" charset="2"/>
              </a:rPr>
              <a:t>diberikan</a:t>
            </a:r>
            <a:r>
              <a:rPr lang="en-US" sz="2600" dirty="0" smtClean="0">
                <a:sym typeface="Wingdings" pitchFamily="2" charset="2"/>
              </a:rPr>
              <a:t> item </a:t>
            </a:r>
            <a:r>
              <a:rPr lang="en-US" sz="2600" dirty="0" err="1" smtClean="0">
                <a:sym typeface="Wingdings" pitchFamily="2" charset="2"/>
              </a:rPr>
              <a:t>mudah</a:t>
            </a:r>
            <a:r>
              <a:rPr lang="id-ID" sz="2600" dirty="0" smtClean="0">
                <a:sym typeface="Wingdings" pitchFamily="2" charset="2"/>
              </a:rPr>
              <a:t>, selanjutnya item yg sukar. 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id-ID" sz="2600" dirty="0" smtClean="0">
                <a:solidFill>
                  <a:srgbClr val="006600"/>
                </a:solidFill>
              </a:rPr>
              <a:t>Mengapa?</a:t>
            </a:r>
          </a:p>
          <a:p>
            <a:pPr marL="538163" indent="-174625">
              <a:spcBef>
                <a:spcPts val="0"/>
              </a:spcBef>
              <a:buNone/>
            </a:pPr>
            <a:endParaRPr lang="id-ID" sz="2400" dirty="0" smtClean="0">
              <a:solidFill>
                <a:srgbClr val="000099"/>
              </a:solidFill>
            </a:endParaRPr>
          </a:p>
          <a:p>
            <a:pPr marL="174625" indent="-174625">
              <a:spcBef>
                <a:spcPts val="0"/>
              </a:spcBef>
            </a:pPr>
            <a:r>
              <a:rPr lang="en-US" sz="2600" dirty="0" err="1" smtClean="0">
                <a:solidFill>
                  <a:srgbClr val="CC0000"/>
                </a:solidFill>
              </a:rPr>
              <a:t>Rekomendasi</a:t>
            </a:r>
            <a:r>
              <a:rPr lang="id-ID" sz="2600" dirty="0" smtClean="0">
                <a:solidFill>
                  <a:srgbClr val="CC0000"/>
                </a:solidFill>
              </a:rPr>
              <a:t> hasil analisis kesukaran aitem</a:t>
            </a:r>
            <a:r>
              <a:rPr lang="en-US" sz="2600" dirty="0" smtClean="0">
                <a:solidFill>
                  <a:srgbClr val="CC0000"/>
                </a:solidFill>
              </a:rPr>
              <a:t>:</a:t>
            </a:r>
            <a:r>
              <a:rPr lang="en-US" sz="2600" dirty="0" smtClean="0"/>
              <a:t> </a:t>
            </a:r>
          </a:p>
          <a:p>
            <a:pPr indent="-74613">
              <a:spcBef>
                <a:spcPts val="0"/>
              </a:spcBef>
              <a:buNone/>
            </a:pPr>
            <a:r>
              <a:rPr lang="en-US" sz="2300" dirty="0" smtClean="0">
                <a:solidFill>
                  <a:srgbClr val="006600"/>
                </a:solidFill>
              </a:rPr>
              <a:t>1. </a:t>
            </a:r>
            <a:r>
              <a:rPr lang="id-ID" sz="2300" dirty="0" smtClean="0">
                <a:solidFill>
                  <a:srgbClr val="006600"/>
                </a:solidFill>
              </a:rPr>
              <a:t>a</a:t>
            </a:r>
            <a:r>
              <a:rPr lang="en-US" sz="2300" dirty="0" smtClean="0">
                <a:solidFill>
                  <a:srgbClr val="006600"/>
                </a:solidFill>
              </a:rPr>
              <a:t>item </a:t>
            </a:r>
            <a:r>
              <a:rPr lang="en-US" sz="2300" dirty="0" err="1" smtClean="0">
                <a:solidFill>
                  <a:srgbClr val="006600"/>
                </a:solidFill>
              </a:rPr>
              <a:t>dipertahankan</a:t>
            </a:r>
            <a:r>
              <a:rPr lang="en-US" sz="2300" dirty="0" smtClean="0">
                <a:solidFill>
                  <a:srgbClr val="006600"/>
                </a:solidFill>
              </a:rPr>
              <a:t> </a:t>
            </a:r>
            <a:r>
              <a:rPr lang="en-US" sz="2300" dirty="0" err="1" smtClean="0">
                <a:solidFill>
                  <a:srgbClr val="006600"/>
                </a:solidFill>
              </a:rPr>
              <a:t>atau</a:t>
            </a:r>
            <a:r>
              <a:rPr lang="en-US" sz="2300" dirty="0" smtClean="0">
                <a:solidFill>
                  <a:srgbClr val="006600"/>
                </a:solidFill>
              </a:rPr>
              <a:t> </a:t>
            </a:r>
            <a:r>
              <a:rPr lang="id-ID" sz="2300" dirty="0" smtClean="0">
                <a:solidFill>
                  <a:srgbClr val="006600"/>
                </a:solidFill>
              </a:rPr>
              <a:t>aitem gugur</a:t>
            </a:r>
            <a:endParaRPr lang="en-US" sz="2300" dirty="0" smtClean="0">
              <a:solidFill>
                <a:srgbClr val="006600"/>
              </a:solidFill>
            </a:endParaRPr>
          </a:p>
          <a:p>
            <a:pPr marL="800100" indent="-74613">
              <a:spcBef>
                <a:spcPts val="0"/>
              </a:spcBef>
              <a:buNone/>
            </a:pPr>
            <a:r>
              <a:rPr lang="id-ID" sz="2000" dirty="0" smtClean="0"/>
              <a:t>Disesuaikan tingkat kesukaran aitem, tergantung tujuan tes.</a:t>
            </a:r>
          </a:p>
          <a:p>
            <a:pPr indent="-74613">
              <a:spcBef>
                <a:spcPts val="0"/>
              </a:spcBef>
              <a:buNone/>
            </a:pPr>
            <a:r>
              <a:rPr lang="en-US" sz="2300" dirty="0" smtClean="0">
                <a:solidFill>
                  <a:srgbClr val="006600"/>
                </a:solidFill>
              </a:rPr>
              <a:t>2. </a:t>
            </a:r>
            <a:r>
              <a:rPr lang="en-US" sz="2300" dirty="0" err="1" smtClean="0">
                <a:solidFill>
                  <a:srgbClr val="006600"/>
                </a:solidFill>
              </a:rPr>
              <a:t>ubah</a:t>
            </a:r>
            <a:r>
              <a:rPr lang="en-US" sz="2300" dirty="0" smtClean="0">
                <a:solidFill>
                  <a:srgbClr val="006600"/>
                </a:solidFill>
              </a:rPr>
              <a:t> </a:t>
            </a:r>
            <a:r>
              <a:rPr lang="id-ID" sz="2300" dirty="0" smtClean="0">
                <a:solidFill>
                  <a:srgbClr val="006600"/>
                </a:solidFill>
              </a:rPr>
              <a:t>posisi/urutan a</a:t>
            </a:r>
            <a:r>
              <a:rPr lang="en-US" sz="2300" dirty="0" smtClean="0">
                <a:solidFill>
                  <a:srgbClr val="006600"/>
                </a:solidFill>
              </a:rPr>
              <a:t>item</a:t>
            </a:r>
            <a:endParaRPr lang="id-ID" sz="2300" dirty="0" smtClean="0">
              <a:solidFill>
                <a:srgbClr val="006600"/>
              </a:solidFill>
            </a:endParaRPr>
          </a:p>
          <a:p>
            <a:pPr marL="806450" indent="-93663">
              <a:spcBef>
                <a:spcPts val="0"/>
              </a:spcBef>
              <a:buNone/>
            </a:pPr>
            <a:r>
              <a:rPr lang="id-ID" sz="2000" dirty="0" smtClean="0"/>
              <a:t>Dimulai aitem mudah ke sukar.</a:t>
            </a:r>
          </a:p>
          <a:p>
            <a:pPr marL="806450" indent="-93663">
              <a:spcBef>
                <a:spcPts val="0"/>
              </a:spcBef>
              <a:buNone/>
            </a:pPr>
            <a:r>
              <a:rPr lang="id-ID" sz="2000" dirty="0" smtClean="0">
                <a:sym typeface="Wingdings" panose="05000000000000000000" pitchFamily="2" charset="2"/>
              </a:rPr>
              <a:t> </a:t>
            </a:r>
            <a:r>
              <a:rPr lang="id-ID" sz="2000" dirty="0" smtClean="0"/>
              <a:t>Pada tes prestasi belajar, urutan kesukaran disesuaikan dgn materi.</a:t>
            </a:r>
            <a:endParaRPr lang="en-US" sz="2000" dirty="0" smtClean="0"/>
          </a:p>
          <a:p>
            <a:pPr marL="174625" indent="-174625">
              <a:spcBef>
                <a:spcPts val="0"/>
              </a:spcBef>
            </a:pPr>
            <a:endParaRPr lang="id-ID" sz="20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/>
            <a:r>
              <a:rPr lang="id-ID" sz="3500" b="1" dirty="0" smtClean="0">
                <a:solidFill>
                  <a:srgbClr val="000099"/>
                </a:solidFill>
              </a:rPr>
              <a:t>b. Analisis Aitem Kuantitatif:</a:t>
            </a:r>
            <a:br>
              <a:rPr lang="id-ID" sz="3500" b="1" dirty="0" smtClean="0">
                <a:solidFill>
                  <a:srgbClr val="000099"/>
                </a:solidFill>
              </a:rPr>
            </a:br>
            <a:r>
              <a:rPr lang="id-ID" sz="3500" b="1" dirty="0" smtClean="0">
                <a:solidFill>
                  <a:srgbClr val="008000"/>
                </a:solidFill>
              </a:rPr>
              <a:t>1. Indeks Kesukaran Aitem</a:t>
            </a:r>
            <a:endParaRPr lang="en-US" sz="3500" dirty="0" smtClean="0">
              <a:solidFill>
                <a:srgbClr val="008000"/>
              </a:solidFill>
              <a:latin typeface="Arial" charset="0"/>
              <a:ea typeface="ＭＳ Ｐゴシック" charset="-128"/>
            </a:endParaRPr>
          </a:p>
        </p:txBody>
      </p:sp>
      <p:graphicFrame>
        <p:nvGraphicFramePr>
          <p:cNvPr id="4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280702"/>
              </p:ext>
            </p:extLst>
          </p:nvPr>
        </p:nvGraphicFramePr>
        <p:xfrm>
          <a:off x="169248" y="2029317"/>
          <a:ext cx="7744154" cy="35661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074413"/>
                <a:gridCol w="1586753"/>
                <a:gridCol w="1667435"/>
                <a:gridCol w="779930"/>
                <a:gridCol w="2635623"/>
              </a:tblGrid>
              <a:tr h="729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Ai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tem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Menjawab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Benar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Menjawab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salah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</a:rPr>
                        <a:t>rekomendasi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95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70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2882" y="5639940"/>
            <a:ext cx="8598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0000"/>
                </a:solidFill>
              </a:rPr>
              <a:t>Tes dgn aitem pilihan ganda berjumlah 35 buah.</a:t>
            </a:r>
          </a:p>
          <a:p>
            <a:r>
              <a:rPr lang="id-ID" b="1" dirty="0" smtClean="0">
                <a:solidFill>
                  <a:srgbClr val="000099"/>
                </a:solidFill>
              </a:rPr>
              <a:t>Apakah rekomendasi thd setiap aitem berdasarkan analisis kesukaran </a:t>
            </a:r>
            <a:r>
              <a:rPr lang="en-US" b="1" dirty="0" smtClean="0">
                <a:solidFill>
                  <a:srgbClr val="000099"/>
                </a:solidFill>
              </a:rPr>
              <a:t>Item? </a:t>
            </a:r>
            <a:endParaRPr 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12398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/>
            <a:r>
              <a:rPr lang="id-ID" sz="3600" b="1" dirty="0" smtClean="0">
                <a:solidFill>
                  <a:srgbClr val="000099"/>
                </a:solidFill>
              </a:rPr>
              <a:t>b. Analisis kuantitatif: </a:t>
            </a:r>
            <a:br>
              <a:rPr lang="id-ID" sz="3600" b="1" dirty="0" smtClean="0">
                <a:solidFill>
                  <a:srgbClr val="000099"/>
                </a:solidFill>
              </a:rPr>
            </a:br>
            <a:r>
              <a:rPr lang="id-ID" sz="3600" dirty="0">
                <a:solidFill>
                  <a:srgbClr val="FF0066"/>
                </a:solidFill>
                <a:ea typeface="ＭＳ Ｐゴシック" charset="-128"/>
              </a:rPr>
              <a:t>2</a:t>
            </a:r>
            <a:r>
              <a:rPr lang="id-ID" sz="3600" dirty="0" smtClean="0">
                <a:solidFill>
                  <a:srgbClr val="FF0066"/>
                </a:solidFill>
                <a:ea typeface="ＭＳ Ｐゴシック" charset="-128"/>
              </a:rPr>
              <a:t>. Efektivitas Distraktor</a:t>
            </a:r>
            <a:endParaRPr lang="en-US" sz="3600" dirty="0" smtClean="0">
              <a:solidFill>
                <a:srgbClr val="FF0066"/>
              </a:solidFill>
              <a:ea typeface="ＭＳ Ｐゴシック" charset="-128"/>
            </a:endParaRPr>
          </a:p>
        </p:txBody>
      </p:sp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xfrm>
            <a:off x="457200" y="1789113"/>
            <a:ext cx="8229600" cy="451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indent="-268288">
              <a:spcBef>
                <a:spcPts val="0"/>
              </a:spcBef>
              <a:tabLst>
                <a:tab pos="538163" algn="l"/>
              </a:tabLst>
            </a:pPr>
            <a:r>
              <a:rPr lang="id-ID" sz="2400" dirty="0" smtClean="0">
                <a:solidFill>
                  <a:srgbClr val="FF0000"/>
                </a:solidFill>
              </a:rPr>
              <a:t>Distraktor</a:t>
            </a:r>
            <a:r>
              <a:rPr lang="id-ID" sz="2400" dirty="0" smtClean="0">
                <a:solidFill>
                  <a:srgbClr val="006600"/>
                </a:solidFill>
              </a:rPr>
              <a:t> = </a:t>
            </a:r>
            <a:r>
              <a:rPr lang="en-US" sz="2400" dirty="0" err="1" smtClean="0">
                <a:solidFill>
                  <a:srgbClr val="006600"/>
                </a:solidFill>
              </a:rPr>
              <a:t>pilihan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jawaban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salah</a:t>
            </a:r>
            <a:endParaRPr lang="en-US" sz="2400" dirty="0" smtClean="0">
              <a:solidFill>
                <a:srgbClr val="006600"/>
              </a:solidFill>
            </a:endParaRPr>
          </a:p>
          <a:p>
            <a:pPr marL="268288" indent="-268288">
              <a:spcBef>
                <a:spcPts val="0"/>
              </a:spcBef>
              <a:tabLst>
                <a:tab pos="623888" algn="l"/>
              </a:tabLst>
            </a:pPr>
            <a:r>
              <a:rPr lang="en-US" sz="2400" dirty="0" smtClean="0"/>
              <a:t> </a:t>
            </a:r>
            <a:r>
              <a:rPr lang="id-ID" sz="2400" dirty="0" smtClean="0"/>
              <a:t>analisis digunakan hanya pada aitem pilihan ganda.</a:t>
            </a:r>
            <a:endParaRPr lang="id-ID" sz="2400" dirty="0" smtClean="0">
              <a:sym typeface="Wingdings" pitchFamily="2" charset="2"/>
            </a:endParaRPr>
          </a:p>
          <a:p>
            <a:pPr marL="268288" indent="-268288">
              <a:spcBef>
                <a:spcPts val="0"/>
              </a:spcBef>
              <a:tabLst>
                <a:tab pos="623888" algn="l"/>
              </a:tabLst>
            </a:pPr>
            <a:r>
              <a:rPr lang="id-ID" sz="2400" dirty="0" smtClean="0">
                <a:solidFill>
                  <a:srgbClr val="0000FF"/>
                </a:solidFill>
              </a:rPr>
              <a:t>Apakah tujuan adanya distraktor pada pilihan ganda?</a:t>
            </a:r>
          </a:p>
          <a:p>
            <a:pPr marL="631825" indent="-187325">
              <a:spcBef>
                <a:spcPts val="0"/>
              </a:spcBef>
              <a:buNone/>
            </a:pPr>
            <a:r>
              <a:rPr lang="id-ID" sz="2200" dirty="0" smtClean="0"/>
              <a:t>Peserta menjawab benar2 sesuai kemampuannya.</a:t>
            </a:r>
          </a:p>
          <a:p>
            <a:pPr marL="268288" indent="-268288">
              <a:spcBef>
                <a:spcPts val="0"/>
              </a:spcBef>
              <a:tabLst>
                <a:tab pos="623888" algn="l"/>
              </a:tabLst>
            </a:pPr>
            <a:r>
              <a:rPr lang="id-ID" sz="2400" dirty="0" smtClean="0">
                <a:solidFill>
                  <a:srgbClr val="0000FF"/>
                </a:solidFill>
              </a:rPr>
              <a:t>Karakteristik pilihan jawaban (</a:t>
            </a:r>
            <a:r>
              <a:rPr lang="id-ID" sz="2400" i="1" dirty="0" smtClean="0">
                <a:solidFill>
                  <a:srgbClr val="0000FF"/>
                </a:solidFill>
              </a:rPr>
              <a:t>options</a:t>
            </a:r>
            <a:r>
              <a:rPr lang="id-ID" sz="2400" dirty="0" smtClean="0">
                <a:solidFill>
                  <a:srgbClr val="0000FF"/>
                </a:solidFill>
              </a:rPr>
              <a:t>) </a:t>
            </a:r>
            <a:r>
              <a:rPr lang="en-US" sz="2400" dirty="0" err="1" smtClean="0">
                <a:solidFill>
                  <a:srgbClr val="0000FF"/>
                </a:solidFill>
              </a:rPr>
              <a:t>yg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baik</a:t>
            </a:r>
            <a:r>
              <a:rPr lang="en-US" sz="2400" dirty="0" smtClean="0">
                <a:solidFill>
                  <a:srgbClr val="0000FF"/>
                </a:solidFill>
              </a:rPr>
              <a:t>:</a:t>
            </a:r>
          </a:p>
          <a:p>
            <a:pPr marL="531813" indent="-263525">
              <a:spcBef>
                <a:spcPts val="0"/>
              </a:spcBef>
              <a:buNone/>
              <a:tabLst>
                <a:tab pos="623888" algn="l"/>
              </a:tabLst>
            </a:pPr>
            <a:r>
              <a:rPr lang="id-ID" sz="2000" dirty="0" smtClean="0">
                <a:solidFill>
                  <a:srgbClr val="FF0000"/>
                </a:solidFill>
              </a:rPr>
              <a:t>a.</a:t>
            </a:r>
            <a:r>
              <a:rPr lang="id-ID" sz="2000" dirty="0" smtClean="0"/>
              <a:t> Kunci hanya dipilih peserta yg memiliki kemampuan.</a:t>
            </a:r>
          </a:p>
          <a:p>
            <a:pPr marL="531813" indent="-263525">
              <a:spcBef>
                <a:spcPts val="0"/>
              </a:spcBef>
              <a:buNone/>
              <a:tabLst>
                <a:tab pos="623888" algn="l"/>
              </a:tabLst>
            </a:pPr>
            <a:r>
              <a:rPr lang="id-ID" sz="2000" dirty="0" smtClean="0">
                <a:solidFill>
                  <a:srgbClr val="FF0000"/>
                </a:solidFill>
              </a:rPr>
              <a:t>b.</a:t>
            </a:r>
            <a:r>
              <a:rPr lang="id-ID" sz="2000" dirty="0" smtClean="0"/>
              <a:t> Distraktor tdk terlihat jelas sebagai jawaban </a:t>
            </a:r>
            <a:r>
              <a:rPr lang="id-ID" sz="2000" dirty="0" smtClean="0"/>
              <a:t>salah.</a:t>
            </a:r>
            <a:endParaRPr lang="id-ID" sz="2000" dirty="0" smtClean="0"/>
          </a:p>
          <a:p>
            <a:pPr marL="531813" indent="-263525">
              <a:spcBef>
                <a:spcPts val="0"/>
              </a:spcBef>
              <a:buNone/>
              <a:tabLst>
                <a:tab pos="623888" algn="l"/>
              </a:tabLst>
            </a:pPr>
            <a:r>
              <a:rPr lang="id-ID" sz="2000" dirty="0" smtClean="0">
                <a:solidFill>
                  <a:srgbClr val="FF0000"/>
                </a:solidFill>
              </a:rPr>
              <a:t>c.</a:t>
            </a:r>
            <a:r>
              <a:rPr lang="id-ID" sz="2000" dirty="0" smtClean="0"/>
              <a:t> Distraktor tdk </a:t>
            </a:r>
            <a:r>
              <a:rPr lang="id-ID" sz="2000" dirty="0" smtClean="0"/>
              <a:t>mengecoh.</a:t>
            </a:r>
            <a:endParaRPr lang="id-ID" sz="2000" dirty="0" smtClean="0"/>
          </a:p>
          <a:p>
            <a:pPr marL="712788" indent="0">
              <a:spcBef>
                <a:spcPts val="0"/>
              </a:spcBef>
              <a:buNone/>
            </a:pPr>
            <a:r>
              <a:rPr lang="id-ID" sz="2000" dirty="0">
                <a:solidFill>
                  <a:srgbClr val="7030A0"/>
                </a:solidFill>
              </a:rPr>
              <a:t>Distraktor yg baik BUKAN berarti </a:t>
            </a:r>
            <a:r>
              <a:rPr lang="id-ID" sz="2000" dirty="0" smtClean="0">
                <a:solidFill>
                  <a:srgbClr val="7030A0"/>
                </a:solidFill>
              </a:rPr>
              <a:t>harus mengecoh</a:t>
            </a:r>
            <a:r>
              <a:rPr lang="id-ID" sz="2000" dirty="0">
                <a:solidFill>
                  <a:srgbClr val="7030A0"/>
                </a:solidFill>
              </a:rPr>
              <a:t>, </a:t>
            </a:r>
            <a:r>
              <a:rPr lang="id-ID" sz="2000" dirty="0">
                <a:solidFill>
                  <a:srgbClr val="006600"/>
                </a:solidFill>
              </a:rPr>
              <a:t>mengapa</a:t>
            </a:r>
            <a:r>
              <a:rPr lang="id-ID" sz="2000" dirty="0" smtClean="0">
                <a:solidFill>
                  <a:srgbClr val="006600"/>
                </a:solidFill>
              </a:rPr>
              <a:t>?</a:t>
            </a:r>
          </a:p>
          <a:p>
            <a:pPr marL="538163" indent="-269875">
              <a:spcBef>
                <a:spcPts val="0"/>
              </a:spcBef>
              <a:buNone/>
              <a:tabLst>
                <a:tab pos="623888" algn="l"/>
              </a:tabLst>
            </a:pPr>
            <a:r>
              <a:rPr lang="id-ID" sz="2000" dirty="0" smtClean="0">
                <a:solidFill>
                  <a:srgbClr val="CC0000"/>
                </a:solidFill>
              </a:rPr>
              <a:t>d.</a:t>
            </a:r>
            <a:r>
              <a:rPr lang="id-ID" sz="2000" dirty="0" smtClean="0">
                <a:solidFill>
                  <a:srgbClr val="006600"/>
                </a:solidFill>
              </a:rPr>
              <a:t> </a:t>
            </a:r>
            <a:r>
              <a:rPr lang="id-ID" sz="2000" dirty="0" smtClean="0"/>
              <a:t>Masing-masing distraktor dipilih relatif merata.</a:t>
            </a:r>
          </a:p>
          <a:p>
            <a:pPr marL="269875" indent="-269875">
              <a:spcBef>
                <a:spcPts val="0"/>
              </a:spcBef>
            </a:pPr>
            <a:r>
              <a:rPr lang="id-ID" sz="2400" dirty="0" smtClean="0">
                <a:solidFill>
                  <a:srgbClr val="FF0000"/>
                </a:solidFill>
              </a:rPr>
              <a:t>Tujuan analisis</a:t>
            </a:r>
            <a:r>
              <a:rPr lang="id-ID" sz="2400" dirty="0" smtClean="0"/>
              <a:t>: </a:t>
            </a:r>
            <a:r>
              <a:rPr lang="id-ID" sz="2400" dirty="0" smtClean="0"/>
              <a:t>apakah distraktor berfungsi sesuai harapan.</a:t>
            </a:r>
          </a:p>
        </p:txBody>
      </p:sp>
    </p:spTree>
    <p:extLst>
      <p:ext uri="{BB962C8B-B14F-4D97-AF65-F5344CB8AC3E}">
        <p14:creationId xmlns:p14="http://schemas.microsoft.com/office/powerpoint/2010/main" val="193361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1150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/>
            <a:r>
              <a:rPr lang="id-ID" sz="3600" b="1" dirty="0" smtClean="0">
                <a:solidFill>
                  <a:srgbClr val="000099"/>
                </a:solidFill>
              </a:rPr>
              <a:t>b. Analisis kuantitatif: </a:t>
            </a:r>
            <a:br>
              <a:rPr lang="id-ID" sz="3600" b="1" dirty="0" smtClean="0">
                <a:solidFill>
                  <a:srgbClr val="000099"/>
                </a:solidFill>
              </a:rPr>
            </a:br>
            <a:r>
              <a:rPr lang="id-ID" sz="3600" dirty="0">
                <a:solidFill>
                  <a:srgbClr val="FF0066"/>
                </a:solidFill>
                <a:ea typeface="ＭＳ Ｐゴシック" charset="-128"/>
              </a:rPr>
              <a:t>2</a:t>
            </a:r>
            <a:r>
              <a:rPr lang="id-ID" sz="3600" dirty="0" smtClean="0">
                <a:solidFill>
                  <a:srgbClr val="FF0066"/>
                </a:solidFill>
                <a:ea typeface="ＭＳ Ｐゴシック" charset="-128"/>
              </a:rPr>
              <a:t>. Efektivitas Distraktor</a:t>
            </a:r>
            <a:endParaRPr lang="en-US" sz="3600" dirty="0" smtClean="0">
              <a:solidFill>
                <a:srgbClr val="FF0066"/>
              </a:solidFill>
              <a:ea typeface="ＭＳ Ｐゴシック" charset="-128"/>
            </a:endParaRPr>
          </a:p>
        </p:txBody>
      </p:sp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xfrm>
            <a:off x="457200" y="1828799"/>
            <a:ext cx="8229600" cy="4270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indent="-268288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id-ID" sz="2400" b="1" dirty="0" smtClean="0">
                <a:solidFill>
                  <a:srgbClr val="FF0000"/>
                </a:solidFill>
              </a:rPr>
              <a:t>Langkah analisis efektivitas distraktor (</a:t>
            </a:r>
            <a:r>
              <a:rPr lang="id-ID" sz="2400" b="1" i="1" dirty="0" smtClean="0">
                <a:solidFill>
                  <a:srgbClr val="FF0000"/>
                </a:solidFill>
              </a:rPr>
              <a:t>distractor power</a:t>
            </a:r>
            <a:r>
              <a:rPr lang="id-ID" sz="2400" b="1" dirty="0" smtClean="0">
                <a:solidFill>
                  <a:srgbClr val="FF0000"/>
                </a:solidFill>
              </a:rPr>
              <a:t>):</a:t>
            </a:r>
          </a:p>
          <a:p>
            <a:pPr marL="363538" indent="-36353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</a:rPr>
              <a:t>1.</a:t>
            </a:r>
            <a:r>
              <a:rPr lang="id-ID" sz="2200" dirty="0" smtClean="0"/>
              <a:t> bagi peserta dlm klp </a:t>
            </a:r>
            <a:r>
              <a:rPr lang="id-ID" sz="2200" dirty="0" smtClean="0">
                <a:solidFill>
                  <a:srgbClr val="CC0000"/>
                </a:solidFill>
              </a:rPr>
              <a:t>T</a:t>
            </a:r>
            <a:r>
              <a:rPr lang="id-ID" sz="2200" dirty="0" smtClean="0"/>
              <a:t>inggi </a:t>
            </a:r>
            <a:r>
              <a:rPr lang="id-ID" sz="2200" dirty="0" smtClean="0"/>
              <a:t>(</a:t>
            </a:r>
            <a:r>
              <a:rPr lang="id-ID" sz="2200" b="1" dirty="0" smtClean="0">
                <a:solidFill>
                  <a:srgbClr val="FF0000"/>
                </a:solidFill>
              </a:rPr>
              <a:t>T</a:t>
            </a:r>
            <a:r>
              <a:rPr lang="id-ID" sz="2200" dirty="0" smtClean="0"/>
              <a:t>) &amp; </a:t>
            </a:r>
            <a:r>
              <a:rPr lang="id-ID" sz="2200" dirty="0" smtClean="0">
                <a:solidFill>
                  <a:srgbClr val="CC0000"/>
                </a:solidFill>
              </a:rPr>
              <a:t>R</a:t>
            </a:r>
            <a:r>
              <a:rPr lang="id-ID" sz="2200" dirty="0"/>
              <a:t>endah </a:t>
            </a:r>
            <a:r>
              <a:rPr lang="id-ID" sz="2200" dirty="0" smtClean="0"/>
              <a:t>(</a:t>
            </a:r>
            <a:r>
              <a:rPr lang="id-ID" sz="2200" b="1" dirty="0" smtClean="0">
                <a:solidFill>
                  <a:srgbClr val="FF0000"/>
                </a:solidFill>
              </a:rPr>
              <a:t>R</a:t>
            </a:r>
            <a:r>
              <a:rPr lang="id-ID" sz="2200" dirty="0" smtClean="0"/>
              <a:t>) </a:t>
            </a:r>
            <a:r>
              <a:rPr lang="id-ID" sz="2200" dirty="0"/>
              <a:t>berdasarkan </a:t>
            </a:r>
            <a:r>
              <a:rPr lang="id-ID" sz="2200" dirty="0" smtClean="0"/>
              <a:t>skor totalnya </a:t>
            </a:r>
            <a:r>
              <a:rPr lang="id-ID" sz="2200" dirty="0" smtClean="0"/>
              <a:t>(lihat </a:t>
            </a:r>
            <a:r>
              <a:rPr lang="id-ID" sz="2400" dirty="0" smtClean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Azwar</a:t>
            </a:r>
            <a:r>
              <a:rPr lang="id-ID" sz="2400" dirty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, 1996, hlm 132</a:t>
            </a:r>
            <a:r>
              <a:rPr lang="id-ID" sz="2400" dirty="0" smtClean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)</a:t>
            </a:r>
            <a:r>
              <a:rPr lang="id-ID" sz="2200" dirty="0" smtClean="0"/>
              <a:t>.</a:t>
            </a:r>
            <a:endParaRPr lang="id-ID" sz="2200" dirty="0" smtClean="0"/>
          </a:p>
          <a:p>
            <a:pPr marL="363538" indent="-36353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</a:rPr>
              <a:t>2.</a:t>
            </a:r>
            <a:r>
              <a:rPr lang="id-ID" sz="2200" dirty="0" smtClean="0"/>
              <a:t> pada setiap klp, hitung peserta yg memilih setiap pilihan jawaban. </a:t>
            </a:r>
          </a:p>
          <a:p>
            <a:pPr marL="363538" indent="-36353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</a:rPr>
              <a:t>3.</a:t>
            </a:r>
            <a:r>
              <a:rPr lang="id-ID" sz="2200" dirty="0" smtClean="0"/>
              <a:t> </a:t>
            </a:r>
            <a:r>
              <a:rPr lang="id-ID" sz="2200" dirty="0" smtClean="0"/>
              <a:t>Distraktor </a:t>
            </a:r>
            <a:r>
              <a:rPr lang="id-ID" sz="2200" dirty="0" smtClean="0"/>
              <a:t>efektif bila: </a:t>
            </a:r>
          </a:p>
          <a:p>
            <a:pPr marL="901700" indent="-268288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0099"/>
                </a:solidFill>
              </a:rPr>
              <a:t>- Distraktor lebih banyak dipilih oleh klp rendah.</a:t>
            </a:r>
          </a:p>
          <a:p>
            <a:pPr marL="901700" indent="-268288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0099"/>
                </a:solidFill>
              </a:rPr>
              <a:t>- Masing-masing distraktor dipilih relatif merata.</a:t>
            </a:r>
          </a:p>
          <a:p>
            <a:pPr marL="363538" indent="0" defTabSz="444500">
              <a:spcBef>
                <a:spcPts val="0"/>
              </a:spcBef>
              <a:buNone/>
            </a:pPr>
            <a:r>
              <a:rPr lang="id-ID" sz="2000" dirty="0"/>
              <a:t>Distraktor </a:t>
            </a:r>
            <a:r>
              <a:rPr lang="id-ID" sz="2000" dirty="0" smtClean="0"/>
              <a:t>TIDAK efektif </a:t>
            </a:r>
            <a:r>
              <a:rPr lang="id-ID" sz="2000" dirty="0"/>
              <a:t>bila:</a:t>
            </a:r>
            <a:endParaRPr lang="id-ID" sz="2000" dirty="0" smtClean="0">
              <a:solidFill>
                <a:srgbClr val="00B050"/>
              </a:solidFill>
            </a:endParaRPr>
          </a:p>
          <a:p>
            <a:pPr marL="900113" indent="-349250" defTabSz="444500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B050"/>
                </a:solidFill>
              </a:rPr>
              <a:t>- Distraktor </a:t>
            </a:r>
            <a:r>
              <a:rPr lang="id-ID" sz="2000" dirty="0" smtClean="0">
                <a:solidFill>
                  <a:srgbClr val="00B050"/>
                </a:solidFill>
              </a:rPr>
              <a:t>yg tdk dipilih sama sekali </a:t>
            </a:r>
            <a:r>
              <a:rPr lang="id-ID" sz="20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ym typeface="Wingdings" pitchFamily="2" charset="2"/>
              </a:rPr>
              <a:t> terlihat jelas salah.</a:t>
            </a:r>
          </a:p>
          <a:p>
            <a:pPr marL="900113" indent="-349250" defTabSz="444500"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00B050"/>
                </a:solidFill>
              </a:rPr>
              <a:t>- Distraktor </a:t>
            </a:r>
            <a:r>
              <a:rPr lang="id-ID" sz="2000" dirty="0" smtClean="0">
                <a:solidFill>
                  <a:srgbClr val="00B050"/>
                </a:solidFill>
              </a:rPr>
              <a:t>yg terlalu banyak dipilih</a:t>
            </a:r>
            <a:r>
              <a:rPr lang="id-ID" sz="2000" dirty="0" smtClean="0"/>
              <a:t> (bahkan dibandingkan kunci) </a:t>
            </a:r>
            <a:r>
              <a:rPr lang="id-ID" sz="20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ym typeface="Wingdings" pitchFamily="2" charset="2"/>
              </a:rPr>
              <a:t> terlalu mengecoh.</a:t>
            </a:r>
          </a:p>
          <a:p>
            <a:pPr marL="269875" indent="-269875" defTabSz="25558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</a:rPr>
              <a:t>5.</a:t>
            </a:r>
            <a:r>
              <a:rPr lang="id-ID" sz="2200" dirty="0" smtClean="0"/>
              <a:t> Utk distraktor yg dianggap tdk efektif, lihat kembali bunyi pilihannya, lalu lakukan revisi.</a:t>
            </a:r>
          </a:p>
        </p:txBody>
      </p:sp>
    </p:spTree>
    <p:extLst>
      <p:ext uri="{BB962C8B-B14F-4D97-AF65-F5344CB8AC3E}">
        <p14:creationId xmlns:p14="http://schemas.microsoft.com/office/powerpoint/2010/main" val="290554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611188" y="274638"/>
            <a:ext cx="8532812" cy="92233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3538" indent="-363538">
              <a:defRPr/>
            </a:pPr>
            <a:r>
              <a:rPr lang="id-ID" sz="3200" b="1" dirty="0" smtClean="0">
                <a:solidFill>
                  <a:srgbClr val="FFFF00"/>
                </a:solidFill>
              </a:rPr>
              <a:t>b. Analisis kuantitatif: </a:t>
            </a:r>
            <a:br>
              <a:rPr lang="id-ID" sz="3200" b="1" dirty="0" smtClean="0">
                <a:solidFill>
                  <a:srgbClr val="FFFF00"/>
                </a:solidFill>
              </a:rPr>
            </a:br>
            <a:r>
              <a:rPr lang="id-ID" sz="3200" dirty="0"/>
              <a:t>2</a:t>
            </a:r>
            <a:r>
              <a:rPr lang="id-ID" sz="3200" dirty="0" smtClean="0"/>
              <a:t>. Efektivitas Distraktor</a:t>
            </a:r>
            <a:endParaRPr lang="id-ID" sz="32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388" y="1341438"/>
          <a:ext cx="2236268" cy="5256208"/>
        </p:xfrm>
        <a:graphic>
          <a:graphicData uri="http://schemas.openxmlformats.org/drawingml/2006/table">
            <a:tbl>
              <a:tblPr/>
              <a:tblGrid>
                <a:gridCol w="792118"/>
                <a:gridCol w="310699"/>
                <a:gridCol w="398239"/>
                <a:gridCol w="735212"/>
              </a:tblGrid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subyek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74192" y="1341438"/>
          <a:ext cx="2422510" cy="5256208"/>
        </p:xfrm>
        <a:graphic>
          <a:graphicData uri="http://schemas.openxmlformats.org/drawingml/2006/table">
            <a:tbl>
              <a:tblPr/>
              <a:tblGrid>
                <a:gridCol w="792081"/>
                <a:gridCol w="402582"/>
                <a:gridCol w="431405"/>
                <a:gridCol w="796442"/>
              </a:tblGrid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subyek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674659" y="120182"/>
            <a:ext cx="3469342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30 peserta</a:t>
            </a:r>
          </a:p>
          <a:p>
            <a:pPr marL="174625" indent="-174625"/>
            <a:r>
              <a:rPr lang="id-ID" dirty="0" smtClean="0">
                <a:solidFill>
                  <a:schemeClr val="bg1"/>
                </a:solidFill>
              </a:rPr>
              <a:t>20 Soal pilihan ganda, 4 pilihan.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Item 1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kunci A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Item 6  kunci B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2271" y="3644153"/>
            <a:ext cx="3455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>
                <a:solidFill>
                  <a:srgbClr val="000000"/>
                </a:solidFill>
              </a:rPr>
              <a:t>O</a:t>
            </a:r>
            <a:r>
              <a:rPr lang="id-ID" sz="1400" dirty="0" smtClean="0">
                <a:solidFill>
                  <a:srgbClr val="000000"/>
                </a:solidFill>
              </a:rPr>
              <a:t> = omited = tdk mengisi</a:t>
            </a:r>
            <a:r>
              <a:rPr lang="id-ID" sz="1600" dirty="0" smtClean="0">
                <a:solidFill>
                  <a:srgbClr val="000000"/>
                </a:solidFill>
              </a:rPr>
              <a:t>.</a:t>
            </a:r>
            <a:endParaRPr lang="id-ID" sz="1600" dirty="0">
              <a:solidFill>
                <a:srgbClr val="00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380993"/>
              </p:ext>
            </p:extLst>
          </p:nvPr>
        </p:nvGraphicFramePr>
        <p:xfrm>
          <a:off x="5360896" y="4273830"/>
          <a:ext cx="37831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34"/>
                <a:gridCol w="497541"/>
                <a:gridCol w="430306"/>
                <a:gridCol w="537882"/>
                <a:gridCol w="564776"/>
                <a:gridCol w="336176"/>
                <a:gridCol w="363071"/>
                <a:gridCol w="3765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Item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Klp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N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A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B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C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D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O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T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15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R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15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0099"/>
                          </a:solidFill>
                        </a:rPr>
                        <a:t>6</a:t>
                      </a:r>
                      <a:endParaRPr lang="id-ID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T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15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-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R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15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-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80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611188" y="274638"/>
            <a:ext cx="8532812" cy="92233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3538" indent="-363538">
              <a:defRPr/>
            </a:pPr>
            <a:r>
              <a:rPr lang="id-ID" sz="3200" b="1" dirty="0" smtClean="0">
                <a:solidFill>
                  <a:srgbClr val="FFFF00"/>
                </a:solidFill>
              </a:rPr>
              <a:t>b. Analisis kuantitatif: </a:t>
            </a:r>
            <a:br>
              <a:rPr lang="id-ID" sz="3200" b="1" dirty="0" smtClean="0">
                <a:solidFill>
                  <a:srgbClr val="FFFF00"/>
                </a:solidFill>
              </a:rPr>
            </a:br>
            <a:r>
              <a:rPr lang="id-ID" sz="3200" dirty="0"/>
              <a:t>2</a:t>
            </a:r>
            <a:r>
              <a:rPr lang="id-ID" sz="3200" dirty="0" smtClean="0"/>
              <a:t>. Efektivitas Distraktor</a:t>
            </a:r>
            <a:endParaRPr lang="id-ID" sz="32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36994" y="1471240"/>
          <a:ext cx="882126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723"/>
                <a:gridCol w="572440"/>
                <a:gridCol w="495083"/>
                <a:gridCol w="618854"/>
                <a:gridCol w="649796"/>
                <a:gridCol w="567282"/>
                <a:gridCol w="541498"/>
                <a:gridCol w="563474"/>
                <a:gridCol w="2448206"/>
                <a:gridCol w="15859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Item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Klp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N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A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B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C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D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O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Interpretasi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Rekomendasi</a:t>
                      </a:r>
                      <a:endParaRPr lang="id-ID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T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50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50*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Distraktor baik/efektif.</a:t>
                      </a:r>
                      <a:endParaRPr lang="id-ID" sz="16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id-ID" sz="16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R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50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40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0099"/>
                          </a:solidFill>
                        </a:rPr>
                        <a:t>10</a:t>
                      </a:r>
                      <a:endParaRPr lang="id-ID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T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50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25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15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5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5*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0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99"/>
                          </a:solidFill>
                        </a:rPr>
                        <a:t>Distraktor A terlalu mengecoh.</a:t>
                      </a:r>
                      <a:endParaRPr lang="id-ID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99"/>
                          </a:solidFill>
                        </a:rPr>
                        <a:t>Revisi distraktor A.</a:t>
                      </a:r>
                      <a:endParaRPr lang="id-ID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R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50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25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10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5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10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0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8000"/>
                          </a:solidFill>
                        </a:rPr>
                        <a:t>15</a:t>
                      </a:r>
                      <a:endParaRPr lang="id-ID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50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25*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5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15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5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R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50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35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15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id-ID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50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5*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50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74658" y="497541"/>
            <a:ext cx="3469342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100 peserta</a:t>
            </a:r>
          </a:p>
          <a:p>
            <a:pPr marL="174625" indent="-174625"/>
            <a:r>
              <a:rPr lang="id-ID" dirty="0" smtClean="0">
                <a:solidFill>
                  <a:schemeClr val="bg1"/>
                </a:solidFill>
              </a:rPr>
              <a:t>30 Soal pilihan ganda, 4 pilihan.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188" y="5072063"/>
            <a:ext cx="3660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* = kunci jawaban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84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1079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4500" indent="-444500" algn="l"/>
            <a:r>
              <a:rPr lang="id-ID" sz="3600" b="1" dirty="0" smtClean="0">
                <a:solidFill>
                  <a:srgbClr val="000099"/>
                </a:solidFill>
              </a:rPr>
              <a:t>b. Analisis Aitem Kuantitatif : </a:t>
            </a:r>
            <a:br>
              <a:rPr lang="id-ID" sz="3600" b="1" dirty="0" smtClean="0">
                <a:solidFill>
                  <a:srgbClr val="000099"/>
                </a:solidFill>
              </a:rPr>
            </a:br>
            <a:r>
              <a:rPr lang="id-ID" sz="3600" dirty="0">
                <a:solidFill>
                  <a:srgbClr val="CC0000"/>
                </a:solidFill>
                <a:ea typeface="ＭＳ Ｐゴシック" charset="-128"/>
              </a:rPr>
              <a:t>3</a:t>
            </a:r>
            <a:r>
              <a:rPr lang="id-ID" sz="3600" dirty="0" smtClean="0">
                <a:solidFill>
                  <a:srgbClr val="CC0000"/>
                </a:solidFill>
                <a:ea typeface="ＭＳ Ｐゴシック" charset="-128"/>
              </a:rPr>
              <a:t>. Daya beda Aitem </a:t>
            </a:r>
            <a:endParaRPr lang="en-US" sz="3600" dirty="0" smtClean="0">
              <a:solidFill>
                <a:srgbClr val="CC0000"/>
              </a:solidFill>
              <a:ea typeface="ＭＳ Ｐゴシック" charset="-128"/>
            </a:endParaRPr>
          </a:p>
        </p:txBody>
      </p:sp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xfrm>
            <a:off x="457200" y="1946275"/>
            <a:ext cx="8229600" cy="41973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= diskriminasi aitem</a:t>
            </a:r>
          </a:p>
          <a:p>
            <a:pPr marL="174625" indent="-174625">
              <a:spcBef>
                <a:spcPts val="0"/>
              </a:spcBef>
              <a:defRPr/>
            </a:pP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Sejauh mana kemampuan aitem utk membedakan individu yg berkemampuan tinggi &amp; individu yg berkemampuan rendah.</a:t>
            </a:r>
          </a:p>
          <a:p>
            <a:pPr marL="531813" indent="-168275">
              <a:spcBef>
                <a:spcPts val="0"/>
              </a:spcBef>
              <a:buNone/>
              <a:defRPr/>
            </a:pPr>
            <a:endParaRPr lang="id-ID" sz="2000" dirty="0" smtClean="0">
              <a:solidFill>
                <a:srgbClr val="006600"/>
              </a:solidFill>
            </a:endParaRPr>
          </a:p>
          <a:p>
            <a:pPr marL="174625" indent="-174625">
              <a:spcBef>
                <a:spcPts val="0"/>
              </a:spcBef>
              <a:defRPr/>
            </a:pPr>
            <a:r>
              <a:rPr lang="id-ID" sz="2400" dirty="0" smtClean="0">
                <a:solidFill>
                  <a:srgbClr val="800080"/>
                </a:solidFill>
              </a:rPr>
              <a:t>2 cara analisis daya beda:</a:t>
            </a:r>
          </a:p>
          <a:p>
            <a:pPr marL="538163" indent="-269875">
              <a:spcBef>
                <a:spcPts val="0"/>
              </a:spcBef>
              <a:buNone/>
              <a:defRPr/>
            </a:pPr>
            <a:r>
              <a:rPr lang="en-US" sz="2200" dirty="0" smtClean="0">
                <a:solidFill>
                  <a:srgbClr val="E83618"/>
                </a:solidFill>
              </a:rPr>
              <a:t>a.</a:t>
            </a:r>
            <a:r>
              <a:rPr lang="en-US" sz="2200" dirty="0" smtClean="0">
                <a:solidFill>
                  <a:srgbClr val="0033CC"/>
                </a:solidFill>
              </a:rPr>
              <a:t> </a:t>
            </a:r>
            <a:r>
              <a:rPr lang="en-US" sz="2200" dirty="0" err="1" smtClean="0">
                <a:solidFill>
                  <a:srgbClr val="0033CC"/>
                </a:solidFill>
              </a:rPr>
              <a:t>Indeks</a:t>
            </a:r>
            <a:r>
              <a:rPr lang="en-US" sz="2200" dirty="0" smtClean="0">
                <a:solidFill>
                  <a:srgbClr val="0033CC"/>
                </a:solidFill>
              </a:rPr>
              <a:t> </a:t>
            </a:r>
            <a:r>
              <a:rPr lang="en-US" sz="2200" dirty="0" err="1" smtClean="0">
                <a:solidFill>
                  <a:srgbClr val="0033CC"/>
                </a:solidFill>
              </a:rPr>
              <a:t>diskriminasi</a:t>
            </a:r>
            <a:r>
              <a:rPr lang="en-US" sz="2200" dirty="0" smtClean="0">
                <a:solidFill>
                  <a:srgbClr val="0033CC"/>
                </a:solidFill>
              </a:rPr>
              <a:t>/</a:t>
            </a:r>
            <a:r>
              <a:rPr lang="en-US" sz="2200" dirty="0" err="1" smtClean="0">
                <a:solidFill>
                  <a:srgbClr val="0033CC"/>
                </a:solidFill>
              </a:rPr>
              <a:t>daya</a:t>
            </a:r>
            <a:r>
              <a:rPr lang="en-US" sz="2200" dirty="0" smtClean="0">
                <a:solidFill>
                  <a:srgbClr val="0033CC"/>
                </a:solidFill>
              </a:rPr>
              <a:t> </a:t>
            </a:r>
            <a:r>
              <a:rPr lang="en-US" sz="2200" dirty="0" err="1" smtClean="0">
                <a:solidFill>
                  <a:srgbClr val="0033CC"/>
                </a:solidFill>
              </a:rPr>
              <a:t>beda</a:t>
            </a:r>
            <a:r>
              <a:rPr lang="id-ID" sz="2200" dirty="0" smtClean="0">
                <a:solidFill>
                  <a:srgbClr val="0033CC"/>
                </a:solidFill>
              </a:rPr>
              <a:t> aitem</a:t>
            </a:r>
            <a:r>
              <a:rPr lang="en-US" sz="2200" dirty="0" smtClean="0">
                <a:solidFill>
                  <a:srgbClr val="0033CC"/>
                </a:solidFill>
              </a:rPr>
              <a:t> (</a:t>
            </a:r>
            <a:r>
              <a:rPr lang="en-US" sz="2200" dirty="0" smtClean="0">
                <a:solidFill>
                  <a:srgbClr val="FF0000"/>
                </a:solidFill>
              </a:rPr>
              <a:t>D</a:t>
            </a:r>
            <a:r>
              <a:rPr lang="en-US" sz="2200" dirty="0" smtClean="0">
                <a:solidFill>
                  <a:srgbClr val="0033CC"/>
                </a:solidFill>
              </a:rPr>
              <a:t>)</a:t>
            </a:r>
            <a:endParaRPr lang="id-ID" sz="2200" dirty="0" smtClean="0">
              <a:sym typeface="Wingdings" pitchFamily="2" charset="2"/>
            </a:endParaRPr>
          </a:p>
          <a:p>
            <a:pPr marL="538163" indent="-269875">
              <a:spcBef>
                <a:spcPts val="0"/>
              </a:spcBef>
              <a:buNone/>
              <a:defRPr/>
            </a:pPr>
            <a:r>
              <a:rPr lang="id-ID" sz="2200" dirty="0" smtClean="0">
                <a:solidFill>
                  <a:srgbClr val="E83618"/>
                </a:solidFill>
              </a:rPr>
              <a:t>b</a:t>
            </a:r>
            <a:r>
              <a:rPr lang="en-US" sz="2200" dirty="0" smtClean="0">
                <a:solidFill>
                  <a:srgbClr val="E83618"/>
                </a:solidFill>
              </a:rPr>
              <a:t>.</a:t>
            </a:r>
            <a:r>
              <a:rPr lang="en-US" sz="2200" dirty="0" smtClean="0">
                <a:solidFill>
                  <a:srgbClr val="FF0066"/>
                </a:solidFill>
              </a:rPr>
              <a:t> </a:t>
            </a:r>
            <a:r>
              <a:rPr lang="id-ID" sz="2200" dirty="0" smtClean="0">
                <a:solidFill>
                  <a:srgbClr val="0033CC"/>
                </a:solidFill>
              </a:rPr>
              <a:t>korelasi aitem-total (</a:t>
            </a:r>
            <a:r>
              <a:rPr lang="id-ID" sz="2200" dirty="0" smtClean="0">
                <a:solidFill>
                  <a:srgbClr val="FF0000"/>
                </a:solidFill>
              </a:rPr>
              <a:t>r</a:t>
            </a:r>
            <a:r>
              <a:rPr lang="id-ID" sz="2200" baseline="-25000" dirty="0" smtClean="0">
                <a:solidFill>
                  <a:srgbClr val="FF0000"/>
                </a:solidFill>
              </a:rPr>
              <a:t>it</a:t>
            </a:r>
            <a:r>
              <a:rPr lang="id-ID" sz="2200" dirty="0" smtClean="0">
                <a:solidFill>
                  <a:srgbClr val="0033CC"/>
                </a:solidFill>
              </a:rPr>
              <a:t>)</a:t>
            </a:r>
            <a:endParaRPr lang="en-US" sz="2200" dirty="0" smtClean="0"/>
          </a:p>
          <a:p>
            <a:pPr eaLnBrk="1" hangingPunct="1">
              <a:buNone/>
            </a:pPr>
            <a:endParaRPr lang="en-US" sz="2600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xfrm>
            <a:off x="142504" y="2101932"/>
            <a:ext cx="8835241" cy="451262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indent="-174625">
              <a:spcBef>
                <a:spcPts val="0"/>
              </a:spcBef>
            </a:pPr>
            <a:r>
              <a:rPr lang="id-ID" sz="2400" dirty="0" smtClean="0">
                <a:solidFill>
                  <a:srgbClr val="800080"/>
                </a:solidFill>
              </a:rPr>
              <a:t>Digunakan pada aitem tes kemampuan yg diskor dikotomi.</a:t>
            </a:r>
          </a:p>
          <a:p>
            <a:pPr marL="174625" indent="-174625">
              <a:spcBef>
                <a:spcPts val="0"/>
              </a:spcBef>
            </a:pPr>
            <a:r>
              <a:rPr lang="id-ID" sz="2400" dirty="0" smtClean="0">
                <a:solidFill>
                  <a:srgbClr val="CC0000"/>
                </a:solidFill>
              </a:rPr>
              <a:t>Langkah menghitung D</a:t>
            </a:r>
            <a:r>
              <a:rPr lang="id-ID" sz="2400" dirty="0" smtClean="0"/>
              <a:t>:</a:t>
            </a:r>
          </a:p>
          <a:p>
            <a:pPr marL="631825" indent="-26828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0099"/>
                </a:solidFill>
              </a:rPr>
              <a:t>1. </a:t>
            </a:r>
            <a:r>
              <a:rPr lang="id-ID" sz="2200" dirty="0" smtClean="0">
                <a:solidFill>
                  <a:schemeClr val="bg2">
                    <a:lumMod val="10000"/>
                  </a:schemeClr>
                </a:solidFill>
              </a:rPr>
              <a:t>Bagi </a:t>
            </a:r>
            <a:r>
              <a:rPr lang="id-ID" sz="2200" dirty="0" smtClean="0">
                <a:solidFill>
                  <a:schemeClr val="bg2">
                    <a:lumMod val="10000"/>
                  </a:schemeClr>
                </a:solidFill>
              </a:rPr>
              <a:t>subyek ke dlm 2 klp (</a:t>
            </a:r>
            <a:r>
              <a:rPr lang="id-ID" sz="2200" dirty="0" smtClean="0">
                <a:solidFill>
                  <a:srgbClr val="F50736"/>
                </a:solidFill>
              </a:rPr>
              <a:t>klp tinggi </a:t>
            </a:r>
            <a:r>
              <a:rPr lang="id-ID" sz="2200" dirty="0" smtClean="0">
                <a:solidFill>
                  <a:schemeClr val="bg2">
                    <a:lumMod val="10000"/>
                  </a:schemeClr>
                </a:solidFill>
              </a:rPr>
              <a:t>&amp; </a:t>
            </a:r>
            <a:r>
              <a:rPr lang="id-ID" sz="2200" dirty="0" smtClean="0">
                <a:solidFill>
                  <a:srgbClr val="F50736"/>
                </a:solidFill>
              </a:rPr>
              <a:t>klp rendah</a:t>
            </a:r>
            <a:r>
              <a:rPr lang="id-ID" sz="2200" dirty="0" smtClean="0">
                <a:solidFill>
                  <a:schemeClr val="bg2">
                    <a:lumMod val="10000"/>
                  </a:schemeClr>
                </a:solidFill>
              </a:rPr>
              <a:t>) berdasarkan skor totalnya. </a:t>
            </a:r>
            <a:r>
              <a:rPr lang="id-ID" sz="2000" dirty="0" smtClean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 (Azwar, 1996, hlm 132)</a:t>
            </a:r>
          </a:p>
          <a:p>
            <a:pPr marL="631825" indent="-26828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0099"/>
                </a:solidFill>
                <a:sym typeface="Wingdings" pitchFamily="2" charset="2"/>
              </a:rPr>
              <a:t>2.</a:t>
            </a:r>
            <a:r>
              <a:rPr lang="id-ID" sz="2200" dirty="0" smtClean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 </a:t>
            </a:r>
            <a:r>
              <a:rPr lang="id-ID" sz="2200" dirty="0" smtClean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Hitung </a:t>
            </a:r>
            <a:r>
              <a:rPr lang="en-US" sz="2200" b="1" dirty="0" smtClean="0">
                <a:solidFill>
                  <a:srgbClr val="FF0066"/>
                </a:solidFill>
              </a:rPr>
              <a:t>D = p</a:t>
            </a:r>
            <a:r>
              <a:rPr lang="id-ID" sz="2200" b="1" baseline="-20000" dirty="0" smtClean="0">
                <a:solidFill>
                  <a:srgbClr val="FF0066"/>
                </a:solidFill>
              </a:rPr>
              <a:t>T</a:t>
            </a:r>
            <a:r>
              <a:rPr lang="en-US" sz="2200" b="1" dirty="0" smtClean="0">
                <a:solidFill>
                  <a:srgbClr val="FF0066"/>
                </a:solidFill>
              </a:rPr>
              <a:t> – p</a:t>
            </a:r>
            <a:r>
              <a:rPr lang="id-ID" sz="2200" b="1" baseline="-20000" dirty="0" smtClean="0">
                <a:solidFill>
                  <a:srgbClr val="FF0066"/>
                </a:solidFill>
              </a:rPr>
              <a:t>R </a:t>
            </a:r>
            <a:r>
              <a:rPr lang="id-ID" sz="2200" dirty="0" smtClean="0"/>
              <a:t>; </a:t>
            </a:r>
          </a:p>
          <a:p>
            <a:pPr marL="1169988" indent="-45720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FF0066"/>
                </a:solidFill>
              </a:rPr>
              <a:t>p</a:t>
            </a:r>
            <a:r>
              <a:rPr lang="id-ID" sz="1800" b="1" baseline="-20000" dirty="0" smtClean="0">
                <a:solidFill>
                  <a:srgbClr val="FF0066"/>
                </a:solidFill>
              </a:rPr>
              <a:t>T</a:t>
            </a:r>
            <a:r>
              <a:rPr lang="id-ID" sz="1800" dirty="0" smtClean="0"/>
              <a:t> = indeks </a:t>
            </a:r>
            <a:r>
              <a:rPr lang="id-ID" sz="1800" dirty="0"/>
              <a:t>kesukaran pada </a:t>
            </a:r>
            <a:r>
              <a:rPr lang="id-ID" sz="1800" dirty="0" smtClean="0"/>
              <a:t>klp tinggi, </a:t>
            </a:r>
            <a:r>
              <a:rPr lang="en-US" sz="1800" b="1" dirty="0" smtClean="0">
                <a:solidFill>
                  <a:srgbClr val="FF0066"/>
                </a:solidFill>
              </a:rPr>
              <a:t>p</a:t>
            </a:r>
            <a:r>
              <a:rPr lang="id-ID" sz="1800" b="1" baseline="-20000" dirty="0" smtClean="0">
                <a:solidFill>
                  <a:srgbClr val="FF0066"/>
                </a:solidFill>
              </a:rPr>
              <a:t>R</a:t>
            </a:r>
            <a:r>
              <a:rPr lang="id-ID" sz="1800" dirty="0" smtClean="0"/>
              <a:t> </a:t>
            </a:r>
            <a:r>
              <a:rPr lang="id-ID" sz="1800" dirty="0"/>
              <a:t>= indeks </a:t>
            </a:r>
            <a:r>
              <a:rPr lang="id-ID" sz="1800" dirty="0" smtClean="0"/>
              <a:t>kesukaran pada klp </a:t>
            </a:r>
            <a:r>
              <a:rPr lang="id-ID" sz="1800" dirty="0" smtClean="0"/>
              <a:t>rendah</a:t>
            </a:r>
          </a:p>
          <a:p>
            <a:pPr marL="454025" indent="0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0099"/>
                </a:solidFill>
              </a:rPr>
              <a:t>3. </a:t>
            </a:r>
            <a:r>
              <a:rPr lang="id-ID" sz="2400" dirty="0" smtClean="0">
                <a:solidFill>
                  <a:schemeClr val="tx1"/>
                </a:solidFill>
              </a:rPr>
              <a:t>Lihat Azwar, 1996 hlm 140 utk interpretasi D.</a:t>
            </a:r>
            <a:endParaRPr lang="id-ID" sz="2400" dirty="0" smtClean="0">
              <a:solidFill>
                <a:srgbClr val="000099"/>
              </a:solidFill>
            </a:endParaRPr>
          </a:p>
          <a:p>
            <a:pPr marL="174625" indent="-174625">
              <a:spcBef>
                <a:spcPts val="0"/>
              </a:spcBef>
            </a:pPr>
            <a:r>
              <a:rPr lang="id-ID" sz="2400" dirty="0" smtClean="0">
                <a:solidFill>
                  <a:srgbClr val="000099"/>
                </a:solidFill>
              </a:rPr>
              <a:t>Berapakah </a:t>
            </a:r>
            <a:r>
              <a:rPr lang="id-ID" sz="2400" dirty="0" smtClean="0">
                <a:solidFill>
                  <a:srgbClr val="000099"/>
                </a:solidFill>
              </a:rPr>
              <a:t>kisaran nilai D?</a:t>
            </a:r>
            <a:endParaRPr lang="en-US" sz="2400" dirty="0" smtClean="0">
              <a:solidFill>
                <a:srgbClr val="000099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177799" y="833438"/>
            <a:ext cx="6959979" cy="1090896"/>
          </a:xfrm>
          <a:solidFill>
            <a:srgbClr val="66FF99">
              <a:alpha val="50196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363538"/>
            <a:r>
              <a:rPr lang="id-ID" sz="3000" dirty="0">
                <a:latin typeface="Arial" charset="0"/>
                <a:ea typeface="ＭＳ Ｐゴシック" charset="-128"/>
              </a:rPr>
              <a:t>3</a:t>
            </a:r>
            <a:r>
              <a:rPr lang="id-ID" sz="3000" dirty="0" smtClean="0">
                <a:latin typeface="Arial" charset="0"/>
                <a:ea typeface="ＭＳ Ｐゴシック" charset="-128"/>
              </a:rPr>
              <a:t>. Daya beda Aitem: </a:t>
            </a:r>
            <a:br>
              <a:rPr lang="id-ID" sz="3000" dirty="0" smtClean="0">
                <a:latin typeface="Arial" charset="0"/>
                <a:ea typeface="ＭＳ Ｐゴシック" charset="-128"/>
              </a:rPr>
            </a:br>
            <a:r>
              <a:rPr lang="en-US" sz="3000" dirty="0" smtClean="0">
                <a:solidFill>
                  <a:schemeClr val="tx2"/>
                </a:solidFill>
              </a:rPr>
              <a:t>a. </a:t>
            </a:r>
            <a:r>
              <a:rPr lang="en-US" sz="3000" dirty="0" err="1" smtClean="0">
                <a:solidFill>
                  <a:schemeClr val="tx2"/>
                </a:solidFill>
              </a:rPr>
              <a:t>Indeks</a:t>
            </a:r>
            <a:r>
              <a:rPr lang="en-US" sz="3000" dirty="0" smtClean="0">
                <a:solidFill>
                  <a:schemeClr val="tx2"/>
                </a:solidFill>
              </a:rPr>
              <a:t> </a:t>
            </a:r>
            <a:r>
              <a:rPr lang="en-US" sz="3000" dirty="0" err="1" smtClean="0">
                <a:solidFill>
                  <a:schemeClr val="tx2"/>
                </a:solidFill>
              </a:rPr>
              <a:t>daya</a:t>
            </a:r>
            <a:r>
              <a:rPr lang="en-US" sz="3000" dirty="0" smtClean="0">
                <a:solidFill>
                  <a:schemeClr val="tx2"/>
                </a:solidFill>
              </a:rPr>
              <a:t> </a:t>
            </a:r>
            <a:r>
              <a:rPr lang="en-US" sz="3000" dirty="0" err="1" smtClean="0">
                <a:solidFill>
                  <a:schemeClr val="tx2"/>
                </a:solidFill>
              </a:rPr>
              <a:t>beda</a:t>
            </a:r>
            <a:r>
              <a:rPr lang="en-US" sz="3000" dirty="0" smtClean="0">
                <a:solidFill>
                  <a:schemeClr val="tx2"/>
                </a:solidFill>
              </a:rPr>
              <a:t> (D)</a:t>
            </a:r>
            <a:r>
              <a:rPr lang="id-ID" sz="3000" dirty="0" smtClean="0">
                <a:solidFill>
                  <a:schemeClr val="tx2"/>
                </a:solidFill>
              </a:rPr>
              <a:t> </a:t>
            </a:r>
            <a:endParaRPr lang="en-US" sz="3000" dirty="0" smtClean="0">
              <a:solidFill>
                <a:schemeClr val="tx2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388" y="1341438"/>
          <a:ext cx="2592387" cy="5256208"/>
        </p:xfrm>
        <a:graphic>
          <a:graphicData uri="http://schemas.openxmlformats.org/drawingml/2006/table">
            <a:tbl>
              <a:tblPr/>
              <a:tblGrid>
                <a:gridCol w="792118"/>
                <a:gridCol w="310699"/>
                <a:gridCol w="398239"/>
                <a:gridCol w="356119"/>
                <a:gridCol w="735212"/>
              </a:tblGrid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subyek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16238" y="1341438"/>
          <a:ext cx="2808287" cy="5256208"/>
        </p:xfrm>
        <a:graphic>
          <a:graphicData uri="http://schemas.openxmlformats.org/drawingml/2006/table">
            <a:tbl>
              <a:tblPr/>
              <a:tblGrid>
                <a:gridCol w="792081"/>
                <a:gridCol w="402582"/>
                <a:gridCol w="431405"/>
                <a:gridCol w="385777"/>
                <a:gridCol w="796442"/>
              </a:tblGrid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subyek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85647" y="3144084"/>
            <a:ext cx="2953777" cy="6461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b="1" dirty="0"/>
              <a:t>Item: 1</a:t>
            </a:r>
          </a:p>
          <a:p>
            <a:pPr marL="174625"/>
            <a:r>
              <a:rPr lang="id-ID" b="1" dirty="0"/>
              <a:t>Kunci: A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57048" y="5030689"/>
            <a:ext cx="3186952" cy="646113"/>
          </a:xfrm>
          <a:prstGeom prst="rect">
            <a:avLst/>
          </a:prstGeom>
          <a:solidFill>
            <a:srgbClr val="66CC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b="1" dirty="0"/>
              <a:t>Item: 6</a:t>
            </a:r>
          </a:p>
          <a:p>
            <a:pPr marL="174625"/>
            <a:r>
              <a:rPr lang="id-ID" b="1" dirty="0"/>
              <a:t>Kunci: B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2200" y="3864809"/>
            <a:ext cx="2953777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1" dirty="0" smtClean="0">
                <a:solidFill>
                  <a:srgbClr val="000000"/>
                </a:solidFill>
              </a:rPr>
              <a:t>p</a:t>
            </a:r>
            <a:r>
              <a:rPr lang="id-ID" b="1" baseline="-20000" dirty="0" smtClean="0">
                <a:solidFill>
                  <a:srgbClr val="000000"/>
                </a:solidFill>
              </a:rPr>
              <a:t>T </a:t>
            </a:r>
            <a:r>
              <a:rPr lang="id-ID" b="1" dirty="0"/>
              <a:t>= </a:t>
            </a:r>
            <a:r>
              <a:rPr lang="id-ID" b="1" dirty="0" smtClean="0"/>
              <a:t>....</a:t>
            </a:r>
            <a:endParaRPr lang="id-ID" b="1" dirty="0"/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id-ID" b="1" baseline="-20000" dirty="0" smtClean="0">
                <a:solidFill>
                  <a:schemeClr val="bg2">
                    <a:lumMod val="25000"/>
                  </a:schemeClr>
                </a:solidFill>
              </a:rPr>
              <a:t>R</a:t>
            </a:r>
            <a:r>
              <a:rPr lang="id-ID" b="1" dirty="0" smtClean="0"/>
              <a:t> </a:t>
            </a:r>
            <a:r>
              <a:rPr lang="id-ID" b="1" dirty="0"/>
              <a:t>= </a:t>
            </a:r>
            <a:r>
              <a:rPr lang="id-ID" b="1" dirty="0"/>
              <a:t>....</a:t>
            </a:r>
            <a:endParaRPr lang="id-ID" b="1" dirty="0"/>
          </a:p>
          <a:p>
            <a:r>
              <a:rPr lang="id-ID" b="1" dirty="0" smtClean="0"/>
              <a:t>D</a:t>
            </a:r>
            <a:r>
              <a:rPr lang="id-ID" b="1" baseline="-25000" dirty="0" smtClean="0"/>
              <a:t>1</a:t>
            </a:r>
            <a:r>
              <a:rPr lang="id-ID" b="1" dirty="0" smtClean="0"/>
              <a:t> </a:t>
            </a:r>
            <a:r>
              <a:rPr lang="id-ID" b="1" dirty="0"/>
              <a:t>= </a:t>
            </a:r>
            <a:r>
              <a:rPr lang="id-ID" b="1" dirty="0"/>
              <a:t>....</a:t>
            </a:r>
            <a:endParaRPr lang="id-ID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970494" y="5724520"/>
            <a:ext cx="3173505" cy="923330"/>
          </a:xfrm>
          <a:prstGeom prst="rect">
            <a:avLst/>
          </a:prstGeom>
          <a:solidFill>
            <a:srgbClr val="66CC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id-ID" b="1" baseline="-20000" dirty="0" smtClean="0">
                <a:solidFill>
                  <a:schemeClr val="bg2">
                    <a:lumMod val="25000"/>
                  </a:schemeClr>
                </a:solidFill>
              </a:rPr>
              <a:t>T</a:t>
            </a:r>
            <a:r>
              <a:rPr lang="id-ID" b="1" baseline="-20000" dirty="0" smtClean="0">
                <a:solidFill>
                  <a:srgbClr val="FF0066"/>
                </a:solidFill>
              </a:rPr>
              <a:t> </a:t>
            </a:r>
            <a:r>
              <a:rPr lang="id-ID" b="1" dirty="0"/>
              <a:t>= </a:t>
            </a:r>
            <a:r>
              <a:rPr lang="id-ID" b="1" dirty="0"/>
              <a:t>....</a:t>
            </a:r>
            <a:endParaRPr lang="id-ID" b="1" dirty="0"/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id-ID" b="1" baseline="-20000" dirty="0" smtClean="0">
                <a:solidFill>
                  <a:schemeClr val="bg2">
                    <a:lumMod val="25000"/>
                  </a:schemeClr>
                </a:solidFill>
              </a:rPr>
              <a:t>R</a:t>
            </a:r>
            <a:r>
              <a:rPr lang="id-ID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d-ID" b="1" dirty="0"/>
              <a:t>= </a:t>
            </a:r>
            <a:r>
              <a:rPr lang="id-ID" b="1" dirty="0"/>
              <a:t>....</a:t>
            </a:r>
            <a:endParaRPr lang="id-ID" b="1" dirty="0"/>
          </a:p>
          <a:p>
            <a:r>
              <a:rPr lang="id-ID" b="1" dirty="0" smtClean="0"/>
              <a:t>D</a:t>
            </a:r>
            <a:r>
              <a:rPr lang="id-ID" b="1" baseline="-25000" dirty="0" smtClean="0"/>
              <a:t>6</a:t>
            </a:r>
            <a:r>
              <a:rPr lang="id-ID" b="1" dirty="0" smtClean="0"/>
              <a:t> </a:t>
            </a:r>
            <a:r>
              <a:rPr lang="id-ID" b="1" dirty="0"/>
              <a:t>= </a:t>
            </a:r>
            <a:r>
              <a:rPr lang="id-ID" b="1" dirty="0"/>
              <a:t>....</a:t>
            </a:r>
            <a:endParaRPr lang="id-ID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37820" y="523021"/>
            <a:ext cx="2417629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30 peserta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20 Soal pilihan ganda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1863" y="1464894"/>
            <a:ext cx="3132137" cy="1477328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b="1" dirty="0" smtClean="0">
                <a:solidFill>
                  <a:srgbClr val="FF0000"/>
                </a:solidFill>
              </a:rPr>
              <a:t>Bagi klp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 50%</a:t>
            </a:r>
            <a:endParaRPr lang="id-ID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id-ID" b="1" dirty="0" smtClean="0">
                <a:solidFill>
                  <a:srgbClr val="FF0000"/>
                </a:solidFill>
              </a:rPr>
              <a:t>Tinggi</a:t>
            </a:r>
            <a:r>
              <a:rPr lang="id-ID" dirty="0" smtClean="0">
                <a:solidFill>
                  <a:schemeClr val="bg1">
                    <a:lumMod val="25000"/>
                  </a:schemeClr>
                </a:solidFill>
              </a:rPr>
              <a:t>: </a:t>
            </a:r>
            <a:r>
              <a:rPr lang="id-ID" dirty="0" smtClean="0">
                <a:solidFill>
                  <a:srgbClr val="000099"/>
                </a:solidFill>
              </a:rPr>
              <a:t>15 orang</a:t>
            </a:r>
            <a:endParaRPr lang="id-ID" dirty="0">
              <a:solidFill>
                <a:srgbClr val="000099"/>
              </a:solidFill>
            </a:endParaRPr>
          </a:p>
          <a:p>
            <a:pPr indent="174625">
              <a:defRPr/>
            </a:pPr>
            <a:r>
              <a:rPr lang="id-ID" dirty="0" smtClean="0">
                <a:solidFill>
                  <a:srgbClr val="000000"/>
                </a:solidFill>
                <a:sym typeface="Wingdings" pitchFamily="2" charset="2"/>
              </a:rPr>
              <a:t> Subyek 1 </a:t>
            </a:r>
            <a:r>
              <a:rPr lang="id-ID" dirty="0">
                <a:solidFill>
                  <a:srgbClr val="000000"/>
                </a:solidFill>
                <a:sym typeface="Wingdings" pitchFamily="2" charset="2"/>
              </a:rPr>
              <a:t>- </a:t>
            </a:r>
            <a:r>
              <a:rPr lang="id-ID" dirty="0" smtClean="0">
                <a:solidFill>
                  <a:srgbClr val="000000"/>
                </a:solidFill>
                <a:sym typeface="Wingdings" pitchFamily="2" charset="2"/>
              </a:rPr>
              <a:t>15</a:t>
            </a:r>
          </a:p>
          <a:p>
            <a:pPr>
              <a:defRPr/>
            </a:pPr>
            <a:r>
              <a:rPr lang="id-ID" b="1" dirty="0" smtClean="0">
                <a:solidFill>
                  <a:srgbClr val="FF0000"/>
                </a:solidFill>
              </a:rPr>
              <a:t>Rendah</a:t>
            </a:r>
            <a:r>
              <a:rPr lang="id-ID" dirty="0" smtClean="0">
                <a:solidFill>
                  <a:schemeClr val="bg1">
                    <a:lumMod val="25000"/>
                  </a:schemeClr>
                </a:solidFill>
              </a:rPr>
              <a:t>: </a:t>
            </a:r>
            <a:r>
              <a:rPr lang="id-ID" dirty="0" smtClean="0">
                <a:solidFill>
                  <a:srgbClr val="000099"/>
                </a:solidFill>
              </a:rPr>
              <a:t>15 orang</a:t>
            </a:r>
          </a:p>
          <a:p>
            <a:pPr indent="174625">
              <a:defRPr/>
            </a:pPr>
            <a:r>
              <a:rPr lang="id-ID" dirty="0" smtClean="0">
                <a:solidFill>
                  <a:srgbClr val="000000"/>
                </a:solidFill>
                <a:sym typeface="Wingdings" pitchFamily="2" charset="2"/>
              </a:rPr>
              <a:t> Subyek 16 - 30</a:t>
            </a:r>
          </a:p>
        </p:txBody>
      </p:sp>
      <p:sp>
        <p:nvSpPr>
          <p:cNvPr id="11" name="Titel 16"/>
          <p:cNvSpPr>
            <a:spLocks noGrp="1"/>
          </p:cNvSpPr>
          <p:nvPr>
            <p:ph type="title"/>
          </p:nvPr>
        </p:nvSpPr>
        <p:spPr bwMode="auto">
          <a:xfrm>
            <a:off x="605118" y="241770"/>
            <a:ext cx="4262717" cy="995359"/>
          </a:xfrm>
          <a:solidFill>
            <a:srgbClr val="99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363538" algn="l"/>
            <a:r>
              <a:rPr lang="id-ID" sz="3000" dirty="0">
                <a:latin typeface="Arial" charset="0"/>
                <a:ea typeface="ＭＳ Ｐゴシック" charset="-128"/>
              </a:rPr>
              <a:t>3</a:t>
            </a:r>
            <a:r>
              <a:rPr lang="id-ID" sz="3000" dirty="0" smtClean="0">
                <a:latin typeface="Arial" charset="0"/>
                <a:ea typeface="ＭＳ Ｐゴシック" charset="-128"/>
              </a:rPr>
              <a:t>. Daya beda Aitem: </a:t>
            </a:r>
            <a:br>
              <a:rPr lang="id-ID" sz="3000" dirty="0" smtClean="0">
                <a:latin typeface="Arial" charset="0"/>
                <a:ea typeface="ＭＳ Ｐゴシック" charset="-128"/>
              </a:rPr>
            </a:br>
            <a:r>
              <a:rPr lang="en-US" sz="3000" dirty="0" smtClean="0">
                <a:solidFill>
                  <a:schemeClr val="tx2"/>
                </a:solidFill>
              </a:rPr>
              <a:t>a. </a:t>
            </a:r>
            <a:r>
              <a:rPr lang="en-US" sz="3000" dirty="0" err="1" smtClean="0">
                <a:solidFill>
                  <a:schemeClr val="tx2"/>
                </a:solidFill>
              </a:rPr>
              <a:t>Indeks</a:t>
            </a:r>
            <a:r>
              <a:rPr lang="en-US" sz="3000" dirty="0" smtClean="0">
                <a:solidFill>
                  <a:schemeClr val="tx2"/>
                </a:solidFill>
              </a:rPr>
              <a:t> </a:t>
            </a:r>
            <a:r>
              <a:rPr lang="en-US" sz="3000" dirty="0" err="1" smtClean="0">
                <a:solidFill>
                  <a:schemeClr val="tx2"/>
                </a:solidFill>
              </a:rPr>
              <a:t>daya</a:t>
            </a:r>
            <a:r>
              <a:rPr lang="en-US" sz="3000" dirty="0" smtClean="0">
                <a:solidFill>
                  <a:schemeClr val="tx2"/>
                </a:solidFill>
              </a:rPr>
              <a:t> </a:t>
            </a:r>
            <a:r>
              <a:rPr lang="en-US" sz="3000" dirty="0" err="1" smtClean="0">
                <a:solidFill>
                  <a:schemeClr val="tx2"/>
                </a:solidFill>
              </a:rPr>
              <a:t>beda</a:t>
            </a:r>
            <a:r>
              <a:rPr lang="en-US" sz="3000" dirty="0" smtClean="0">
                <a:solidFill>
                  <a:schemeClr val="tx2"/>
                </a:solidFill>
              </a:rPr>
              <a:t> (D)</a:t>
            </a:r>
            <a:r>
              <a:rPr lang="id-ID" sz="3000" dirty="0" smtClean="0">
                <a:solidFill>
                  <a:schemeClr val="tx2"/>
                </a:solidFill>
              </a:rPr>
              <a:t> </a:t>
            </a:r>
            <a:endParaRPr lang="en-US" sz="3000" dirty="0" smtClean="0">
              <a:solidFill>
                <a:schemeClr val="tx2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886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</a:t>
            </a:r>
            <a:r>
              <a:rPr lang="id-ID" dirty="0" smtClean="0"/>
              <a:t>dan melakukan analisis aitem dalam </a:t>
            </a:r>
            <a:r>
              <a:rPr lang="id-ID" dirty="0"/>
              <a:t>pengujian alat ukur psikologis.</a:t>
            </a:r>
          </a:p>
        </p:txBody>
      </p:sp>
    </p:spTree>
    <p:extLst>
      <p:ext uri="{BB962C8B-B14F-4D97-AF65-F5344CB8AC3E}">
        <p14:creationId xmlns:p14="http://schemas.microsoft.com/office/powerpoint/2010/main" val="38066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xfrm>
            <a:off x="261257" y="1871663"/>
            <a:ext cx="8645237" cy="474289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indent="-268288">
              <a:spcBef>
                <a:spcPts val="0"/>
              </a:spcBef>
            </a:pPr>
            <a:r>
              <a:rPr lang="id-ID" sz="2400" dirty="0" smtClean="0">
                <a:solidFill>
                  <a:srgbClr val="0033CC"/>
                </a:solidFill>
                <a:latin typeface="+mj-lt"/>
              </a:rPr>
              <a:t>Isi sebuah tes  </a:t>
            </a:r>
            <a:r>
              <a:rPr lang="id-ID" sz="2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</a:t>
            </a:r>
            <a:r>
              <a:rPr lang="id-ID" sz="2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</a:t>
            </a:r>
            <a:r>
              <a:rPr lang="id-ID" sz="2400" dirty="0" smtClean="0">
                <a:latin typeface="+mj-lt"/>
                <a:sym typeface="Wingdings" pitchFamily="2" charset="2"/>
              </a:rPr>
              <a:t>sekumpulan aitem yg mengukur hal yg hendak diukur.</a:t>
            </a:r>
          </a:p>
          <a:p>
            <a:pPr marL="268288" indent="-268288">
              <a:spcBef>
                <a:spcPts val="0"/>
              </a:spcBef>
            </a:pPr>
            <a:r>
              <a:rPr lang="id-ID" sz="2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Kualitas sebuah tes ditentukan oleh kualitas aitem-aitemnya.</a:t>
            </a:r>
          </a:p>
          <a:p>
            <a:pPr marL="806450" indent="-268288">
              <a:spcBef>
                <a:spcPts val="0"/>
              </a:spcBef>
              <a:buNone/>
            </a:pPr>
            <a:r>
              <a:rPr lang="id-ID" sz="2000" dirty="0" smtClean="0">
                <a:latin typeface="+mj-lt"/>
                <a:sym typeface="Wingdings" pitchFamily="2" charset="2"/>
              </a:rPr>
              <a:t>Tes dgn aitem yg sedikit namun berkualitas, lebih baik drpd tes dgn banyak aitem yg tdk berkualitas.</a:t>
            </a:r>
          </a:p>
          <a:p>
            <a:pPr marL="268288" indent="-268288">
              <a:spcBef>
                <a:spcPts val="0"/>
              </a:spcBef>
            </a:pPr>
            <a:r>
              <a:rPr lang="id-ID" sz="2500" dirty="0" smtClean="0">
                <a:solidFill>
                  <a:srgbClr val="006600"/>
                </a:solidFill>
                <a:latin typeface="+mj-lt"/>
                <a:sym typeface="Wingdings" pitchFamily="2" charset="2"/>
              </a:rPr>
              <a:t>Membuat aitem yg berkualitas:</a:t>
            </a:r>
          </a:p>
          <a:p>
            <a:pPr marL="444500" indent="-176213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1. </a:t>
            </a:r>
            <a:r>
              <a:rPr lang="id-ID" sz="22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Buat aitem berdasarkan tabel spesifikasi /blue-print.</a:t>
            </a:r>
          </a:p>
          <a:p>
            <a:pPr marL="444500" indent="-176213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FF0000"/>
                </a:solidFill>
                <a:latin typeface="+mj-lt"/>
              </a:rPr>
              <a:t>2.</a:t>
            </a:r>
            <a:r>
              <a:rPr lang="id-ID" sz="2200" dirty="0" smtClean="0">
                <a:solidFill>
                  <a:srgbClr val="0033CC"/>
                </a:solidFill>
                <a:latin typeface="+mj-lt"/>
              </a:rPr>
              <a:t> Gunakan pertimbangan dlm penulisan aitem (kuliah 4; Azwar, 1996, bab 5).</a:t>
            </a:r>
          </a:p>
          <a:p>
            <a:pPr marL="268288" indent="-268288">
              <a:spcBef>
                <a:spcPts val="0"/>
              </a:spcBef>
            </a:pPr>
            <a:r>
              <a:rPr lang="id-ID" sz="2400" dirty="0" smtClean="0">
                <a:latin typeface="+mj-lt"/>
              </a:rPr>
              <a:t>Meskipun sdh direncanakan &amp; ditulis dgn baik, belum tentu semua aitem dpt berfungsi sesuai yg diharapkan.</a:t>
            </a:r>
          </a:p>
          <a:p>
            <a:pPr marL="712788" indent="-26828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</a:t>
            </a:r>
            <a:r>
              <a:rPr lang="id-ID" sz="22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perlu </a:t>
            </a:r>
            <a:r>
              <a:rPr lang="id-ID" sz="2200" dirty="0" smtClean="0">
                <a:solidFill>
                  <a:srgbClr val="800080"/>
                </a:solidFill>
                <a:latin typeface="+mj-lt"/>
                <a:sym typeface="Wingdings" pitchFamily="2" charset="2"/>
              </a:rPr>
              <a:t>analisis aitem</a:t>
            </a:r>
            <a:endParaRPr lang="id-ID" sz="2200" dirty="0" smtClean="0">
              <a:solidFill>
                <a:srgbClr val="800080"/>
              </a:solidFill>
              <a:latin typeface="+mj-lt"/>
            </a:endParaRPr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dirty="0" smtClean="0">
                <a:latin typeface="Arial" charset="0"/>
                <a:ea typeface="ＭＳ Ｐゴシック" charset="-128"/>
              </a:rPr>
              <a:t>PENGANTAR</a:t>
            </a: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xfrm>
            <a:off x="261257" y="1766077"/>
            <a:ext cx="8645237" cy="447699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0"/>
              </a:spcBef>
            </a:pPr>
            <a:r>
              <a:rPr lang="id-ID" sz="2500" b="1" dirty="0" smtClean="0">
                <a:solidFill>
                  <a:srgbClr val="E83618"/>
                </a:solidFill>
                <a:latin typeface="+mj-lt"/>
              </a:rPr>
              <a:t>Analisis Aitem : </a:t>
            </a:r>
            <a:r>
              <a:rPr lang="id-ID" sz="2500" dirty="0" smtClean="0">
                <a:latin typeface="+mj-lt"/>
              </a:rPr>
              <a:t>(Urbina, 2004 hlm. 214)</a:t>
            </a:r>
          </a:p>
          <a:p>
            <a:pPr marL="631825" indent="-26828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33CC"/>
                </a:solidFill>
                <a:latin typeface="+mj-lt"/>
              </a:rPr>
              <a:t>Semua teknik yg dpt digunakan utk meneliti karakteristik aitem &amp; evaluasi kualitasnya selama proses pembuatan &amp; konstruksi tes.</a:t>
            </a:r>
          </a:p>
          <a:p>
            <a:pPr marL="357188" indent="0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E83618"/>
                </a:solidFill>
                <a:latin typeface="+mj-lt"/>
                <a:sym typeface="Wingdings" panose="05000000000000000000" pitchFamily="2" charset="2"/>
              </a:rPr>
              <a:t></a:t>
            </a:r>
            <a:r>
              <a:rPr lang="id-ID" sz="2200" dirty="0" smtClean="0">
                <a:solidFill>
                  <a:srgbClr val="003300"/>
                </a:solidFill>
                <a:latin typeface="+mj-lt"/>
              </a:rPr>
              <a:t>Dilakukan setelah aitem setelah dibuat.</a:t>
            </a:r>
          </a:p>
          <a:p>
            <a:pPr marL="268288" indent="-268288">
              <a:spcBef>
                <a:spcPts val="0"/>
              </a:spcBef>
            </a:pPr>
            <a:r>
              <a:rPr lang="id-ID" sz="2500" dirty="0" smtClean="0">
                <a:solidFill>
                  <a:srgbClr val="002060"/>
                </a:solidFill>
                <a:latin typeface="+mj-lt"/>
              </a:rPr>
              <a:t>Dari analisis aitem, kita dpt </a:t>
            </a:r>
            <a:r>
              <a:rPr lang="id-ID" sz="2500" dirty="0">
                <a:solidFill>
                  <a:srgbClr val="002060"/>
                </a:solidFill>
                <a:latin typeface="+mj-lt"/>
              </a:rPr>
              <a:t>menjelaskan mengapa suatu alat ukur </a:t>
            </a:r>
            <a:r>
              <a:rPr lang="id-ID" sz="2500" dirty="0" smtClean="0">
                <a:solidFill>
                  <a:srgbClr val="002060"/>
                </a:solidFill>
                <a:latin typeface="+mj-lt"/>
              </a:rPr>
              <a:t>valid (atau tdk valid) </a:t>
            </a:r>
            <a:r>
              <a:rPr lang="id-ID" sz="2500" dirty="0">
                <a:solidFill>
                  <a:srgbClr val="002060"/>
                </a:solidFill>
                <a:latin typeface="+mj-lt"/>
              </a:rPr>
              <a:t>&amp; </a:t>
            </a:r>
            <a:r>
              <a:rPr lang="id-ID" sz="2500" dirty="0" smtClean="0">
                <a:solidFill>
                  <a:srgbClr val="002060"/>
                </a:solidFill>
                <a:latin typeface="+mj-lt"/>
              </a:rPr>
              <a:t>juga reliabel (atau tdk reliabel).</a:t>
            </a:r>
          </a:p>
          <a:p>
            <a:pPr marL="806450" indent="-268288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CC0000"/>
                </a:solidFill>
                <a:latin typeface="+mj-lt"/>
                <a:sym typeface="Wingdings" pitchFamily="2" charset="2"/>
              </a:rPr>
              <a:t></a:t>
            </a:r>
            <a:r>
              <a:rPr lang="id-ID" sz="2300" dirty="0" smtClean="0">
                <a:solidFill>
                  <a:srgbClr val="002060"/>
                </a:solidFill>
                <a:latin typeface="+mj-lt"/>
                <a:sym typeface="Wingdings" pitchFamily="2" charset="2"/>
              </a:rPr>
              <a:t> </a:t>
            </a:r>
            <a:r>
              <a:rPr lang="id-ID" sz="2300" dirty="0" smtClean="0">
                <a:latin typeface="+mj-lt"/>
                <a:sym typeface="Wingdings" pitchFamily="2" charset="2"/>
              </a:rPr>
              <a:t>Diketahui aitem2 mana yg berkualitas &amp; tdk berkualitas.</a:t>
            </a:r>
            <a:endParaRPr lang="id-ID" sz="2300" dirty="0">
              <a:solidFill>
                <a:srgbClr val="002060"/>
              </a:solidFill>
              <a:latin typeface="+mj-lt"/>
            </a:endParaRPr>
          </a:p>
          <a:p>
            <a:pPr marL="901700" indent="-363538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CC0000"/>
                </a:solidFill>
                <a:latin typeface="+mj-lt"/>
                <a:sym typeface="Wingdings" pitchFamily="2" charset="2"/>
              </a:rPr>
              <a:t> </a:t>
            </a:r>
            <a:r>
              <a:rPr lang="id-ID" sz="2300" dirty="0" smtClean="0">
                <a:latin typeface="+mj-lt"/>
                <a:sym typeface="Wingdings" pitchFamily="2" charset="2"/>
              </a:rPr>
              <a:t>Dgn merevisi/menggugurkan aitem yg tdk</a:t>
            </a:r>
            <a:r>
              <a:rPr lang="id-ID" sz="2300" dirty="0">
                <a:latin typeface="+mj-lt"/>
                <a:sym typeface="Wingdings" pitchFamily="2" charset="2"/>
              </a:rPr>
              <a:t> </a:t>
            </a:r>
            <a:r>
              <a:rPr lang="id-ID" sz="2300" dirty="0" smtClean="0">
                <a:latin typeface="+mj-lt"/>
                <a:sym typeface="Wingdings" pitchFamily="2" charset="2"/>
              </a:rPr>
              <a:t>berkualitas, validitas &amp; reliabilitas tes akan meningkat.</a:t>
            </a:r>
          </a:p>
          <a:p>
            <a:pPr marL="0" indent="0">
              <a:spcBef>
                <a:spcPts val="0"/>
              </a:spcBef>
            </a:pPr>
            <a:r>
              <a:rPr lang="id-ID" sz="2500" dirty="0" smtClean="0">
                <a:solidFill>
                  <a:srgbClr val="006600"/>
                </a:solidFill>
                <a:latin typeface="+mj-lt"/>
              </a:rPr>
              <a:t> Terdiri dari:</a:t>
            </a:r>
          </a:p>
          <a:p>
            <a:pPr marL="174625" indent="0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CC0000"/>
                </a:solidFill>
                <a:latin typeface="+mj-lt"/>
              </a:rPr>
              <a:t>a.</a:t>
            </a:r>
            <a:r>
              <a:rPr lang="id-ID" sz="2300" dirty="0" smtClean="0">
                <a:solidFill>
                  <a:srgbClr val="0033CC"/>
                </a:solidFill>
                <a:latin typeface="+mj-lt"/>
              </a:rPr>
              <a:t> Analisis aitem kualitatif</a:t>
            </a:r>
          </a:p>
          <a:p>
            <a:pPr marL="174625" indent="0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CC0000"/>
                </a:solidFill>
                <a:latin typeface="+mj-lt"/>
              </a:rPr>
              <a:t>b.</a:t>
            </a:r>
            <a:r>
              <a:rPr lang="id-ID" sz="2300" dirty="0" smtClean="0">
                <a:solidFill>
                  <a:srgbClr val="0033CC"/>
                </a:solidFill>
                <a:latin typeface="+mj-lt"/>
              </a:rPr>
              <a:t> Analisis aitem kuantitatif/empirik</a:t>
            </a:r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dirty="0" smtClean="0">
                <a:latin typeface="Arial" charset="0"/>
                <a:ea typeface="ＭＳ Ｐゴシック" charset="-128"/>
              </a:rPr>
              <a:t>PENGANTAR</a:t>
            </a: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id-ID" b="1" dirty="0" smtClean="0">
                <a:solidFill>
                  <a:srgbClr val="E83618"/>
                </a:solidFill>
              </a:rPr>
              <a:t>a. Analisis Aitem Kualitatif </a:t>
            </a:r>
            <a:endParaRPr lang="id-ID" b="1" dirty="0">
              <a:solidFill>
                <a:srgbClr val="E83618"/>
              </a:solidFill>
            </a:endParaRPr>
          </a:p>
        </p:txBody>
      </p:sp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74625" indent="-174625">
              <a:spcBef>
                <a:spcPts val="0"/>
              </a:spcBef>
            </a:pPr>
            <a:r>
              <a:rPr lang="id-ID" sz="2500" dirty="0" smtClean="0">
                <a:solidFill>
                  <a:srgbClr val="0033CC"/>
                </a:solidFill>
                <a:latin typeface="+mj-lt"/>
              </a:rPr>
              <a:t>Analisis aitem secara kualitatif dilakukan dgn menganalisis kualitas dari setiap aitem.</a:t>
            </a:r>
          </a:p>
          <a:p>
            <a:pPr marL="0" indent="0">
              <a:spcBef>
                <a:spcPts val="0"/>
              </a:spcBef>
            </a:pPr>
            <a:r>
              <a:rPr lang="id-ID" sz="2500" dirty="0" smtClean="0">
                <a:solidFill>
                  <a:srgbClr val="0033CC"/>
                </a:solidFill>
                <a:latin typeface="+mj-lt"/>
              </a:rPr>
              <a:t> Aspek yg dievaluasi secara </a:t>
            </a:r>
            <a:r>
              <a:rPr lang="id-ID" sz="2500" dirty="0" smtClean="0">
                <a:solidFill>
                  <a:srgbClr val="FF0000"/>
                </a:solidFill>
                <a:latin typeface="+mj-lt"/>
              </a:rPr>
              <a:t>kualitatif </a:t>
            </a:r>
            <a:r>
              <a:rPr lang="id-ID" sz="2500" dirty="0" smtClean="0">
                <a:solidFill>
                  <a:srgbClr val="0033CC"/>
                </a:solidFill>
                <a:latin typeface="+mj-lt"/>
              </a:rPr>
              <a:t>dari</a:t>
            </a:r>
            <a:r>
              <a:rPr lang="id-ID" sz="25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d-ID" sz="2500" dirty="0" smtClean="0">
                <a:solidFill>
                  <a:srgbClr val="0033CC"/>
                </a:solidFill>
                <a:latin typeface="+mj-lt"/>
              </a:rPr>
              <a:t>sebuah aitem :</a:t>
            </a:r>
          </a:p>
          <a:p>
            <a:pPr marL="531813" indent="-288925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CC0000"/>
                </a:solidFill>
                <a:latin typeface="+mj-lt"/>
              </a:rPr>
              <a:t>1. </a:t>
            </a:r>
            <a:r>
              <a:rPr lang="id-ID" sz="2300" dirty="0" smtClean="0">
                <a:solidFill>
                  <a:srgbClr val="006600"/>
                </a:solidFill>
                <a:latin typeface="+mj-lt"/>
              </a:rPr>
              <a:t>Ketepatan isi (</a:t>
            </a:r>
            <a:r>
              <a:rPr lang="id-ID" sz="2300" i="1" dirty="0" smtClean="0">
                <a:solidFill>
                  <a:srgbClr val="006600"/>
                </a:solidFill>
                <a:latin typeface="+mj-lt"/>
              </a:rPr>
              <a:t>content</a:t>
            </a:r>
            <a:r>
              <a:rPr lang="id-ID" sz="2300" dirty="0" smtClean="0">
                <a:solidFill>
                  <a:srgbClr val="006600"/>
                </a:solidFill>
                <a:latin typeface="+mj-lt"/>
              </a:rPr>
              <a:t>) &amp; format aitem thd tujuan tes serta populasi (target) tes.  </a:t>
            </a:r>
            <a:r>
              <a:rPr lang="id-ID" sz="2300" dirty="0" smtClean="0">
                <a:solidFill>
                  <a:srgbClr val="003300"/>
                </a:solidFill>
                <a:latin typeface="+mj-lt"/>
                <a:sym typeface="Wingdings" pitchFamily="2" charset="2"/>
              </a:rPr>
              <a:t> lihat pedoman penulisan aitem</a:t>
            </a:r>
            <a:endParaRPr lang="id-ID" sz="2300" dirty="0" smtClean="0">
              <a:solidFill>
                <a:srgbClr val="006600"/>
              </a:solidFill>
              <a:latin typeface="+mj-lt"/>
            </a:endParaRPr>
          </a:p>
          <a:p>
            <a:pPr marL="531813" indent="-288925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CC0000"/>
                </a:solidFill>
                <a:latin typeface="+mj-lt"/>
              </a:rPr>
              <a:t>2.</a:t>
            </a:r>
            <a:r>
              <a:rPr lang="id-ID" sz="2300" dirty="0" smtClean="0">
                <a:solidFill>
                  <a:srgbClr val="006600"/>
                </a:solidFill>
                <a:latin typeface="+mj-lt"/>
              </a:rPr>
              <a:t> Kejelasan kalimat, tata bahasa, dsb.</a:t>
            </a:r>
          </a:p>
          <a:p>
            <a:pPr marL="531813" indent="-288925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CC0000"/>
                </a:solidFill>
                <a:latin typeface="+mj-lt"/>
              </a:rPr>
              <a:t>3.</a:t>
            </a:r>
            <a:r>
              <a:rPr lang="id-ID" sz="2300" dirty="0" smtClean="0">
                <a:solidFill>
                  <a:srgbClr val="006600"/>
                </a:solidFill>
                <a:latin typeface="+mj-lt"/>
              </a:rPr>
              <a:t> Tampilan/lay-out.</a:t>
            </a:r>
          </a:p>
          <a:p>
            <a:pPr marL="531813" indent="-288925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CC0000"/>
                </a:solidFill>
                <a:latin typeface="+mj-lt"/>
              </a:rPr>
              <a:t>4.</a:t>
            </a:r>
            <a:r>
              <a:rPr lang="id-ID" sz="2300" dirty="0" smtClean="0">
                <a:solidFill>
                  <a:srgbClr val="006600"/>
                </a:solidFill>
                <a:latin typeface="+mj-lt"/>
              </a:rPr>
              <a:t> Pertimbangan2 lainnya (misal: pilihan jawaban).</a:t>
            </a:r>
          </a:p>
          <a:p>
            <a:pPr marL="285750" lvl="1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 smtClean="0">
                <a:solidFill>
                  <a:srgbClr val="7030A0"/>
                </a:solidFill>
                <a:latin typeface="+mj-lt"/>
              </a:rPr>
              <a:t>Analisis kualitatif dilakukan melalui:</a:t>
            </a: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 </a:t>
            </a:r>
            <a:endParaRPr lang="id-ID" sz="2400" dirty="0" smtClean="0">
              <a:solidFill>
                <a:srgbClr val="7030A0"/>
              </a:solidFill>
              <a:latin typeface="+mj-lt"/>
            </a:endParaRPr>
          </a:p>
          <a:p>
            <a:pPr marL="285750" lvl="1" indent="-1746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0099"/>
                </a:solidFill>
                <a:latin typeface="+mj-lt"/>
              </a:rPr>
              <a:t>1.</a:t>
            </a:r>
            <a:r>
              <a:rPr lang="id-ID" sz="2400" dirty="0" smtClean="0">
                <a:solidFill>
                  <a:srgbClr val="920000"/>
                </a:solidFill>
                <a:latin typeface="+mj-lt"/>
              </a:rPr>
              <a:t> </a:t>
            </a:r>
            <a:r>
              <a:rPr lang="en-US" sz="2400" i="1" dirty="0" smtClean="0">
                <a:solidFill>
                  <a:srgbClr val="920000"/>
                </a:solidFill>
                <a:latin typeface="+mj-lt"/>
              </a:rPr>
              <a:t>expert </a:t>
            </a:r>
            <a:r>
              <a:rPr lang="en-US" sz="2400" i="1" dirty="0" err="1" smtClean="0">
                <a:solidFill>
                  <a:srgbClr val="920000"/>
                </a:solidFill>
                <a:latin typeface="+mj-lt"/>
              </a:rPr>
              <a:t>judgement</a:t>
            </a:r>
            <a:r>
              <a:rPr lang="id-ID" sz="2400" dirty="0" smtClean="0">
                <a:solidFill>
                  <a:srgbClr val="920000"/>
                </a:solidFill>
                <a:latin typeface="+mj-lt"/>
              </a:rPr>
              <a:t>. (Azwar, 2012, hlm 77)</a:t>
            </a:r>
          </a:p>
          <a:p>
            <a:pPr marL="712788" lvl="1" indent="-444500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0099"/>
                </a:solidFill>
                <a:latin typeface="+mj-lt"/>
              </a:rPr>
              <a:t>2.</a:t>
            </a:r>
            <a:r>
              <a:rPr lang="id-ID" sz="2400" dirty="0" smtClean="0">
                <a:solidFill>
                  <a:srgbClr val="920000"/>
                </a:solidFill>
                <a:latin typeface="+mj-lt"/>
              </a:rPr>
              <a:t> Uji keterbacaan (=</a:t>
            </a:r>
            <a:r>
              <a:rPr lang="id-ID" sz="2400" dirty="0" smtClean="0">
                <a:latin typeface="+mj-lt"/>
              </a:rPr>
              <a:t>pra uji-coba</a:t>
            </a:r>
            <a:r>
              <a:rPr lang="id-ID" sz="2400" dirty="0" smtClean="0">
                <a:solidFill>
                  <a:srgbClr val="920000"/>
                </a:solidFill>
                <a:latin typeface="+mj-lt"/>
              </a:rPr>
              <a:t>, Azwar, 2012) kepada sejumlah subyek.</a:t>
            </a:r>
            <a:endParaRPr lang="id-ID" sz="2400" dirty="0" smtClean="0">
              <a:solidFill>
                <a:srgbClr val="00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871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id-ID" b="1" dirty="0" smtClean="0">
                <a:solidFill>
                  <a:srgbClr val="000099"/>
                </a:solidFill>
              </a:rPr>
              <a:t>b. Analisis Aitem Kuantitatif</a:t>
            </a:r>
            <a:endParaRPr lang="id-ID" b="1" dirty="0">
              <a:solidFill>
                <a:srgbClr val="000099"/>
              </a:solidFill>
            </a:endParaRPr>
          </a:p>
        </p:txBody>
      </p:sp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8000"/>
                </a:solidFill>
                <a:latin typeface="Arial" charset="0"/>
                <a:ea typeface="ＭＳ Ｐゴシック" charset="-128"/>
              </a:rPr>
              <a:t>= Analisis aitem secara kuantitatif dilakukan secara empirik (perhitungan).</a:t>
            </a:r>
          </a:p>
          <a:p>
            <a:pPr marL="706438" indent="-168275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CC0000"/>
                </a:solidFill>
                <a:latin typeface="Arial" charset="0"/>
                <a:ea typeface="ＭＳ Ｐゴシック" charset="-128"/>
                <a:sym typeface="Wingdings" pitchFamily="2" charset="2"/>
              </a:rPr>
              <a:t></a:t>
            </a:r>
            <a:r>
              <a:rPr lang="id-ID" sz="2200" dirty="0" smtClean="0">
                <a:latin typeface="Arial" charset="0"/>
                <a:ea typeface="ＭＳ Ｐゴシック" charset="-128"/>
                <a:sym typeface="Wingdings" pitchFamily="2" charset="2"/>
              </a:rPr>
              <a:t> </a:t>
            </a:r>
            <a:r>
              <a:rPr lang="id-ID" sz="2200" dirty="0">
                <a:latin typeface="Arial" charset="0"/>
                <a:ea typeface="ＭＳ Ｐゴシック" charset="-128"/>
                <a:sym typeface="Wingdings" pitchFamily="2" charset="2"/>
              </a:rPr>
              <a:t>d</a:t>
            </a:r>
            <a:r>
              <a:rPr lang="id-ID" sz="2200" dirty="0" smtClean="0">
                <a:latin typeface="Arial" charset="0"/>
                <a:ea typeface="ＭＳ Ｐゴシック" charset="-128"/>
              </a:rPr>
              <a:t>ilakukan setelah pengambilan data (</a:t>
            </a:r>
            <a:r>
              <a:rPr lang="id-ID" sz="2200" i="1" dirty="0" smtClean="0">
                <a:latin typeface="Arial" charset="0"/>
                <a:ea typeface="ＭＳ Ｐゴシック" charset="-128"/>
              </a:rPr>
              <a:t>try-out </a:t>
            </a:r>
            <a:r>
              <a:rPr lang="id-ID" sz="2200" dirty="0" smtClean="0">
                <a:latin typeface="Arial" charset="0"/>
                <a:ea typeface="ＭＳ Ｐゴシック" charset="-128"/>
              </a:rPr>
              <a:t>maupun </a:t>
            </a:r>
            <a:r>
              <a:rPr lang="id-ID" sz="2200" i="1" dirty="0" smtClean="0">
                <a:latin typeface="Arial" charset="0"/>
                <a:ea typeface="ＭＳ Ｐゴシック" charset="-128"/>
              </a:rPr>
              <a:t>field-test</a:t>
            </a:r>
            <a:r>
              <a:rPr lang="id-ID" sz="2200" dirty="0" smtClean="0">
                <a:latin typeface="Arial" charset="0"/>
                <a:ea typeface="ＭＳ Ｐゴシック" charset="-128"/>
              </a:rPr>
              <a:t>)</a:t>
            </a:r>
          </a:p>
          <a:p>
            <a:pPr>
              <a:spcBef>
                <a:spcPts val="0"/>
              </a:spcBef>
            </a:pPr>
            <a:r>
              <a:rPr lang="id-ID" sz="2400" dirty="0" smtClean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Dlm pembahasan ini, hanya analisis utk aitem obyektif. </a:t>
            </a:r>
            <a:endParaRPr lang="id-ID" sz="2400" dirty="0" smtClean="0">
              <a:latin typeface="Arial" charset="0"/>
              <a:ea typeface="ＭＳ Ｐゴシック" charset="-128"/>
            </a:endParaRPr>
          </a:p>
          <a:p>
            <a:pPr>
              <a:spcBef>
                <a:spcPts val="0"/>
              </a:spcBef>
            </a:pPr>
            <a:r>
              <a:rPr lang="id-ID" sz="2400" dirty="0" smtClean="0">
                <a:solidFill>
                  <a:srgbClr val="F50736"/>
                </a:solidFill>
                <a:latin typeface="Arial" charset="0"/>
                <a:ea typeface="ＭＳ Ｐゴシック" charset="-128"/>
              </a:rPr>
              <a:t>Analisis aitem kuantitatif:</a:t>
            </a:r>
            <a:endParaRPr lang="id-ID" sz="2400" dirty="0">
              <a:solidFill>
                <a:srgbClr val="F50736"/>
              </a:solidFill>
              <a:latin typeface="Arial" charset="0"/>
              <a:ea typeface="ＭＳ Ｐゴシック" charset="-128"/>
            </a:endParaRPr>
          </a:p>
          <a:p>
            <a:pPr indent="1428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800080"/>
                </a:solidFill>
                <a:latin typeface="Arial" charset="0"/>
                <a:ea typeface="ＭＳ Ｐゴシック" charset="-128"/>
              </a:rPr>
              <a:t>1.</a:t>
            </a:r>
            <a:r>
              <a:rPr lang="id-ID" sz="2200" dirty="0" smtClean="0">
                <a:latin typeface="Arial" charset="0"/>
                <a:ea typeface="ＭＳ Ｐゴシック" charset="-128"/>
              </a:rPr>
              <a:t> kesukaran aitem</a:t>
            </a:r>
            <a:endParaRPr lang="id-ID" sz="2200" dirty="0">
              <a:latin typeface="Arial" charset="0"/>
              <a:ea typeface="ＭＳ Ｐゴシック" charset="-128"/>
            </a:endParaRPr>
          </a:p>
          <a:p>
            <a:pPr indent="1428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800080"/>
                </a:solidFill>
                <a:latin typeface="Arial" charset="0"/>
                <a:ea typeface="ＭＳ Ｐゴシック" charset="-128"/>
              </a:rPr>
              <a:t>2.</a:t>
            </a:r>
            <a:r>
              <a:rPr lang="id-ID" sz="2200" dirty="0" smtClean="0">
                <a:latin typeface="Arial" charset="0"/>
                <a:ea typeface="ＭＳ Ｐゴシック" charset="-128"/>
              </a:rPr>
              <a:t> </a:t>
            </a:r>
            <a:r>
              <a:rPr lang="id-ID" sz="2200" i="1" dirty="0">
                <a:latin typeface="Arial" charset="0"/>
                <a:ea typeface="ＭＳ Ｐゴシック" charset="-128"/>
              </a:rPr>
              <a:t>distractor power </a:t>
            </a:r>
            <a:r>
              <a:rPr lang="id-ID" sz="2200" dirty="0">
                <a:latin typeface="Arial" charset="0"/>
                <a:ea typeface="ＭＳ Ｐゴシック" charset="-128"/>
              </a:rPr>
              <a:t>(efektivitas distraktor)</a:t>
            </a:r>
            <a:endParaRPr lang="id-ID" sz="2200" dirty="0" smtClean="0">
              <a:latin typeface="Arial" charset="0"/>
              <a:ea typeface="ＭＳ Ｐゴシック" charset="-128"/>
            </a:endParaRPr>
          </a:p>
          <a:p>
            <a:pPr indent="14288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800080"/>
                </a:solidFill>
                <a:latin typeface="Arial" charset="0"/>
                <a:ea typeface="ＭＳ Ｐゴシック" charset="-128"/>
              </a:rPr>
              <a:t>3.</a:t>
            </a:r>
            <a:r>
              <a:rPr lang="id-ID" sz="2200" dirty="0" smtClean="0">
                <a:latin typeface="Arial" charset="0"/>
                <a:ea typeface="ＭＳ Ｐゴシック" charset="-128"/>
              </a:rPr>
              <a:t> </a:t>
            </a:r>
            <a:r>
              <a:rPr lang="id-ID" sz="2200" dirty="0">
                <a:latin typeface="Arial" charset="0"/>
                <a:ea typeface="ＭＳ Ｐゴシック" charset="-128"/>
              </a:rPr>
              <a:t>diskriminasi (daya beda aitem</a:t>
            </a:r>
            <a:r>
              <a:rPr lang="id-ID" sz="2200" dirty="0" smtClean="0">
                <a:latin typeface="Arial" charset="0"/>
                <a:ea typeface="ＭＳ Ｐゴシック" charset="-128"/>
              </a:rPr>
              <a:t>)</a:t>
            </a:r>
            <a:endParaRPr lang="id-ID" sz="2200" dirty="0">
              <a:latin typeface="Arial" charset="0"/>
              <a:ea typeface="ＭＳ Ｐゴシック" charset="-128"/>
            </a:endParaRPr>
          </a:p>
          <a:p>
            <a:pPr>
              <a:spcBef>
                <a:spcPts val="0"/>
              </a:spcBef>
              <a:buNone/>
            </a:pPr>
            <a:endParaRPr lang="id-ID" sz="2500" dirty="0" smtClean="0">
              <a:solidFill>
                <a:srgbClr val="00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640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1108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363538" algn="l"/>
            <a:r>
              <a:rPr lang="id-ID" sz="3600" b="1" dirty="0" smtClean="0">
                <a:solidFill>
                  <a:srgbClr val="000099"/>
                </a:solidFill>
              </a:rPr>
              <a:t>b. Analisis Aitem Kuantitatif:</a:t>
            </a:r>
            <a:br>
              <a:rPr lang="id-ID" sz="3600" b="1" dirty="0" smtClean="0">
                <a:solidFill>
                  <a:srgbClr val="000099"/>
                </a:solidFill>
              </a:rPr>
            </a:br>
            <a:r>
              <a:rPr lang="id-ID" sz="3600" b="1" dirty="0" smtClean="0">
                <a:solidFill>
                  <a:srgbClr val="00B050"/>
                </a:solidFill>
              </a:rPr>
              <a:t>1. Indeks Kesukaran Aitem (p)</a:t>
            </a:r>
            <a:endParaRPr lang="en-US" sz="3600" dirty="0" smtClean="0">
              <a:solidFill>
                <a:srgbClr val="00B05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xfrm>
            <a:off x="457200" y="1828800"/>
            <a:ext cx="8229600" cy="45275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1800" dirty="0" smtClean="0">
                <a:solidFill>
                  <a:schemeClr val="accent1">
                    <a:lumMod val="10000"/>
                  </a:schemeClr>
                </a:solidFill>
                <a:latin typeface="Arial" charset="0"/>
                <a:ea typeface="ＭＳ Ｐゴシック" charset="-128"/>
                <a:sym typeface="Wingdings" pitchFamily="2" charset="2"/>
              </a:rPr>
              <a:t>Azwar, 1996, hlm 134</a:t>
            </a:r>
          </a:p>
          <a:p>
            <a:pPr marL="174625" indent="-174625">
              <a:lnSpc>
                <a:spcPct val="110000"/>
              </a:lnSpc>
              <a:spcBef>
                <a:spcPts val="0"/>
              </a:spcBef>
            </a:pPr>
            <a:r>
              <a:rPr lang="id-ID" sz="2500" dirty="0"/>
              <a:t>= rasio antara banyaknya penjawab aitem dengan benar </a:t>
            </a:r>
            <a:r>
              <a:rPr lang="id-ID" sz="2500" dirty="0" smtClean="0"/>
              <a:t>&amp; </a:t>
            </a:r>
            <a:r>
              <a:rPr lang="id-ID" sz="2500" dirty="0"/>
              <a:t>banyak penjawab pada suatu aitem.</a:t>
            </a:r>
          </a:p>
          <a:p>
            <a:pPr marL="174625" indent="-174625">
              <a:lnSpc>
                <a:spcPct val="110000"/>
              </a:lnSpc>
              <a:spcBef>
                <a:spcPts val="0"/>
              </a:spcBef>
            </a:pPr>
            <a:r>
              <a:rPr lang="id-ID" sz="2500" dirty="0" smtClean="0">
                <a:solidFill>
                  <a:srgbClr val="F50736"/>
                </a:solidFill>
                <a:latin typeface="Arial" charset="0"/>
                <a:ea typeface="ＭＳ Ｐゴシック" charset="-128"/>
                <a:sym typeface="Wingdings" pitchFamily="2" charset="2"/>
              </a:rPr>
              <a:t>Utk aitem </a:t>
            </a:r>
            <a:r>
              <a:rPr lang="id-ID" sz="2500" dirty="0" smtClean="0">
                <a:solidFill>
                  <a:srgbClr val="F50736"/>
                </a:solidFill>
                <a:latin typeface="Arial" charset="0"/>
                <a:ea typeface="ＭＳ Ｐゴシック" charset="-128"/>
              </a:rPr>
              <a:t>tes kemampuan yg diskor dikotomi (1-0).</a:t>
            </a:r>
          </a:p>
          <a:p>
            <a:pPr marL="174625" indent="-174625">
              <a:lnSpc>
                <a:spcPct val="110000"/>
              </a:lnSpc>
              <a:spcBef>
                <a:spcPts val="0"/>
              </a:spcBef>
            </a:pPr>
            <a:r>
              <a:rPr lang="id-ID" sz="2500" dirty="0" smtClean="0">
                <a:solidFill>
                  <a:srgbClr val="006600"/>
                </a:solidFill>
                <a:latin typeface="Arial" charset="0"/>
                <a:ea typeface="ＭＳ Ｐゴシック" charset="-128"/>
              </a:rPr>
              <a:t>Tujuan:</a:t>
            </a:r>
            <a:r>
              <a:rPr lang="id-ID" sz="2500" dirty="0" smtClean="0">
                <a:latin typeface="Arial" charset="0"/>
                <a:ea typeface="ＭＳ Ｐゴシック" charset="-128"/>
              </a:rPr>
              <a:t> </a:t>
            </a:r>
          </a:p>
          <a:p>
            <a:pPr marL="715963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100" dirty="0" smtClean="0">
                <a:latin typeface="Arial" charset="0"/>
                <a:ea typeface="ＭＳ Ｐゴシック" charset="-128"/>
              </a:rPr>
              <a:t>1. Mengetahui kesukaran setiap aitem.</a:t>
            </a:r>
          </a:p>
          <a:p>
            <a:pPr marL="715963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100" dirty="0" smtClean="0">
                <a:latin typeface="Arial" charset="0"/>
                <a:ea typeface="ＭＳ Ｐゴシック" charset="-128"/>
              </a:rPr>
              <a:t>2. Mengetahui/mengurutkan posisi aitem berdasarkan kesukarannya. </a:t>
            </a:r>
          </a:p>
          <a:p>
            <a:pPr marL="268288" indent="-268288">
              <a:lnSpc>
                <a:spcPct val="110000"/>
              </a:lnSpc>
              <a:spcBef>
                <a:spcPts val="0"/>
              </a:spcBef>
            </a:pPr>
            <a:r>
              <a:rPr lang="id-ID" sz="2500" dirty="0" smtClean="0">
                <a:solidFill>
                  <a:srgbClr val="006600"/>
                </a:solidFill>
                <a:latin typeface="Arial" charset="0"/>
                <a:ea typeface="ＭＳ Ｐゴシック" charset="-128"/>
              </a:rPr>
              <a:t>Menghitung </a:t>
            </a:r>
            <a:r>
              <a:rPr lang="id-ID" sz="2500" dirty="0" smtClean="0">
                <a:solidFill>
                  <a:srgbClr val="000099"/>
                </a:solidFill>
                <a:latin typeface="Arial" charset="0"/>
                <a:ea typeface="ＭＳ Ｐゴシック" charset="-128"/>
              </a:rPr>
              <a:t>indeks kesukaran aitem </a:t>
            </a:r>
            <a:r>
              <a:rPr lang="id-ID" sz="2500" dirty="0" smtClean="0">
                <a:solidFill>
                  <a:srgbClr val="006600"/>
                </a:solidFill>
                <a:latin typeface="Arial" charset="0"/>
                <a:ea typeface="ＭＳ Ｐゴシック" charset="-128"/>
              </a:rPr>
              <a:t>(</a:t>
            </a:r>
            <a:r>
              <a:rPr lang="id-ID" sz="2500" i="1" dirty="0" smtClean="0">
                <a:solidFill>
                  <a:srgbClr val="F50736"/>
                </a:solidFill>
                <a:latin typeface="Arial" charset="0"/>
                <a:ea typeface="ＭＳ Ｐゴシック" charset="-128"/>
              </a:rPr>
              <a:t>p</a:t>
            </a:r>
            <a:r>
              <a:rPr lang="id-ID" sz="2500" dirty="0" smtClean="0">
                <a:solidFill>
                  <a:srgbClr val="006600"/>
                </a:solidFill>
                <a:latin typeface="Arial" charset="0"/>
                <a:ea typeface="ＭＳ Ｐゴシック" charset="-128"/>
              </a:rPr>
              <a:t>):</a:t>
            </a:r>
            <a:endParaRPr lang="en-US" sz="2600" i="1" dirty="0" smtClean="0">
              <a:solidFill>
                <a:srgbClr val="0070C0"/>
              </a:solidFill>
              <a:latin typeface="Arial" charset="0"/>
              <a:ea typeface="ＭＳ Ｐゴシック" charset="-128"/>
            </a:endParaRPr>
          </a:p>
          <a:p>
            <a:pPr marL="712788" indent="-268288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200" i="1" dirty="0" smtClean="0">
                <a:solidFill>
                  <a:srgbClr val="F50736"/>
                </a:solidFill>
                <a:latin typeface="Arial" charset="0"/>
                <a:ea typeface="ＭＳ Ｐゴシック" charset="-128"/>
              </a:rPr>
              <a:t>p</a:t>
            </a:r>
            <a:r>
              <a:rPr lang="id-ID" sz="2200" dirty="0" smtClean="0">
                <a:solidFill>
                  <a:srgbClr val="F50736"/>
                </a:solidFill>
                <a:latin typeface="Arial" charset="0"/>
                <a:ea typeface="ＭＳ Ｐゴシック" charset="-128"/>
              </a:rPr>
              <a:t> =  </a:t>
            </a:r>
            <a:r>
              <a:rPr lang="id-ID" sz="2200" u="sng" dirty="0" smtClean="0">
                <a:solidFill>
                  <a:srgbClr val="F50736"/>
                </a:solidFill>
                <a:latin typeface="Arial" charset="0"/>
                <a:ea typeface="ＭＳ Ｐゴシック" charset="-128"/>
              </a:rPr>
              <a:t>jumlah peserta yg menjawab benar di aitem i</a:t>
            </a:r>
          </a:p>
          <a:p>
            <a:pPr marL="1352550" indent="12700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F50736"/>
                </a:solidFill>
                <a:latin typeface="Arial" charset="0"/>
                <a:ea typeface="ＭＳ Ｐゴシック" charset="-128"/>
              </a:rPr>
              <a:t>	jumlah peserta yg menjawab aitem i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rgbClr val="FF0066"/>
                </a:solidFill>
              </a:rPr>
              <a:t>0,0 ≤ </a:t>
            </a:r>
            <a:r>
              <a:rPr lang="en-US" sz="2000" i="1" dirty="0" smtClean="0">
                <a:solidFill>
                  <a:srgbClr val="003300"/>
                </a:solidFill>
              </a:rPr>
              <a:t>p</a:t>
            </a:r>
            <a:r>
              <a:rPr lang="en-US" sz="2000" dirty="0" smtClean="0">
                <a:solidFill>
                  <a:srgbClr val="FF0066"/>
                </a:solidFill>
              </a:rPr>
              <a:t> ≤ 1,0</a:t>
            </a:r>
            <a:r>
              <a:rPr lang="id-ID" sz="2000" dirty="0" smtClean="0">
                <a:solidFill>
                  <a:srgbClr val="FF0066"/>
                </a:solidFill>
              </a:rPr>
              <a:t> </a:t>
            </a:r>
            <a:r>
              <a:rPr lang="id-ID" sz="2000" dirty="0" smtClean="0">
                <a:sym typeface="Wingdings" pitchFamily="2" charset="2"/>
              </a:rPr>
              <a:t>	</a:t>
            </a:r>
            <a:r>
              <a:rPr lang="id-ID" sz="2000" dirty="0" smtClean="0">
                <a:solidFill>
                  <a:srgbClr val="FF3300"/>
                </a:solidFill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i="1" dirty="0" smtClean="0"/>
              <a:t>p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id-ID" sz="2000" dirty="0" smtClean="0"/>
              <a:t>aitem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…</a:t>
            </a:r>
            <a:endParaRPr lang="id-ID" sz="2000" dirty="0" smtClean="0"/>
          </a:p>
          <a:p>
            <a:pPr marL="268288" indent="-268288">
              <a:lnSpc>
                <a:spcPct val="110000"/>
              </a:lnSpc>
              <a:spcBef>
                <a:spcPts val="0"/>
              </a:spcBef>
              <a:defRPr/>
            </a:pPr>
            <a:r>
              <a:rPr lang="id-ID" sz="2000" i="1" dirty="0" smtClean="0">
                <a:solidFill>
                  <a:srgbClr val="000099"/>
                </a:solidFill>
              </a:rPr>
              <a:t>p</a:t>
            </a:r>
            <a:r>
              <a:rPr lang="id-ID" sz="2000" dirty="0" smtClean="0">
                <a:solidFill>
                  <a:srgbClr val="000099"/>
                </a:solidFill>
              </a:rPr>
              <a:t> = 0,20 </a:t>
            </a:r>
            <a:r>
              <a:rPr lang="id-ID" sz="2000" dirty="0" smtClean="0">
                <a:solidFill>
                  <a:srgbClr val="000099"/>
                </a:solidFill>
                <a:sym typeface="Wingdings" pitchFamily="2" charset="2"/>
              </a:rPr>
              <a:t> </a:t>
            </a:r>
            <a:r>
              <a:rPr lang="id-ID" sz="2000" dirty="0" smtClean="0">
                <a:sym typeface="Wingdings" pitchFamily="2" charset="2"/>
              </a:rPr>
              <a:t>20% peserta menjwb benar.</a:t>
            </a:r>
            <a:endParaRPr lang="id-ID" sz="2000" dirty="0" smtClean="0"/>
          </a:p>
          <a:p>
            <a:pPr marL="268288" indent="-268288">
              <a:lnSpc>
                <a:spcPct val="110000"/>
              </a:lnSpc>
              <a:spcBef>
                <a:spcPts val="0"/>
              </a:spcBef>
              <a:defRPr/>
            </a:pPr>
            <a:r>
              <a:rPr lang="id-ID" sz="2000" dirty="0" smtClean="0">
                <a:solidFill>
                  <a:srgbClr val="000099"/>
                </a:solidFill>
              </a:rPr>
              <a:t>Dpt jg dinyatakan dlm persentase (p x 100%).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algn="l"/>
            <a:r>
              <a:rPr lang="id-ID" sz="3000" b="1" dirty="0" smtClean="0">
                <a:solidFill>
                  <a:srgbClr val="000099"/>
                </a:solidFill>
              </a:rPr>
              <a:t>b. Analisis Aitem Kuantitatif:</a:t>
            </a:r>
            <a:br>
              <a:rPr lang="id-ID" sz="3000" b="1" dirty="0" smtClean="0">
                <a:solidFill>
                  <a:srgbClr val="000099"/>
                </a:solidFill>
              </a:rPr>
            </a:br>
            <a:r>
              <a:rPr lang="id-ID" sz="3000" b="1" dirty="0" smtClean="0">
                <a:solidFill>
                  <a:srgbClr val="00B050"/>
                </a:solidFill>
              </a:rPr>
              <a:t>1. Indeks Kesukaran Aitem (p)</a:t>
            </a:r>
            <a:endParaRPr lang="en-US" sz="3000" dirty="0" smtClean="0">
              <a:solidFill>
                <a:srgbClr val="00B05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7652" name="Pladsholder til indhold 17"/>
          <p:cNvSpPr>
            <a:spLocks noGrp="1"/>
          </p:cNvSpPr>
          <p:nvPr>
            <p:ph idx="1"/>
          </p:nvPr>
        </p:nvSpPr>
        <p:spPr bwMode="auto">
          <a:xfrm>
            <a:off x="457200" y="1757362"/>
            <a:ext cx="8229600" cy="45989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2600" dirty="0" err="1" smtClean="0">
                <a:latin typeface="Arial" charset="0"/>
                <a:ea typeface="ＭＳ Ｐゴシック" charset="-128"/>
              </a:rPr>
              <a:t>Hitung</a:t>
            </a:r>
            <a:r>
              <a:rPr lang="en-US" sz="2600" dirty="0" smtClean="0">
                <a:latin typeface="Arial" charset="0"/>
                <a:ea typeface="ＭＳ Ｐゴシック" charset="-128"/>
              </a:rPr>
              <a:t> </a:t>
            </a:r>
            <a:r>
              <a:rPr lang="en-US" sz="2600" i="1" dirty="0" smtClean="0">
                <a:latin typeface="Arial" charset="0"/>
                <a:ea typeface="ＭＳ Ｐゴシック" charset="-128"/>
              </a:rPr>
              <a:t>p </a:t>
            </a:r>
            <a:r>
              <a:rPr lang="en-US" sz="2600" dirty="0" smtClean="0">
                <a:latin typeface="Arial" charset="0"/>
                <a:ea typeface="ＭＳ Ｐゴシック" charset="-128"/>
              </a:rPr>
              <a:t>!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998506"/>
              </p:ext>
            </p:extLst>
          </p:nvPr>
        </p:nvGraphicFramePr>
        <p:xfrm>
          <a:off x="3084872" y="1671256"/>
          <a:ext cx="5725996" cy="482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328"/>
                <a:gridCol w="1066960"/>
                <a:gridCol w="1126236"/>
                <a:gridCol w="1126236"/>
                <a:gridCol w="1126236"/>
              </a:tblGrid>
              <a:tr h="40298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Responden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aitem 1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aitem</a:t>
                      </a:r>
                      <a:r>
                        <a:rPr lang="id-ID" baseline="0" dirty="0" smtClean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aitem 3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aitem 4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17645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C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C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B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41849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3300"/>
                          </a:solidFill>
                        </a:rPr>
                        <a:t>B</a:t>
                      </a:r>
                      <a:endParaRPr lang="id-ID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E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C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B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285372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3300"/>
                          </a:solidFill>
                        </a:rPr>
                        <a:t>C</a:t>
                      </a:r>
                      <a:endParaRPr lang="id-ID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B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D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00"/>
                          </a:solidFill>
                        </a:rPr>
                        <a:t>B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3300"/>
                          </a:solidFill>
                        </a:rPr>
                        <a:t>D</a:t>
                      </a:r>
                      <a:endParaRPr lang="id-ID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D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E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47228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3300"/>
                          </a:solidFill>
                        </a:rPr>
                        <a:t>E</a:t>
                      </a:r>
                      <a:endParaRPr lang="id-ID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C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C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E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31092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3300"/>
                          </a:solidFill>
                        </a:rPr>
                        <a:t>F</a:t>
                      </a:r>
                      <a:endParaRPr lang="id-ID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E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B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D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01508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3300"/>
                          </a:solidFill>
                        </a:rPr>
                        <a:t>G</a:t>
                      </a:r>
                      <a:endParaRPr lang="id-ID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C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B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E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E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25713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3300"/>
                          </a:solidFill>
                        </a:rPr>
                        <a:t>H</a:t>
                      </a:r>
                      <a:endParaRPr lang="id-ID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D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C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B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3300"/>
                          </a:solidFill>
                        </a:rPr>
                        <a:t>I</a:t>
                      </a:r>
                      <a:endParaRPr lang="id-ID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B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C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E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20334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3300"/>
                          </a:solidFill>
                        </a:rPr>
                        <a:t>K</a:t>
                      </a:r>
                      <a:endParaRPr lang="id-ID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A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C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3300"/>
                          </a:solidFill>
                        </a:rPr>
                        <a:t>B</a:t>
                      </a:r>
                      <a:endParaRPr lang="id-ID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04198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KUNCI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402988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id-ID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rgbClr val="A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rgbClr val="A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rgbClr val="A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rgbClr val="A2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611188" y="274638"/>
            <a:ext cx="8532812" cy="9223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3538" indent="-363538">
              <a:defRPr/>
            </a:pPr>
            <a:r>
              <a:rPr lang="id-ID" sz="3200" b="1" dirty="0">
                <a:solidFill>
                  <a:srgbClr val="000099"/>
                </a:solidFill>
              </a:rPr>
              <a:t>b. Analisis Aitem Kuantitatif:</a:t>
            </a:r>
            <a:br>
              <a:rPr lang="id-ID" sz="3200" b="1" dirty="0">
                <a:solidFill>
                  <a:srgbClr val="000099"/>
                </a:solidFill>
              </a:rPr>
            </a:br>
            <a:r>
              <a:rPr lang="id-ID" sz="3200" b="1" dirty="0">
                <a:solidFill>
                  <a:srgbClr val="00B050"/>
                </a:solidFill>
              </a:rPr>
              <a:t>1. Indeks Kesukaran Aitem (p)</a:t>
            </a:r>
            <a:endParaRPr lang="id-ID" sz="32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388" y="1341438"/>
          <a:ext cx="2236268" cy="5256208"/>
        </p:xfrm>
        <a:graphic>
          <a:graphicData uri="http://schemas.openxmlformats.org/drawingml/2006/table">
            <a:tbl>
              <a:tblPr/>
              <a:tblGrid>
                <a:gridCol w="792118"/>
                <a:gridCol w="310699"/>
                <a:gridCol w="398239"/>
                <a:gridCol w="735212"/>
              </a:tblGrid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subyek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74192" y="1341438"/>
          <a:ext cx="2422510" cy="5256208"/>
        </p:xfrm>
        <a:graphic>
          <a:graphicData uri="http://schemas.openxmlformats.org/drawingml/2006/table">
            <a:tbl>
              <a:tblPr/>
              <a:tblGrid>
                <a:gridCol w="792081"/>
                <a:gridCol w="402582"/>
                <a:gridCol w="431405"/>
                <a:gridCol w="796442"/>
              </a:tblGrid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subyek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513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74659" y="4014787"/>
            <a:ext cx="324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Berapakah </a:t>
            </a:r>
            <a:r>
              <a:rPr lang="id-ID" i="1" dirty="0" smtClean="0"/>
              <a:t>p</a:t>
            </a:r>
            <a:r>
              <a:rPr lang="id-ID" dirty="0" smtClean="0"/>
              <a:t>-nya?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5561619" y="1591794"/>
            <a:ext cx="3469342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30 peserta</a:t>
            </a:r>
          </a:p>
          <a:p>
            <a:pPr marL="174625" indent="-174625"/>
            <a:r>
              <a:rPr lang="id-ID" dirty="0" smtClean="0">
                <a:solidFill>
                  <a:schemeClr val="bg1"/>
                </a:solidFill>
              </a:rPr>
              <a:t>20 Soal pilihan ganda, 4 pilihan.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Item 1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kunci A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Item 6  kunci B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4D294EC-8BB3-4C9E-A77D-435A889AE8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2775</TotalTime>
  <Words>1759</Words>
  <Application>Microsoft Office PowerPoint</Application>
  <PresentationFormat>On-screen Show (4:3)</PresentationFormat>
  <Paragraphs>760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Calibri</vt:lpstr>
      <vt:lpstr>Times New Roman</vt:lpstr>
      <vt:lpstr>Verdana</vt:lpstr>
      <vt:lpstr>Wingdings</vt:lpstr>
      <vt:lpstr>esa unggul 2017</vt:lpstr>
      <vt:lpstr>Psi307 – Pengukuran Psikologis Aries Yulianto</vt:lpstr>
      <vt:lpstr>KEMAMPUAN AKHIR YANG DIHARAPKAN</vt:lpstr>
      <vt:lpstr>PENGANTAR</vt:lpstr>
      <vt:lpstr>PENGANTAR</vt:lpstr>
      <vt:lpstr>a. Analisis Aitem Kualitatif </vt:lpstr>
      <vt:lpstr>b. Analisis Aitem Kuantitatif</vt:lpstr>
      <vt:lpstr>b. Analisis Aitem Kuantitatif: 1. Indeks Kesukaran Aitem (p)</vt:lpstr>
      <vt:lpstr>b. Analisis Aitem Kuantitatif: 1. Indeks Kesukaran Aitem (p)</vt:lpstr>
      <vt:lpstr>PowerPoint Presentation</vt:lpstr>
      <vt:lpstr>b. Analisis Aitem Kuantitatif: 1. Indeks Kesukaran Aitem</vt:lpstr>
      <vt:lpstr>b. Analisis Aitem Kuantitatif: 1. Indeks Kesukaran Aitem</vt:lpstr>
      <vt:lpstr>b. Analisis Aitem Kuantitatif: 1. Indeks Kesukaran Aitem</vt:lpstr>
      <vt:lpstr>b. Analisis kuantitatif:  2. Efektivitas Distraktor</vt:lpstr>
      <vt:lpstr>b. Analisis kuantitatif:  2. Efektivitas Distraktor</vt:lpstr>
      <vt:lpstr>PowerPoint Presentation</vt:lpstr>
      <vt:lpstr>PowerPoint Presentation</vt:lpstr>
      <vt:lpstr>b. Analisis Aitem Kuantitatif :  3. Daya beda Aitem </vt:lpstr>
      <vt:lpstr>3. Daya beda Aitem:  a. Indeks daya beda (D) </vt:lpstr>
      <vt:lpstr>3. Daya beda Aitem:  a. Indeks daya beda (D)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item</dc:title>
  <dc:creator>Aries Yulianto</dc:creator>
  <cp:lastModifiedBy>aries yulianto</cp:lastModifiedBy>
  <cp:revision>161</cp:revision>
  <dcterms:created xsi:type="dcterms:W3CDTF">2013-10-26T12:54:44Z</dcterms:created>
  <dcterms:modified xsi:type="dcterms:W3CDTF">2018-04-25T01:31:29Z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TC018754899991</vt:lpwstr>
  </property>
</Properties>
</file>