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71" r:id="rId3"/>
    <p:sldId id="257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9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79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dirty="0" smtClean="0"/>
              <a:t>Pengukuran Psikologis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dirty="0" smtClean="0"/>
              <a:t>Aries Yulianto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79DA5-66B6-43D6-A61E-95BF3D0DCED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3934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1" y="1698625"/>
            <a:ext cx="54703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1" y="3405369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F9EC2E-3104-4B52-9E82-AAFD1F47D5C0}" type="datetimeFigureOut">
              <a:rPr lang="id-ID" smtClean="0"/>
              <a:t>25/04/2018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423D-AE69-4EAE-96DC-665B4B015D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501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F9EC2E-3104-4B52-9E82-AAFD1F47D5C0}" type="datetimeFigureOut">
              <a:rPr lang="id-ID" smtClean="0"/>
              <a:t>25/04/2018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423D-AE69-4EAE-96DC-665B4B015D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165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F9EC2E-3104-4B52-9E82-AAFD1F47D5C0}" type="datetimeFigureOut">
              <a:rPr lang="id-ID" smtClean="0"/>
              <a:t>25/04/2018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423D-AE69-4EAE-96DC-665B4B015D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843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F9EC2E-3104-4B52-9E82-AAFD1F47D5C0}" type="datetimeFigureOut">
              <a:rPr lang="id-ID" smtClean="0"/>
              <a:t>25/04/2018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423D-AE69-4EAE-96DC-665B4B015D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510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F9EC2E-3104-4B52-9E82-AAFD1F47D5C0}" type="datetimeFigureOut">
              <a:rPr lang="id-ID" smtClean="0"/>
              <a:t>25/04/2018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423D-AE69-4EAE-96DC-665B4B015D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650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F9EC2E-3104-4B52-9E82-AAFD1F47D5C0}" type="datetimeFigureOut">
              <a:rPr lang="id-ID" smtClean="0"/>
              <a:t>25/04/2018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423D-AE69-4EAE-96DC-665B4B015D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772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F9EC2E-3104-4B52-9E82-AAFD1F47D5C0}" type="datetimeFigureOut">
              <a:rPr lang="id-ID" smtClean="0"/>
              <a:t>25/04/2018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423D-AE69-4EAE-96DC-665B4B015D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5042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F9EC2E-3104-4B52-9E82-AAFD1F47D5C0}" type="datetimeFigureOut">
              <a:rPr lang="id-ID" smtClean="0"/>
              <a:t>25/04/2018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423D-AE69-4EAE-96DC-665B4B015D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6057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F9EC2E-3104-4B52-9E82-AAFD1F47D5C0}" type="datetimeFigureOut">
              <a:rPr lang="id-ID" smtClean="0"/>
              <a:t>25/04/2018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423D-AE69-4EAE-96DC-665B4B015D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805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F9EC2E-3104-4B52-9E82-AAFD1F47D5C0}" type="datetimeFigureOut">
              <a:rPr lang="id-ID" smtClean="0"/>
              <a:t>25/04/2018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423D-AE69-4EAE-96DC-665B4B015D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512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AF9EC2E-3104-4B52-9E82-AAFD1F47D5C0}" type="datetimeFigureOut">
              <a:rPr lang="id-ID" smtClean="0"/>
              <a:t>25/04/2018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780F423D-AE69-4EAE-96DC-665B4B015D2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269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1" y="3356992"/>
            <a:ext cx="5470376" cy="1470025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07 - Reliabilitas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2" y="5157192"/>
            <a:ext cx="5470375" cy="1391783"/>
          </a:xfrm>
        </p:spPr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Psi307 - </a:t>
            </a:r>
            <a:r>
              <a:rPr lang="id-ID" dirty="0" smtClean="0">
                <a:solidFill>
                  <a:srgbClr val="FFFF00"/>
                </a:solidFill>
              </a:rPr>
              <a:t>Pengukuran Psikologis</a:t>
            </a:r>
            <a:endParaRPr lang="id-ID" dirty="0" smtClean="0">
              <a:solidFill>
                <a:srgbClr val="FFFF00"/>
              </a:solidFill>
            </a:endParaRPr>
          </a:p>
          <a:p>
            <a:r>
              <a:rPr lang="id-ID" dirty="0" smtClean="0">
                <a:solidFill>
                  <a:srgbClr val="FFFF00"/>
                </a:solidFill>
              </a:rPr>
              <a:t>Aries Yulianto</a:t>
            </a:r>
          </a:p>
          <a:p>
            <a:r>
              <a:rPr lang="id-ID" sz="2000" dirty="0" smtClean="0">
                <a:solidFill>
                  <a:schemeClr val="bg1"/>
                </a:solidFill>
              </a:rPr>
              <a:t>Azwar, 1996, bab 9</a:t>
            </a:r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/>
          <a:lstStyle/>
          <a:p>
            <a:pPr algn="l"/>
            <a:r>
              <a:rPr lang="id-ID" smtClean="0"/>
              <a:t>3. </a:t>
            </a:r>
            <a:r>
              <a:rPr lang="id-ID"/>
              <a:t>Pendekatan </a:t>
            </a:r>
            <a:r>
              <a:rPr lang="id-ID" smtClean="0"/>
              <a:t>Konsistensi Internal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112713" indent="0">
              <a:spcBef>
                <a:spcPts val="0"/>
              </a:spcBef>
              <a:buNone/>
            </a:pPr>
            <a:r>
              <a:rPr lang="id-ID" sz="2800" b="1" dirty="0" smtClean="0">
                <a:solidFill>
                  <a:srgbClr val="FF0000"/>
                </a:solidFill>
              </a:rPr>
              <a:t>1.</a:t>
            </a:r>
            <a:r>
              <a:rPr lang="id-ID" sz="2800" b="1" dirty="0" smtClean="0">
                <a:solidFill>
                  <a:srgbClr val="0070C0"/>
                </a:solidFill>
              </a:rPr>
              <a:t> formula Spearman-Brown</a:t>
            </a:r>
          </a:p>
          <a:p>
            <a:pPr marL="514350" indent="-227013">
              <a:spcBef>
                <a:spcPts val="0"/>
              </a:spcBef>
              <a:buNone/>
            </a:pPr>
            <a:r>
              <a:rPr lang="id-ID" sz="2600" dirty="0" smtClean="0">
                <a:solidFill>
                  <a:srgbClr val="C00000"/>
                </a:solidFill>
              </a:rPr>
              <a:t>Dilakukan dgn ‘membelah’ tes, yaitu membagi aitem-aitem tes ke dlm 2 belahan dgn jml aitem yg sama.</a:t>
            </a:r>
          </a:p>
          <a:p>
            <a:pPr marL="514350" indent="-227013">
              <a:spcBef>
                <a:spcPts val="0"/>
              </a:spcBef>
              <a:buNone/>
            </a:pPr>
            <a:r>
              <a:rPr lang="id-ID" sz="2600" dirty="0" smtClean="0">
                <a:solidFill>
                  <a:srgbClr val="00B050"/>
                </a:solidFill>
              </a:rPr>
              <a:t>Cara membelah:</a:t>
            </a:r>
          </a:p>
          <a:p>
            <a:pPr marL="514350" indent="0">
              <a:spcBef>
                <a:spcPts val="0"/>
              </a:spcBef>
              <a:buNone/>
            </a:pPr>
            <a:r>
              <a:rPr lang="id-ID" sz="2600" dirty="0" smtClean="0"/>
              <a:t>a. </a:t>
            </a:r>
            <a:r>
              <a:rPr lang="id-ID" sz="2600" dirty="0" smtClean="0">
                <a:solidFill>
                  <a:srgbClr val="FF0000"/>
                </a:solidFill>
              </a:rPr>
              <a:t>Odd-even</a:t>
            </a:r>
            <a:r>
              <a:rPr lang="id-ID" sz="2600" dirty="0" smtClean="0"/>
              <a:t> (ganjil-genap)</a:t>
            </a:r>
          </a:p>
          <a:p>
            <a:pPr marL="514350" indent="0">
              <a:spcBef>
                <a:spcPts val="0"/>
              </a:spcBef>
              <a:buNone/>
            </a:pPr>
            <a:r>
              <a:rPr lang="id-ID" sz="2600" dirty="0" smtClean="0"/>
              <a:t>b</a:t>
            </a:r>
            <a:r>
              <a:rPr lang="id-ID" sz="2600" dirty="0" smtClean="0"/>
              <a:t>. </a:t>
            </a:r>
            <a:r>
              <a:rPr lang="id-ID" sz="2600" dirty="0" smtClean="0">
                <a:solidFill>
                  <a:srgbClr val="FF0000"/>
                </a:solidFill>
              </a:rPr>
              <a:t>Belah-dua</a:t>
            </a:r>
          </a:p>
          <a:p>
            <a:pPr marL="400050" indent="-225425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00B050"/>
                </a:solidFill>
              </a:rPr>
              <a:t>Cara </a:t>
            </a:r>
            <a:r>
              <a:rPr lang="id-ID" sz="2400" dirty="0" smtClean="0">
                <a:solidFill>
                  <a:srgbClr val="00B050"/>
                </a:solidFill>
              </a:rPr>
              <a:t>membelah mana yg sebaiknya dipakai</a:t>
            </a:r>
            <a:r>
              <a:rPr lang="id-ID" sz="2400" dirty="0" smtClean="0">
                <a:solidFill>
                  <a:srgbClr val="00B050"/>
                </a:solidFill>
              </a:rPr>
              <a:t>?</a:t>
            </a:r>
            <a:endParaRPr lang="id-ID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2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/>
          <a:lstStyle/>
          <a:p>
            <a:pPr algn="l"/>
            <a:r>
              <a:rPr lang="id-ID" smtClean="0"/>
              <a:t>3. </a:t>
            </a:r>
            <a:r>
              <a:rPr lang="id-ID"/>
              <a:t>Pendekatan </a:t>
            </a:r>
            <a:r>
              <a:rPr lang="id-ID" smtClean="0"/>
              <a:t>Konsistensi Internal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112713" indent="0">
              <a:spcBef>
                <a:spcPts val="0"/>
              </a:spcBef>
              <a:buNone/>
            </a:pPr>
            <a:r>
              <a:rPr lang="id-ID" sz="2800" dirty="0" smtClean="0">
                <a:solidFill>
                  <a:srgbClr val="FF0000"/>
                </a:solidFill>
              </a:rPr>
              <a:t>1.</a:t>
            </a:r>
            <a:r>
              <a:rPr lang="id-ID" sz="2800" dirty="0" smtClean="0">
                <a:solidFill>
                  <a:srgbClr val="0070C0"/>
                </a:solidFill>
              </a:rPr>
              <a:t> formula Spearman-Brown  </a:t>
            </a:r>
            <a:r>
              <a:rPr lang="id-ID" sz="2400" dirty="0" smtClean="0"/>
              <a:t>--- lanjutan</a:t>
            </a:r>
          </a:p>
          <a:p>
            <a:pPr marL="514350" indent="-227013">
              <a:spcBef>
                <a:spcPts val="0"/>
              </a:spcBef>
              <a:buNone/>
            </a:pPr>
            <a:r>
              <a:rPr lang="id-ID" sz="2500" dirty="0" smtClean="0">
                <a:solidFill>
                  <a:srgbClr val="FF0000"/>
                </a:solidFill>
              </a:rPr>
              <a:t>Menghitung koefisien reliabilitas:</a:t>
            </a:r>
          </a:p>
          <a:p>
            <a:pPr marL="514350" indent="-227013">
              <a:spcBef>
                <a:spcPts val="0"/>
              </a:spcBef>
              <a:buNone/>
            </a:pPr>
            <a:r>
              <a:rPr lang="id-ID" sz="2400" dirty="0" smtClean="0"/>
              <a:t>1. Korelasi skor (r</a:t>
            </a:r>
            <a:r>
              <a:rPr lang="id-ID" sz="2400" baseline="-25000" dirty="0" smtClean="0"/>
              <a:t>hh</a:t>
            </a:r>
            <a:r>
              <a:rPr lang="id-ID" sz="2400" dirty="0" smtClean="0"/>
              <a:t>) belahan 1 &amp; belahan 2.</a:t>
            </a:r>
          </a:p>
          <a:p>
            <a:pPr marL="514350" indent="-227013">
              <a:spcBef>
                <a:spcPts val="0"/>
              </a:spcBef>
              <a:buNone/>
            </a:pPr>
            <a:r>
              <a:rPr lang="id-ID" sz="2400" dirty="0"/>
              <a:t>2. Gunakan formula Spearman-Brown (</a:t>
            </a:r>
            <a:r>
              <a:rPr lang="id-ID" sz="2400" dirty="0" smtClean="0"/>
              <a:t>r</a:t>
            </a:r>
            <a:r>
              <a:rPr lang="id-ID" sz="2400" baseline="-25000" dirty="0" smtClean="0"/>
              <a:t>SB</a:t>
            </a:r>
            <a:r>
              <a:rPr lang="id-ID" sz="2400" dirty="0" smtClean="0"/>
              <a:t>).</a:t>
            </a:r>
          </a:p>
          <a:p>
            <a:pPr marL="688975" indent="-227013">
              <a:spcBef>
                <a:spcPts val="0"/>
              </a:spcBef>
              <a:buNone/>
            </a:pPr>
            <a:r>
              <a:rPr lang="id-ID" sz="2000" dirty="0" smtClean="0">
                <a:sym typeface="Wingdings" panose="05000000000000000000" pitchFamily="2" charset="2"/>
              </a:rPr>
              <a:t> </a:t>
            </a:r>
            <a:r>
              <a:rPr lang="id-ID" sz="2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Utk memprediksi reliabilitas bila panjang tes menjadi 2x.</a:t>
            </a:r>
          </a:p>
          <a:p>
            <a:pPr marL="688975" indent="-227013">
              <a:spcBef>
                <a:spcPts val="0"/>
              </a:spcBef>
              <a:buNone/>
            </a:pPr>
            <a:endParaRPr lang="id-ID" sz="2400" dirty="0" smtClean="0">
              <a:sym typeface="Wingdings" panose="05000000000000000000" pitchFamily="2" charset="2"/>
            </a:endParaRPr>
          </a:p>
          <a:p>
            <a:pPr marL="688975" indent="-227013">
              <a:spcBef>
                <a:spcPts val="0"/>
              </a:spcBef>
              <a:buNone/>
            </a:pPr>
            <a:endParaRPr lang="id-ID" sz="2400" dirty="0" smtClean="0">
              <a:sym typeface="Wingdings" panose="05000000000000000000" pitchFamily="2" charset="2"/>
            </a:endParaRPr>
          </a:p>
          <a:p>
            <a:pPr marL="463550" indent="-227013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Kelemahan :</a:t>
            </a:r>
          </a:p>
          <a:p>
            <a:pPr marL="463550" indent="-227013">
              <a:spcBef>
                <a:spcPts val="0"/>
              </a:spcBef>
              <a:buNone/>
            </a:pPr>
            <a:r>
              <a:rPr lang="id-ID" sz="2200" dirty="0" smtClean="0">
                <a:sym typeface="Wingdings" panose="05000000000000000000" pitchFamily="2" charset="2"/>
              </a:rPr>
              <a:t>1. Cara membelah yg berbeda, dpt menghasilkan koefisien reliabilitas yg berbeda.</a:t>
            </a:r>
          </a:p>
          <a:p>
            <a:pPr marL="463550" indent="-227013">
              <a:spcBef>
                <a:spcPts val="0"/>
              </a:spcBef>
              <a:buNone/>
            </a:pPr>
            <a:r>
              <a:rPr lang="id-ID" sz="2200" dirty="0" smtClean="0">
                <a:sym typeface="Wingdings" panose="05000000000000000000" pitchFamily="2" charset="2"/>
              </a:rPr>
              <a:t>2. Koefisien reliabilitas yg dihasilkan cenderung </a:t>
            </a:r>
            <a:r>
              <a:rPr lang="id-ID" sz="2200" i="1" dirty="0" smtClean="0">
                <a:sym typeface="Wingdings" panose="05000000000000000000" pitchFamily="2" charset="2"/>
              </a:rPr>
              <a:t>over-estimate</a:t>
            </a:r>
            <a:r>
              <a:rPr lang="id-ID" sz="2200" dirty="0" smtClean="0">
                <a:sym typeface="Wingdings" panose="05000000000000000000" pitchFamily="2" charset="2"/>
              </a:rPr>
              <a:t> (lebih tinggi dari reliabilitas tes yg sebenarnya).</a:t>
            </a:r>
          </a:p>
          <a:p>
            <a:pPr marL="463550" indent="-227013">
              <a:spcBef>
                <a:spcPts val="0"/>
              </a:spcBef>
              <a:buNone/>
            </a:pPr>
            <a:endParaRPr lang="id-ID" sz="2400" dirty="0" smtClean="0">
              <a:sym typeface="Wingdings" panose="05000000000000000000" pitchFamily="2" charset="2"/>
            </a:endParaRPr>
          </a:p>
          <a:p>
            <a:pPr marL="514350" indent="-227013">
              <a:spcBef>
                <a:spcPts val="0"/>
              </a:spcBef>
              <a:buNone/>
            </a:pPr>
            <a:endParaRPr lang="id-ID" sz="2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2226" b="14286"/>
          <a:stretch>
            <a:fillRect/>
          </a:stretch>
        </p:blipFill>
        <p:spPr bwMode="auto">
          <a:xfrm>
            <a:off x="2195736" y="34290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664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68313" y="1700213"/>
          <a:ext cx="8135939" cy="2165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9043"/>
                <a:gridCol w="732353"/>
                <a:gridCol w="732353"/>
                <a:gridCol w="733195"/>
                <a:gridCol w="732353"/>
                <a:gridCol w="733195"/>
                <a:gridCol w="677573"/>
                <a:gridCol w="716340"/>
                <a:gridCol w="717183"/>
                <a:gridCol w="716340"/>
                <a:gridCol w="836011"/>
              </a:tblGrid>
              <a:tr h="287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dirty="0">
                          <a:effectLst/>
                        </a:rPr>
                        <a:t>Subyek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dirty="0">
                          <a:effectLst/>
                        </a:rPr>
                        <a:t>Item 1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dirty="0">
                          <a:effectLst/>
                        </a:rPr>
                        <a:t>Item 2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dirty="0">
                          <a:effectLst/>
                        </a:rPr>
                        <a:t>Item 3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dirty="0">
                          <a:effectLst/>
                        </a:rPr>
                        <a:t>Item 4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>
                          <a:effectLst/>
                        </a:rPr>
                        <a:t>Item 5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dirty="0">
                          <a:effectLst/>
                        </a:rPr>
                        <a:t>Item 6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dirty="0">
                          <a:effectLst/>
                        </a:rPr>
                        <a:t>Item 7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dirty="0">
                          <a:effectLst/>
                        </a:rPr>
                        <a:t>Item 8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dirty="0">
                          <a:effectLst/>
                        </a:rPr>
                        <a:t>Item 9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dirty="0">
                          <a:effectLst/>
                        </a:rPr>
                        <a:t>Item 10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D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D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D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D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D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D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D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D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</a:rPr>
                        <a:t>D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</a:tr>
              <a:tr h="300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kunci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772" name="TextBox 4"/>
          <p:cNvSpPr txBox="1">
            <a:spLocks noChangeArrowheads="1"/>
          </p:cNvSpPr>
          <p:nvPr/>
        </p:nvSpPr>
        <p:spPr bwMode="auto">
          <a:xfrm>
            <a:off x="539750" y="4221163"/>
            <a:ext cx="77041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 dirty="0"/>
              <a:t>Tes kemampuan verbal untuk anak 4 SD dgn 10 soal berbentuk pilihan ganda, ingin diuji reliabilitasnya.</a:t>
            </a:r>
          </a:p>
          <a:p>
            <a:pPr eaLnBrk="1" hangingPunct="1"/>
            <a:r>
              <a:rPr lang="id-ID" altLang="id-ID" dirty="0"/>
              <a:t>Bila dgn </a:t>
            </a:r>
            <a:r>
              <a:rPr lang="id-ID" altLang="id-ID" dirty="0" smtClean="0"/>
              <a:t>formula Spearman-Brown</a:t>
            </a:r>
            <a:r>
              <a:rPr lang="id-ID" altLang="id-ID" dirty="0" smtClean="0"/>
              <a:t>, </a:t>
            </a:r>
            <a:r>
              <a:rPr lang="id-ID" altLang="id-ID" dirty="0"/>
              <a:t>berapakah koefisien reliabilitasnya?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868363"/>
          </a:xfrm>
          <a:solidFill>
            <a:srgbClr val="66CCFF"/>
          </a:solidFill>
        </p:spPr>
        <p:txBody>
          <a:bodyPr/>
          <a:lstStyle/>
          <a:p>
            <a:pPr algn="l"/>
            <a:r>
              <a:rPr lang="id-ID" smtClean="0"/>
              <a:t>3. </a:t>
            </a:r>
            <a:r>
              <a:rPr lang="id-ID"/>
              <a:t>Pendekatan </a:t>
            </a:r>
            <a:r>
              <a:rPr lang="id-ID" smtClean="0"/>
              <a:t>Konsistensi Internal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326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/>
          <a:lstStyle/>
          <a:p>
            <a:pPr algn="l"/>
            <a:r>
              <a:rPr lang="id-ID" smtClean="0"/>
              <a:t>3. </a:t>
            </a:r>
            <a:r>
              <a:rPr lang="id-ID"/>
              <a:t>Pendekatan </a:t>
            </a:r>
            <a:r>
              <a:rPr lang="id-ID" smtClean="0"/>
              <a:t>Konsistensi Internal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112713" indent="0">
              <a:spcBef>
                <a:spcPts val="0"/>
              </a:spcBef>
              <a:buNone/>
            </a:pPr>
            <a:r>
              <a:rPr lang="id-ID" sz="2800" b="1" dirty="0">
                <a:solidFill>
                  <a:srgbClr val="FF0000"/>
                </a:solidFill>
              </a:rPr>
              <a:t>2</a:t>
            </a:r>
            <a:r>
              <a:rPr lang="id-ID" sz="2800" b="1" dirty="0" smtClean="0">
                <a:solidFill>
                  <a:srgbClr val="FF0000"/>
                </a:solidFill>
              </a:rPr>
              <a:t>.</a:t>
            </a:r>
            <a:r>
              <a:rPr lang="id-ID" sz="2800" b="1" dirty="0" smtClean="0">
                <a:solidFill>
                  <a:srgbClr val="0070C0"/>
                </a:solidFill>
              </a:rPr>
              <a:t> </a:t>
            </a:r>
            <a:r>
              <a:rPr lang="id-ID" sz="2800" b="1" dirty="0" smtClean="0">
                <a:solidFill>
                  <a:srgbClr val="C00000"/>
                </a:solidFill>
              </a:rPr>
              <a:t>Koefisien Kuder-Richardson </a:t>
            </a:r>
            <a:r>
              <a:rPr lang="id-ID" sz="2800" b="1" dirty="0">
                <a:solidFill>
                  <a:srgbClr val="C00000"/>
                </a:solidFill>
              </a:rPr>
              <a:t>(KR20)</a:t>
            </a:r>
          </a:p>
          <a:p>
            <a:pPr marL="514350" indent="-227013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00B050"/>
                </a:solidFill>
              </a:rPr>
              <a:t>- Menghitung koefisien reliabilitas tanpa perlu membelah tes.</a:t>
            </a:r>
          </a:p>
          <a:p>
            <a:pPr marL="514350" indent="-227013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-</a:t>
            </a:r>
            <a:r>
              <a:rPr lang="id-ID" sz="2400" dirty="0" smtClean="0">
                <a:sym typeface="Wingdings" panose="05000000000000000000" pitchFamily="2" charset="2"/>
              </a:rPr>
              <a:t>hanya </a:t>
            </a:r>
            <a:r>
              <a:rPr lang="id-ID" sz="2400" dirty="0" smtClean="0">
                <a:sym typeface="Wingdings" panose="05000000000000000000" pitchFamily="2" charset="2"/>
              </a:rPr>
              <a:t>dpt digunakan pada tes dgn aitem diskor </a:t>
            </a:r>
            <a:r>
              <a:rPr lang="id-ID" sz="2400" dirty="0" smtClean="0">
                <a:sym typeface="Wingdings" panose="05000000000000000000" pitchFamily="2" charset="2"/>
              </a:rPr>
              <a:t>dikotomi.</a:t>
            </a:r>
            <a:endParaRPr lang="id-ID" sz="2400" dirty="0" smtClean="0">
              <a:sym typeface="Wingdings" panose="05000000000000000000" pitchFamily="2" charset="2"/>
            </a:endParaRPr>
          </a:p>
          <a:p>
            <a:pPr marL="514350" indent="-227013">
              <a:spcBef>
                <a:spcPts val="0"/>
              </a:spcBef>
              <a:buNone/>
            </a:pPr>
            <a:endParaRPr lang="id-ID" sz="2400" dirty="0" smtClean="0">
              <a:sym typeface="Wingdings" panose="05000000000000000000" pitchFamily="2" charset="2"/>
            </a:endParaRPr>
          </a:p>
          <a:p>
            <a:pPr marL="463550" indent="-227013">
              <a:spcBef>
                <a:spcPts val="0"/>
              </a:spcBef>
              <a:buNone/>
            </a:pPr>
            <a:endParaRPr lang="id-ID" sz="2400" dirty="0" smtClean="0">
              <a:sym typeface="Wingdings" panose="05000000000000000000" pitchFamily="2" charset="2"/>
            </a:endParaRPr>
          </a:p>
          <a:p>
            <a:pPr marL="514350" indent="-227013">
              <a:spcBef>
                <a:spcPts val="0"/>
              </a:spcBef>
              <a:buNone/>
            </a:pPr>
            <a:endParaRPr lang="id-ID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rcRect r="3182"/>
          <a:stretch>
            <a:fillRect/>
          </a:stretch>
        </p:blipFill>
        <p:spPr>
          <a:xfrm>
            <a:off x="491362" y="3356992"/>
            <a:ext cx="7641415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24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/>
          <a:lstStyle/>
          <a:p>
            <a:pPr algn="l"/>
            <a:r>
              <a:rPr lang="id-ID" smtClean="0"/>
              <a:t>3. </a:t>
            </a:r>
            <a:r>
              <a:rPr lang="id-ID"/>
              <a:t>Pendekatan </a:t>
            </a:r>
            <a:r>
              <a:rPr lang="id-ID" smtClean="0"/>
              <a:t>Konsistensi Internal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112713" indent="0">
              <a:spcBef>
                <a:spcPts val="0"/>
              </a:spcBef>
              <a:buNone/>
            </a:pPr>
            <a:r>
              <a:rPr lang="id-ID" sz="2800" b="1" dirty="0" smtClean="0">
                <a:solidFill>
                  <a:srgbClr val="FF0000"/>
                </a:solidFill>
              </a:rPr>
              <a:t>3.</a:t>
            </a:r>
            <a:r>
              <a:rPr lang="id-ID" sz="2800" b="1" dirty="0" smtClean="0">
                <a:solidFill>
                  <a:srgbClr val="0070C0"/>
                </a:solidFill>
              </a:rPr>
              <a:t> </a:t>
            </a:r>
            <a:r>
              <a:rPr lang="id-ID" sz="2800" b="1" dirty="0" smtClean="0">
                <a:solidFill>
                  <a:srgbClr val="CC00CC"/>
                </a:solidFill>
              </a:rPr>
              <a:t>Koefisien Alpha-Cronbach (</a:t>
            </a:r>
            <a:r>
              <a:rPr lang="el-GR" sz="2800" b="1" dirty="0" smtClean="0">
                <a:solidFill>
                  <a:srgbClr val="CC00CC"/>
                </a:solidFill>
              </a:rPr>
              <a:t>α</a:t>
            </a:r>
            <a:r>
              <a:rPr lang="id-ID" sz="2800" b="1" dirty="0" smtClean="0">
                <a:solidFill>
                  <a:srgbClr val="CC00CC"/>
                </a:solidFill>
              </a:rPr>
              <a:t>)</a:t>
            </a:r>
            <a:endParaRPr lang="id-ID" sz="2800" b="1" dirty="0">
              <a:solidFill>
                <a:srgbClr val="CC00CC"/>
              </a:solidFill>
            </a:endParaRPr>
          </a:p>
          <a:p>
            <a:pPr marL="514350" indent="-227013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0070C0"/>
                </a:solidFill>
              </a:rPr>
              <a:t>Menghitung koefisien reliabilitas tanpa perlu membelah tes, pada tes dgn aitem yg diskor dikotomi maupun politomi (misal, skala Likert).</a:t>
            </a:r>
          </a:p>
          <a:p>
            <a:pPr marL="514350" indent="-227013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Populer digunakan krn:</a:t>
            </a:r>
            <a:r>
              <a:rPr lang="id-ID" sz="2400" dirty="0" smtClean="0"/>
              <a:t> </a:t>
            </a:r>
          </a:p>
          <a:p>
            <a:pPr marL="514350" indent="-227013">
              <a:spcBef>
                <a:spcPts val="0"/>
              </a:spcBef>
              <a:buNone/>
            </a:pPr>
            <a:r>
              <a:rPr lang="id-ID" sz="2400" dirty="0" smtClean="0"/>
              <a:t>tdk harus membelah tes &amp; dpt digunakan pada </a:t>
            </a:r>
            <a:r>
              <a:rPr lang="id-ID" sz="2400" dirty="0" smtClean="0"/>
              <a:t>berbagai format/ </a:t>
            </a:r>
            <a:r>
              <a:rPr lang="id-ID" sz="2400" dirty="0" smtClean="0"/>
              <a:t>jenis item.</a:t>
            </a:r>
          </a:p>
          <a:p>
            <a:pPr marL="463550" indent="-227013">
              <a:spcBef>
                <a:spcPts val="0"/>
              </a:spcBef>
              <a:buNone/>
            </a:pPr>
            <a:endParaRPr lang="id-ID" sz="2400" dirty="0" smtClean="0">
              <a:sym typeface="Wingdings" panose="05000000000000000000" pitchFamily="2" charset="2"/>
            </a:endParaRPr>
          </a:p>
          <a:p>
            <a:pPr marL="514350" indent="-227013">
              <a:spcBef>
                <a:spcPts val="0"/>
              </a:spcBef>
              <a:buNone/>
            </a:pPr>
            <a:endParaRPr lang="id-ID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284903"/>
            <a:ext cx="5328592" cy="254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97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68313" y="1700213"/>
          <a:ext cx="8135939" cy="2165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9043"/>
                <a:gridCol w="732353"/>
                <a:gridCol w="732353"/>
                <a:gridCol w="733195"/>
                <a:gridCol w="732353"/>
                <a:gridCol w="733195"/>
                <a:gridCol w="677573"/>
                <a:gridCol w="716340"/>
                <a:gridCol w="717183"/>
                <a:gridCol w="716340"/>
                <a:gridCol w="836011"/>
              </a:tblGrid>
              <a:tr h="287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dirty="0">
                          <a:effectLst/>
                        </a:rPr>
                        <a:t>Subyek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dirty="0">
                          <a:effectLst/>
                        </a:rPr>
                        <a:t>Item 1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dirty="0">
                          <a:effectLst/>
                        </a:rPr>
                        <a:t>Item 2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dirty="0">
                          <a:effectLst/>
                        </a:rPr>
                        <a:t>Item 3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dirty="0">
                          <a:effectLst/>
                        </a:rPr>
                        <a:t>Item 4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>
                          <a:effectLst/>
                        </a:rPr>
                        <a:t>Item 5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dirty="0">
                          <a:effectLst/>
                        </a:rPr>
                        <a:t>Item 6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dirty="0">
                          <a:effectLst/>
                        </a:rPr>
                        <a:t>Item 7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dirty="0">
                          <a:effectLst/>
                        </a:rPr>
                        <a:t>Item 8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dirty="0">
                          <a:effectLst/>
                        </a:rPr>
                        <a:t>Item 9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dirty="0">
                          <a:effectLst/>
                        </a:rPr>
                        <a:t>Item 10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D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D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D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D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D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D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D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A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D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C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  <a:latin typeface="Calibri" pitchFamily="34" charset="0"/>
                        </a:rPr>
                        <a:t>D</a:t>
                      </a:r>
                      <a:endParaRPr lang="en-US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/>
                </a:tc>
              </a:tr>
              <a:tr h="300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kunci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2" marR="68572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772" name="TextBox 4"/>
          <p:cNvSpPr txBox="1">
            <a:spLocks noChangeArrowheads="1"/>
          </p:cNvSpPr>
          <p:nvPr/>
        </p:nvSpPr>
        <p:spPr bwMode="auto">
          <a:xfrm>
            <a:off x="539750" y="4221163"/>
            <a:ext cx="77041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 dirty="0"/>
              <a:t>Tes kemampuan verbal untuk anak 4 SD dgn 10 soal berbentuk pilihan ganda, ingin diuji reliabilitasnya.</a:t>
            </a:r>
          </a:p>
          <a:p>
            <a:pPr eaLnBrk="1" hangingPunct="1"/>
            <a:r>
              <a:rPr lang="id-ID" altLang="id-ID" dirty="0" smtClean="0"/>
              <a:t>- Bila </a:t>
            </a:r>
            <a:r>
              <a:rPr lang="id-ID" altLang="id-ID" dirty="0"/>
              <a:t>dgn </a:t>
            </a:r>
            <a:r>
              <a:rPr lang="id-ID" altLang="id-ID" dirty="0" smtClean="0"/>
              <a:t>KR20 dan Alpha, </a:t>
            </a:r>
            <a:r>
              <a:rPr lang="id-ID" altLang="id-ID" dirty="0"/>
              <a:t>berapakah koefisien reliabilitasnya</a:t>
            </a:r>
            <a:r>
              <a:rPr lang="id-ID" altLang="id-ID" dirty="0" smtClean="0"/>
              <a:t>?</a:t>
            </a:r>
          </a:p>
          <a:p>
            <a:pPr eaLnBrk="1" hangingPunct="1"/>
            <a:r>
              <a:rPr lang="id-ID" altLang="id-ID" dirty="0" smtClean="0"/>
              <a:t>- Bandingkan nilai KR20 dan Alpha!</a:t>
            </a:r>
            <a:endParaRPr lang="id-ID" altLang="id-ID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868363"/>
          </a:xfrm>
          <a:solidFill>
            <a:srgbClr val="66CCFF"/>
          </a:solidFill>
        </p:spPr>
        <p:txBody>
          <a:bodyPr/>
          <a:lstStyle/>
          <a:p>
            <a:pPr algn="l"/>
            <a:r>
              <a:rPr lang="id-ID" smtClean="0"/>
              <a:t>3. </a:t>
            </a:r>
            <a:r>
              <a:rPr lang="id-ID"/>
              <a:t>Pendekatan </a:t>
            </a:r>
            <a:r>
              <a:rPr lang="id-ID" smtClean="0"/>
              <a:t>Konsistensi Internal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448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Mampu </a:t>
            </a:r>
            <a:r>
              <a:rPr lang="id-ID"/>
              <a:t>memahami </a:t>
            </a:r>
            <a:r>
              <a:rPr lang="id-ID" smtClean="0"/>
              <a:t>reliabilitas </a:t>
            </a:r>
            <a:r>
              <a:rPr lang="id-ID" dirty="0"/>
              <a:t>dalam pengujian alat ukur psikologis.</a:t>
            </a:r>
          </a:p>
        </p:txBody>
      </p:sp>
    </p:spTree>
    <p:extLst>
      <p:ext uri="{BB962C8B-B14F-4D97-AF65-F5344CB8AC3E}">
        <p14:creationId xmlns:p14="http://schemas.microsoft.com/office/powerpoint/2010/main" val="132195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0070C0"/>
                </a:solidFill>
              </a:rPr>
              <a:t>Reliabilitas</a:t>
            </a:r>
            <a:endParaRPr lang="id-ID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id-ID" sz="2800" dirty="0" smtClean="0"/>
              <a:t>= keterpercayaan, keterandalan, keajegan, </a:t>
            </a:r>
            <a:r>
              <a:rPr lang="id-ID" sz="2800" dirty="0" smtClean="0">
                <a:solidFill>
                  <a:srgbClr val="FF0000"/>
                </a:solidFill>
              </a:rPr>
              <a:t>konsistensi</a:t>
            </a:r>
            <a:r>
              <a:rPr lang="id-ID" sz="2800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id-ID" sz="2800" dirty="0" smtClean="0">
                <a:solidFill>
                  <a:srgbClr val="0070C0"/>
                </a:solidFill>
              </a:rPr>
              <a:t>Menunjukkan sejauhmana hasil pengukuran dpt dipercaya </a:t>
            </a:r>
            <a:r>
              <a:rPr lang="id-ID" sz="2600" dirty="0" smtClean="0"/>
              <a:t>(Azwar, 1996, hlm 180).</a:t>
            </a:r>
          </a:p>
          <a:p>
            <a:pPr marL="533400">
              <a:spcBef>
                <a:spcPts val="0"/>
              </a:spcBef>
              <a:buNone/>
            </a:pPr>
            <a:r>
              <a:rPr lang="id-ID" sz="26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id-ID" sz="2600" dirty="0" smtClean="0">
                <a:sym typeface="Wingdings" pitchFamily="2" charset="2"/>
              </a:rPr>
              <a:t> Sejauhmana skor tes bebas dari error</a:t>
            </a:r>
            <a:endParaRPr lang="id-ID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Estimasi Reliabilitas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3000" dirty="0" smtClean="0"/>
              <a:t>Untuk mendapatkan koefisien reliabilitas, perlu dilakukan pengujian reliabilitas.</a:t>
            </a:r>
          </a:p>
          <a:p>
            <a:pPr>
              <a:spcBef>
                <a:spcPts val="0"/>
              </a:spcBef>
            </a:pPr>
            <a:r>
              <a:rPr lang="id-ID" sz="3000" dirty="0" smtClean="0"/>
              <a:t>Metode pengujian reliabilitas tergantung dari </a:t>
            </a:r>
            <a:r>
              <a:rPr lang="id-ID" sz="3000" dirty="0" smtClean="0">
                <a:solidFill>
                  <a:srgbClr val="0070C0"/>
                </a:solidFill>
              </a:rPr>
              <a:t>konsistensi</a:t>
            </a:r>
            <a:r>
              <a:rPr lang="id-ID" sz="3000" dirty="0" smtClean="0"/>
              <a:t> yg ingin diharapkan pada skor tes.</a:t>
            </a:r>
          </a:p>
          <a:p>
            <a:pPr>
              <a:spcBef>
                <a:spcPts val="0"/>
              </a:spcBef>
            </a:pPr>
            <a:r>
              <a:rPr lang="id-ID" sz="3000" dirty="0" smtClean="0">
                <a:solidFill>
                  <a:srgbClr val="C00000"/>
                </a:solidFill>
              </a:rPr>
              <a:t>Metode pengujian reliabilitas:</a:t>
            </a:r>
          </a:p>
          <a:p>
            <a:pPr marL="628650">
              <a:spcBef>
                <a:spcPts val="0"/>
              </a:spcBef>
              <a:buNone/>
            </a:pPr>
            <a:r>
              <a:rPr lang="id-ID" sz="2700" dirty="0" smtClean="0">
                <a:solidFill>
                  <a:srgbClr val="7030A0"/>
                </a:solidFill>
              </a:rPr>
              <a:t>1.</a:t>
            </a:r>
            <a:r>
              <a:rPr lang="id-ID" sz="2700" dirty="0" smtClean="0"/>
              <a:t> tes ulang (</a:t>
            </a:r>
            <a:r>
              <a:rPr lang="id-ID" sz="2700" i="1" dirty="0" smtClean="0"/>
              <a:t>test-retest reliability</a:t>
            </a:r>
            <a:r>
              <a:rPr lang="id-ID" sz="2700" dirty="0" smtClean="0"/>
              <a:t>)</a:t>
            </a:r>
          </a:p>
          <a:p>
            <a:pPr marL="628650">
              <a:spcBef>
                <a:spcPts val="0"/>
              </a:spcBef>
              <a:buNone/>
            </a:pPr>
            <a:r>
              <a:rPr lang="id-ID" sz="2700" dirty="0" smtClean="0">
                <a:solidFill>
                  <a:srgbClr val="7030A0"/>
                </a:solidFill>
              </a:rPr>
              <a:t>2.</a:t>
            </a:r>
            <a:r>
              <a:rPr lang="id-ID" sz="2700" dirty="0" smtClean="0"/>
              <a:t> tes sejajar (</a:t>
            </a:r>
            <a:r>
              <a:rPr lang="id-ID" sz="2700" i="1" dirty="0" smtClean="0"/>
              <a:t>alternate-forms reliability</a:t>
            </a:r>
            <a:r>
              <a:rPr lang="id-ID" sz="2700" dirty="0" smtClean="0"/>
              <a:t>)</a:t>
            </a:r>
          </a:p>
          <a:p>
            <a:pPr marL="628650">
              <a:spcBef>
                <a:spcPts val="0"/>
              </a:spcBef>
              <a:buNone/>
            </a:pPr>
            <a:r>
              <a:rPr lang="id-ID" sz="2700" dirty="0" smtClean="0">
                <a:solidFill>
                  <a:srgbClr val="7030A0"/>
                </a:solidFill>
              </a:rPr>
              <a:t>3.</a:t>
            </a:r>
            <a:r>
              <a:rPr lang="id-ID" sz="2700" dirty="0" smtClean="0"/>
              <a:t> konsistensi internal (</a:t>
            </a:r>
            <a:r>
              <a:rPr lang="id-ID" sz="2700" i="1" dirty="0" smtClean="0"/>
              <a:t>internal consistency</a:t>
            </a:r>
            <a:r>
              <a:rPr lang="id-ID" sz="2700" dirty="0" smtClean="0"/>
              <a:t>)</a:t>
            </a:r>
            <a:endParaRPr lang="id-ID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id-ID" sz="4000" dirty="0" smtClean="0"/>
              <a:t>1. Pendekatan Tes Ulang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800" dirty="0" smtClean="0">
                <a:solidFill>
                  <a:srgbClr val="0070C0"/>
                </a:solidFill>
              </a:rPr>
              <a:t>Menunjukkan sejauhmana konsistensi hasil pengukuran dari waktu ke waktu.</a:t>
            </a:r>
          </a:p>
          <a:p>
            <a:pPr marL="627063" indent="-271463">
              <a:spcBef>
                <a:spcPts val="0"/>
              </a:spcBef>
              <a:buNone/>
            </a:pPr>
            <a:r>
              <a:rPr lang="id-ID" sz="2500" dirty="0" smtClean="0">
                <a:sym typeface="Wingdings" pitchFamily="2" charset="2"/>
              </a:rPr>
              <a:t> </a:t>
            </a:r>
            <a:r>
              <a:rPr lang="id-ID" sz="2500" dirty="0" smtClean="0">
                <a:solidFill>
                  <a:srgbClr val="FF0000"/>
                </a:solidFill>
                <a:sym typeface="Wingdings" pitchFamily="2" charset="2"/>
              </a:rPr>
              <a:t>= koefisien stabilitas</a:t>
            </a:r>
          </a:p>
          <a:p>
            <a:pPr>
              <a:spcBef>
                <a:spcPts val="0"/>
              </a:spcBef>
            </a:pPr>
            <a:r>
              <a:rPr lang="id-ID" sz="2800" dirty="0" smtClean="0">
                <a:solidFill>
                  <a:srgbClr val="00B050"/>
                </a:solidFill>
                <a:sym typeface="Wingdings" pitchFamily="2" charset="2"/>
              </a:rPr>
              <a:t>Langkah </a:t>
            </a:r>
            <a:r>
              <a:rPr lang="id-ID" sz="2800" dirty="0" smtClean="0">
                <a:solidFill>
                  <a:srgbClr val="00B050"/>
                </a:solidFill>
                <a:sym typeface="Wingdings" pitchFamily="2" charset="2"/>
              </a:rPr>
              <a:t>pengujian:</a:t>
            </a:r>
          </a:p>
          <a:p>
            <a:pPr marL="725488">
              <a:spcBef>
                <a:spcPts val="0"/>
              </a:spcBef>
              <a:buNone/>
            </a:pPr>
            <a:r>
              <a:rPr lang="id-ID" sz="2500" dirty="0" smtClean="0">
                <a:sym typeface="Wingdings" pitchFamily="2" charset="2"/>
              </a:rPr>
              <a:t>1. klp peserta diberikan tes X.</a:t>
            </a:r>
          </a:p>
          <a:p>
            <a:pPr marL="725488">
              <a:spcBef>
                <a:spcPts val="0"/>
              </a:spcBef>
              <a:buNone/>
            </a:pPr>
            <a:r>
              <a:rPr lang="id-ID" sz="2500" dirty="0" smtClean="0">
                <a:sym typeface="Wingdings" pitchFamily="2" charset="2"/>
              </a:rPr>
              <a:t>2. bbrp waktu kemudian, klp peserta tsb dites kembali.</a:t>
            </a:r>
          </a:p>
          <a:p>
            <a:pPr marL="725488">
              <a:spcBef>
                <a:spcPts val="0"/>
              </a:spcBef>
              <a:buNone/>
            </a:pPr>
            <a:r>
              <a:rPr lang="id-ID" sz="2500" dirty="0" smtClean="0">
                <a:sym typeface="Wingdings" pitchFamily="2" charset="2"/>
              </a:rPr>
              <a:t>3. hitung koefisien </a:t>
            </a:r>
            <a:r>
              <a:rPr lang="id-ID" sz="2500" dirty="0" smtClean="0">
                <a:sym typeface="Wingdings" pitchFamily="2" charset="2"/>
              </a:rPr>
              <a:t>reliabilitas (</a:t>
            </a:r>
            <a:r>
              <a:rPr lang="id-ID" sz="2500" dirty="0" smtClean="0">
                <a:solidFill>
                  <a:srgbClr val="FF0000"/>
                </a:solidFill>
                <a:sym typeface="Wingdings" pitchFamily="2" charset="2"/>
              </a:rPr>
              <a:t>r</a:t>
            </a:r>
            <a:r>
              <a:rPr lang="id-ID" sz="2500" baseline="-25000" dirty="0" smtClean="0">
                <a:solidFill>
                  <a:srgbClr val="FF0000"/>
                </a:solidFill>
                <a:sym typeface="Wingdings" pitchFamily="2" charset="2"/>
              </a:rPr>
              <a:t>xx</a:t>
            </a:r>
            <a:r>
              <a:rPr lang="id-ID" sz="2500" dirty="0" smtClean="0">
                <a:sym typeface="Wingdings" pitchFamily="2" charset="2"/>
              </a:rPr>
              <a:t>), </a:t>
            </a:r>
            <a:r>
              <a:rPr lang="id-ID" sz="2500" dirty="0" smtClean="0">
                <a:sym typeface="Wingdings" pitchFamily="2" charset="2"/>
              </a:rPr>
              <a:t>yaitu korelasi skor dari pengetesan 1 &amp; pengetesan 2.</a:t>
            </a:r>
            <a:endParaRPr lang="id-ID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id-ID" sz="4000" dirty="0" smtClean="0"/>
              <a:t>1. Pendekatan Tes Ulang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800" dirty="0" smtClean="0">
                <a:solidFill>
                  <a:srgbClr val="0070C0"/>
                </a:solidFill>
              </a:rPr>
              <a:t>Kapan pengetesan 2 dilakukan?</a:t>
            </a:r>
          </a:p>
          <a:p>
            <a:pPr marL="688975" indent="-331788">
              <a:spcBef>
                <a:spcPts val="0"/>
              </a:spcBef>
              <a:buNone/>
            </a:pPr>
            <a:r>
              <a:rPr lang="id-ID" sz="2400" dirty="0" smtClean="0"/>
              <a:t>- Tdk ada patokan yg absolut/berlaku sama utk semua kondisi.</a:t>
            </a:r>
          </a:p>
          <a:p>
            <a:pPr marL="688975" indent="-331788">
              <a:spcBef>
                <a:spcPts val="0"/>
              </a:spcBef>
              <a:buNone/>
            </a:pPr>
            <a:r>
              <a:rPr lang="id-ID" sz="2400" dirty="0" smtClean="0"/>
              <a:t>- </a:t>
            </a:r>
            <a:r>
              <a:rPr lang="id-ID" sz="2400" dirty="0" smtClean="0">
                <a:solidFill>
                  <a:srgbClr val="FF0000"/>
                </a:solidFill>
              </a:rPr>
              <a:t>Prinsip</a:t>
            </a:r>
            <a:r>
              <a:rPr lang="id-ID" sz="2400" dirty="0" smtClean="0"/>
              <a:t>: </a:t>
            </a:r>
            <a:endParaRPr lang="id-ID" sz="2400" dirty="0" smtClean="0"/>
          </a:p>
          <a:p>
            <a:pPr marL="688975" indent="-331788">
              <a:spcBef>
                <a:spcPts val="0"/>
              </a:spcBef>
              <a:buNone/>
            </a:pPr>
            <a:r>
              <a:rPr lang="id-ID" sz="2400" dirty="0" smtClean="0"/>
              <a:t>- </a:t>
            </a:r>
            <a:r>
              <a:rPr lang="id-ID" sz="2400" dirty="0" smtClean="0"/>
              <a:t>Contoh: utk tes inteligensi anak, waktu pengetesan 2 tdk boleh lebih dari 6 bln. Sedangkan utk tes inteligensi dewasa, waktu pengetesan-2 dpt 1 thn kemudian.</a:t>
            </a:r>
          </a:p>
          <a:p>
            <a:pPr>
              <a:spcBef>
                <a:spcPts val="0"/>
              </a:spcBef>
            </a:pPr>
            <a:r>
              <a:rPr lang="id-ID" sz="2800" dirty="0" smtClean="0">
                <a:solidFill>
                  <a:schemeClr val="accent6">
                    <a:lumMod val="50000"/>
                  </a:schemeClr>
                </a:solidFill>
              </a:rPr>
              <a:t>Kelemahan</a:t>
            </a:r>
            <a:r>
              <a:rPr lang="id-ID" sz="2800" dirty="0" smtClean="0">
                <a:solidFill>
                  <a:srgbClr val="0070C0"/>
                </a:solidFill>
              </a:rPr>
              <a:t>: adanya </a:t>
            </a:r>
            <a:r>
              <a:rPr lang="id-ID" sz="2800" i="1" dirty="0" smtClean="0">
                <a:solidFill>
                  <a:srgbClr val="FF0000"/>
                </a:solidFill>
              </a:rPr>
              <a:t>carry-over effect</a:t>
            </a:r>
            <a:r>
              <a:rPr lang="id-ID" sz="2800" dirty="0" smtClean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r>
              <a:rPr lang="id-ID" sz="2800" dirty="0" smtClean="0">
                <a:solidFill>
                  <a:srgbClr val="00B050"/>
                </a:solidFill>
              </a:rPr>
              <a:t>Pada tes prestasi belajar tdk bisa dilakukan metode ini. </a:t>
            </a:r>
            <a:r>
              <a:rPr lang="id-ID" sz="2800" dirty="0" smtClean="0">
                <a:solidFill>
                  <a:srgbClr val="FF0000"/>
                </a:solidFill>
              </a:rPr>
              <a:t>Kenapa?</a:t>
            </a:r>
            <a:endParaRPr lang="id-ID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66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4259263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718"/>
                <a:gridCol w="1368296"/>
                <a:gridCol w="1152249"/>
              </a:tblGrid>
              <a:tr h="370946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SUBYEK</a:t>
                      </a: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Jan</a:t>
                      </a:r>
                      <a:endParaRPr lang="id-ID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Feb</a:t>
                      </a:r>
                      <a:endParaRPr lang="id-ID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6" marR="9526" marT="9528" marB="0" anchor="b"/>
                </a:tc>
              </a:tr>
              <a:tr h="370946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6" marR="9526" marT="9528" marB="0" anchor="b"/>
                </a:tc>
              </a:tr>
              <a:tr h="370946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6" marR="9526" marT="9528" marB="0" anchor="b"/>
                </a:tc>
              </a:tr>
              <a:tr h="370946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6" marR="9526" marT="9528" marB="0" anchor="b"/>
                </a:tc>
              </a:tr>
              <a:tr h="370946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6" marR="9526" marT="9528" marB="0" anchor="b"/>
                </a:tc>
              </a:tr>
              <a:tr h="370946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6" marR="9526" marT="9528" marB="0" anchor="b"/>
                </a:tc>
              </a:tr>
            </a:tbl>
          </a:graphicData>
        </a:graphic>
      </p:graphicFrame>
      <p:sp>
        <p:nvSpPr>
          <p:cNvPr id="23584" name="TextBox 4"/>
          <p:cNvSpPr txBox="1">
            <a:spLocks noChangeArrowheads="1"/>
          </p:cNvSpPr>
          <p:nvPr/>
        </p:nvSpPr>
        <p:spPr bwMode="auto">
          <a:xfrm>
            <a:off x="323850" y="4365625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/>
              <a:t>Sebuah alat ukur ‘kepemimpinan’ diuji reliabilitasnya dgn mengetes kembali 5 orang yg sama dlm jangka waktu 1 bulan.</a:t>
            </a:r>
          </a:p>
          <a:p>
            <a:pPr eaLnBrk="1" hangingPunct="1"/>
            <a:endParaRPr lang="id-ID" altLang="id-ID"/>
          </a:p>
          <a:p>
            <a:pPr eaLnBrk="1" hangingPunct="1"/>
            <a:r>
              <a:rPr lang="id-ID" altLang="id-ID"/>
              <a:t>Berapakah koefisien reliabilitasnya?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8683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id-ID" sz="4000" dirty="0" smtClean="0"/>
              <a:t>1. Pendekatan Tes Ulang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105286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id-ID" sz="4000" dirty="0"/>
              <a:t>2</a:t>
            </a:r>
            <a:r>
              <a:rPr lang="id-ID" sz="4000" smtClean="0"/>
              <a:t>. </a:t>
            </a:r>
            <a:r>
              <a:rPr lang="id-ID" sz="4000" dirty="0" smtClean="0"/>
              <a:t>Pendekatan </a:t>
            </a:r>
            <a:r>
              <a:rPr lang="id-ID" sz="4000" smtClean="0"/>
              <a:t>Tes Sejajar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700" dirty="0" smtClean="0">
                <a:solidFill>
                  <a:srgbClr val="0070C0"/>
                </a:solidFill>
              </a:rPr>
              <a:t>Menunjukkan sejauhmana hasil pengukuran 2 tes paralel/setara (konsisten) satu sama lain. </a:t>
            </a:r>
          </a:p>
          <a:p>
            <a:pPr marL="357188" indent="85725">
              <a:spcBef>
                <a:spcPts val="0"/>
              </a:spcBef>
              <a:buNone/>
            </a:pPr>
            <a:r>
              <a:rPr lang="id-ID" sz="2500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 = </a:t>
            </a:r>
            <a:r>
              <a:rPr lang="id-ID" sz="2500" dirty="0" smtClean="0">
                <a:solidFill>
                  <a:srgbClr val="FF0000"/>
                </a:solidFill>
                <a:sym typeface="Wingdings" panose="05000000000000000000" pitchFamily="2" charset="2"/>
              </a:rPr>
              <a:t>koefisien ekuivalensi</a:t>
            </a:r>
            <a:endParaRPr lang="id-ID" sz="2500" dirty="0" smtClean="0">
              <a:solidFill>
                <a:srgbClr val="7030A0"/>
              </a:solidFill>
            </a:endParaRPr>
          </a:p>
          <a:p>
            <a:pPr>
              <a:spcBef>
                <a:spcPts val="0"/>
              </a:spcBef>
            </a:pPr>
            <a:r>
              <a:rPr lang="id-ID" sz="2500" dirty="0" smtClean="0"/>
              <a:t>Penggunaan</a:t>
            </a:r>
            <a:r>
              <a:rPr lang="id-ID" sz="2500" dirty="0" smtClean="0"/>
              <a:t>: </a:t>
            </a:r>
            <a:r>
              <a:rPr lang="id-ID" sz="2500" dirty="0" smtClean="0">
                <a:solidFill>
                  <a:srgbClr val="00B050"/>
                </a:solidFill>
              </a:rPr>
              <a:t>saat diperlukan 2/lebih versi tes.</a:t>
            </a:r>
          </a:p>
          <a:p>
            <a:pPr>
              <a:spcBef>
                <a:spcPts val="0"/>
              </a:spcBef>
            </a:pPr>
            <a:r>
              <a:rPr lang="id-ID" sz="2500" dirty="0" smtClean="0">
                <a:solidFill>
                  <a:srgbClr val="FF0000"/>
                </a:solidFill>
              </a:rPr>
              <a:t>Langkah:</a:t>
            </a:r>
            <a:r>
              <a:rPr lang="id-ID" sz="2500" dirty="0" smtClean="0"/>
              <a:t> </a:t>
            </a:r>
          </a:p>
          <a:p>
            <a:pPr marL="400050" indent="0">
              <a:spcBef>
                <a:spcPts val="0"/>
              </a:spcBef>
              <a:buNone/>
            </a:pPr>
            <a:r>
              <a:rPr lang="id-ID" sz="2400" dirty="0" smtClean="0"/>
              <a:t>1. seklp peserta dites dgn versi X.</a:t>
            </a:r>
          </a:p>
          <a:p>
            <a:pPr marL="400050" indent="0">
              <a:spcBef>
                <a:spcPts val="0"/>
              </a:spcBef>
              <a:buNone/>
            </a:pPr>
            <a:r>
              <a:rPr lang="id-ID" sz="2400" dirty="0" smtClean="0"/>
              <a:t>2. klp tsb lalu  dites dgn versi Y.</a:t>
            </a:r>
          </a:p>
          <a:p>
            <a:pPr marL="400050" indent="0">
              <a:spcBef>
                <a:spcPts val="0"/>
              </a:spcBef>
              <a:buNone/>
            </a:pPr>
            <a:r>
              <a:rPr lang="id-ID" sz="2400" dirty="0" smtClean="0"/>
              <a:t>3. hitung koefisien reliabilitas: korelasi skor versi X &amp; versi Y.</a:t>
            </a:r>
          </a:p>
          <a:p>
            <a:pPr>
              <a:spcBef>
                <a:spcPts val="0"/>
              </a:spcBef>
            </a:pPr>
            <a:r>
              <a:rPr lang="id-ID" sz="2400" dirty="0" smtClean="0">
                <a:solidFill>
                  <a:srgbClr val="7030A0"/>
                </a:solidFill>
              </a:rPr>
              <a:t>Kelemahan</a:t>
            </a:r>
            <a:r>
              <a:rPr lang="id-ID" sz="2400" dirty="0" smtClean="0"/>
              <a:t> : </a:t>
            </a:r>
            <a:r>
              <a:rPr lang="id-ID" sz="2400" dirty="0" smtClean="0">
                <a:solidFill>
                  <a:srgbClr val="FF0000"/>
                </a:solidFill>
              </a:rPr>
              <a:t>1</a:t>
            </a:r>
            <a:r>
              <a:rPr lang="id-ID" sz="2400" dirty="0" smtClean="0"/>
              <a:t>. sulitnya membuat 2 tes yg setara</a:t>
            </a:r>
          </a:p>
          <a:p>
            <a:pPr marL="1941513" indent="0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2. </a:t>
            </a:r>
            <a:r>
              <a:rPr lang="id-ID" sz="2400" i="1" dirty="0" smtClean="0"/>
              <a:t>carry-over effect </a:t>
            </a:r>
            <a:r>
              <a:rPr lang="id-ID" sz="2400" dirty="0" smtClean="0"/>
              <a:t>berkurang, tp tdk hilang.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64404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/>
          <a:lstStyle/>
          <a:p>
            <a:pPr algn="l"/>
            <a:r>
              <a:rPr lang="id-ID" smtClean="0"/>
              <a:t>3. </a:t>
            </a:r>
            <a:r>
              <a:rPr lang="id-ID"/>
              <a:t>Pendekatan </a:t>
            </a:r>
            <a:r>
              <a:rPr lang="id-ID" smtClean="0"/>
              <a:t>Konsistensi Internal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700" dirty="0" smtClean="0">
                <a:solidFill>
                  <a:srgbClr val="0070C0"/>
                </a:solidFill>
              </a:rPr>
              <a:t>Sejauhmana aitem-aitem dlm suatu tes konsisten mengukur 1 hal yg sama.</a:t>
            </a:r>
          </a:p>
          <a:p>
            <a:pPr>
              <a:spcBef>
                <a:spcPts val="0"/>
              </a:spcBef>
            </a:pPr>
            <a:r>
              <a:rPr lang="id-ID" sz="2700" i="1" dirty="0" smtClean="0">
                <a:solidFill>
                  <a:srgbClr val="FF0000"/>
                </a:solidFill>
              </a:rPr>
              <a:t>Single-trial </a:t>
            </a:r>
            <a:r>
              <a:rPr lang="id-ID" sz="2700" i="1" dirty="0" smtClean="0">
                <a:solidFill>
                  <a:srgbClr val="FF0000"/>
                </a:solidFill>
              </a:rPr>
              <a:t>administration</a:t>
            </a:r>
            <a:endParaRPr lang="id-ID" sz="2700" dirty="0" smtClean="0"/>
          </a:p>
          <a:p>
            <a:pPr>
              <a:spcBef>
                <a:spcPts val="0"/>
              </a:spcBef>
            </a:pPr>
            <a:r>
              <a:rPr lang="id-ID" sz="2700" dirty="0" smtClean="0">
                <a:solidFill>
                  <a:srgbClr val="0070C0"/>
                </a:solidFill>
              </a:rPr>
              <a:t>Mendapatkan koefisien reliabilitas</a:t>
            </a:r>
            <a:r>
              <a:rPr lang="id-ID" sz="2700" dirty="0" smtClean="0"/>
              <a:t>:</a:t>
            </a:r>
          </a:p>
          <a:p>
            <a:pPr marL="338138" indent="0">
              <a:spcBef>
                <a:spcPts val="0"/>
              </a:spcBef>
              <a:buNone/>
            </a:pPr>
            <a:r>
              <a:rPr lang="id-ID" sz="2600" dirty="0" smtClean="0"/>
              <a:t>1. formula Spearman-Brown</a:t>
            </a:r>
          </a:p>
          <a:p>
            <a:pPr marL="338138" indent="0">
              <a:spcBef>
                <a:spcPts val="0"/>
              </a:spcBef>
              <a:buNone/>
            </a:pPr>
            <a:r>
              <a:rPr lang="id-ID" sz="2600" dirty="0" smtClean="0"/>
              <a:t>2. Koefisien Kuder-Richardson (KR20)</a:t>
            </a:r>
          </a:p>
          <a:p>
            <a:pPr marL="338138" indent="0">
              <a:spcBef>
                <a:spcPts val="0"/>
              </a:spcBef>
              <a:buNone/>
            </a:pPr>
            <a:r>
              <a:rPr lang="id-ID" sz="2600" dirty="0" smtClean="0"/>
              <a:t>3. Koefisien </a:t>
            </a:r>
            <a:r>
              <a:rPr lang="id-ID" sz="2700" dirty="0" smtClean="0"/>
              <a:t>Alpha-Cronbach</a:t>
            </a:r>
            <a:endParaRPr lang="id-ID" sz="2700" dirty="0"/>
          </a:p>
        </p:txBody>
      </p:sp>
    </p:spTree>
    <p:extLst>
      <p:ext uri="{BB962C8B-B14F-4D97-AF65-F5344CB8AC3E}">
        <p14:creationId xmlns:p14="http://schemas.microsoft.com/office/powerpoint/2010/main" val="37324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sa unggul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 2017</Template>
  <TotalTime>149</TotalTime>
  <Words>877</Words>
  <Application>Microsoft Office PowerPoint</Application>
  <PresentationFormat>On-screen Show (4:3)</PresentationFormat>
  <Paragraphs>259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esa unggul 2017</vt:lpstr>
      <vt:lpstr>07 - Reliabilitas</vt:lpstr>
      <vt:lpstr>KEMAMPUAN AKHIR YANG DIHARAPKAN</vt:lpstr>
      <vt:lpstr>Reliabilitas</vt:lpstr>
      <vt:lpstr>Estimasi Reliabilitas</vt:lpstr>
      <vt:lpstr>1. Pendekatan Tes Ulang</vt:lpstr>
      <vt:lpstr>1. Pendekatan Tes Ulang</vt:lpstr>
      <vt:lpstr>1. Pendekatan Tes Ulang</vt:lpstr>
      <vt:lpstr>2. Pendekatan Tes Sejajar</vt:lpstr>
      <vt:lpstr>3. Pendekatan Konsistensi Internal</vt:lpstr>
      <vt:lpstr>3. Pendekatan Konsistensi Internal</vt:lpstr>
      <vt:lpstr>3. Pendekatan Konsistensi Internal</vt:lpstr>
      <vt:lpstr>3. Pendekatan Konsistensi Internal</vt:lpstr>
      <vt:lpstr>3. Pendekatan Konsistensi Internal</vt:lpstr>
      <vt:lpstr>3. Pendekatan Konsistensi Internal</vt:lpstr>
      <vt:lpstr>3. Pendekatan Konsistensi Internal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Reliabilitas</dc:title>
  <dc:creator>Aries Yulianto</dc:creator>
  <cp:lastModifiedBy>aries yulianto</cp:lastModifiedBy>
  <cp:revision>22</cp:revision>
  <cp:lastPrinted>2018-04-21T09:06:06Z</cp:lastPrinted>
  <dcterms:created xsi:type="dcterms:W3CDTF">2016-04-06T22:15:11Z</dcterms:created>
  <dcterms:modified xsi:type="dcterms:W3CDTF">2018-04-25T01:37:54Z</dcterms:modified>
</cp:coreProperties>
</file>