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0"/>
  </p:notesMasterIdLst>
  <p:handoutMasterIdLst>
    <p:handoutMasterId r:id="rId11"/>
  </p:handoutMasterIdLst>
  <p:sldIdLst>
    <p:sldId id="295" r:id="rId2"/>
    <p:sldId id="312" r:id="rId3"/>
    <p:sldId id="310" r:id="rId4"/>
    <p:sldId id="296" r:id="rId5"/>
    <p:sldId id="311" r:id="rId6"/>
    <p:sldId id="306" r:id="rId7"/>
    <p:sldId id="307" r:id="rId8"/>
    <p:sldId id="299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6600"/>
    <a:srgbClr val="99FF66"/>
    <a:srgbClr val="FFFFFF"/>
    <a:srgbClr val="CC0099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Pnegukuran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50BF9-7A0E-46E5-97AE-FB8B17EEDF1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3493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E8C42E-255B-4B32-9976-E5B89AB00E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4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9379-0B2E-4281-B160-03C9D8FE95DF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D0FF6-674A-4328-A064-9EBCA804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0B527-94A0-4F42-85A4-197CC8753F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7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3878-17EB-437C-BE55-50F50F852E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45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CB5B8-FCCE-4254-94F5-FE1D4E1154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6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0AC7-4A66-4F5F-B1CD-4CEBB65C47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0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E33-C91D-40F2-81F5-09F2B2F91F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5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0A79-76BB-48CA-BA85-C831723412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7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12030-2C97-4120-AD27-72AC239313E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58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3C79-18ED-4011-BFDF-751BFFD8D4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5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9AB39-5C29-4692-8CD5-ED4EF21F05A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02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0F7A-1DCA-43D2-9618-677587A945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78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34CE03-0A02-4D19-9152-8B61463EF5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3442" y="3486150"/>
            <a:ext cx="6020558" cy="1168400"/>
          </a:xfrm>
        </p:spPr>
        <p:txBody>
          <a:bodyPr/>
          <a:lstStyle/>
          <a:p>
            <a:r>
              <a:rPr lang="id-ID" dirty="0">
                <a:solidFill>
                  <a:srgbClr val="FFFF00"/>
                </a:solidFill>
              </a:rPr>
              <a:t>Kuliah 08 </a:t>
            </a:r>
            <a:r>
              <a:rPr lang="id-ID" dirty="0" smtClean="0">
                <a:solidFill>
                  <a:srgbClr val="FFFF00"/>
                </a:solidFill>
              </a:rPr>
              <a:t>-</a:t>
            </a:r>
            <a:r>
              <a:rPr lang="id-ID" dirty="0" smtClean="0">
                <a:solidFill>
                  <a:schemeClr val="bg1"/>
                </a:solidFill>
              </a:rPr>
              <a:t>Skala </a:t>
            </a:r>
            <a:r>
              <a:rPr lang="id-ID" dirty="0" smtClean="0">
                <a:solidFill>
                  <a:schemeClr val="bg1"/>
                </a:solidFill>
              </a:rPr>
              <a:t>Psikologi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2" y="5143500"/>
            <a:ext cx="5741418" cy="1025290"/>
          </a:xfrm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Psi307 - </a:t>
            </a:r>
            <a:r>
              <a:rPr lang="id-ID" dirty="0" smtClean="0">
                <a:solidFill>
                  <a:srgbClr val="FFFF00"/>
                </a:solidFill>
              </a:rPr>
              <a:t>Pengukuran Psikologis</a:t>
            </a:r>
          </a:p>
          <a:p>
            <a:r>
              <a:rPr lang="id-ID" sz="2800" dirty="0" smtClean="0">
                <a:solidFill>
                  <a:srgbClr val="FFFF00"/>
                </a:solidFill>
              </a:rPr>
              <a:t>Aries Yulianto</a:t>
            </a:r>
            <a:endParaRPr lang="id-ID" sz="28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6832" y="6288408"/>
            <a:ext cx="543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Azwar, 2012. Penyusunan Skala Psikologi. Bab 1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</a:t>
            </a:r>
            <a:r>
              <a:rPr lang="id-ID" dirty="0" smtClean="0"/>
              <a:t>perbedaan skala psikologi dengan tes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9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5"/>
          <p:cNvSpPr txBox="1">
            <a:spLocks noChangeArrowheads="1"/>
          </p:cNvSpPr>
          <p:nvPr/>
        </p:nvSpPr>
        <p:spPr bwMode="auto">
          <a:xfrm>
            <a:off x="179388" y="4383235"/>
            <a:ext cx="1665832" cy="707886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altLang="id-ID" sz="2000" b="1" dirty="0">
                <a:latin typeface="Tw Cen MT" pitchFamily="34" charset="0"/>
              </a:rPr>
              <a:t>TES </a:t>
            </a:r>
            <a:r>
              <a:rPr lang="en-US" altLang="id-ID" sz="2000" b="1" dirty="0">
                <a:latin typeface="Tw Cen MT" pitchFamily="34" charset="0"/>
              </a:rPr>
              <a:t>PSIKOLOGIS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195736" y="3423081"/>
            <a:ext cx="2350469" cy="830997"/>
          </a:xfrm>
          <a:prstGeom prst="rect">
            <a:avLst/>
          </a:prstGeom>
          <a:solidFill>
            <a:srgbClr val="FFCC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id-ID" altLang="id-ID" sz="1600" b="1" dirty="0" smtClean="0">
                <a:latin typeface="Tw Cen MT" pitchFamily="34" charset="0"/>
              </a:rPr>
              <a:t>KOGNITIF</a:t>
            </a:r>
          </a:p>
          <a:p>
            <a:pPr algn="ctr">
              <a:spcBef>
                <a:spcPts val="0"/>
              </a:spcBef>
            </a:pPr>
            <a:r>
              <a:rPr lang="id-ID" altLang="id-ID" sz="1600" b="1" dirty="0" smtClean="0">
                <a:latin typeface="Tw Cen MT" pitchFamily="34" charset="0"/>
              </a:rPr>
              <a:t>(</a:t>
            </a:r>
            <a:r>
              <a:rPr lang="en-US" altLang="id-ID" sz="1600" b="1" dirty="0" smtClean="0">
                <a:latin typeface="Tw Cen MT" pitchFamily="34" charset="0"/>
              </a:rPr>
              <a:t>T</a:t>
            </a:r>
            <a:r>
              <a:rPr lang="id-ID" altLang="id-ID" sz="1600" b="1" dirty="0" smtClean="0">
                <a:latin typeface="Tw Cen MT" pitchFamily="34" charset="0"/>
              </a:rPr>
              <a:t>es Kemampuan)</a:t>
            </a:r>
          </a:p>
          <a:p>
            <a:pPr algn="ctr">
              <a:spcBef>
                <a:spcPts val="0"/>
              </a:spcBef>
            </a:pPr>
            <a:r>
              <a:rPr lang="id-ID" altLang="id-ID" sz="1600" b="1" dirty="0" smtClean="0">
                <a:latin typeface="Tw Cen MT" pitchFamily="34" charset="0"/>
              </a:rPr>
              <a:t>(Performa maksimal)</a:t>
            </a:r>
            <a:endParaRPr lang="en-US" altLang="id-ID" sz="1600" b="1" dirty="0">
              <a:latin typeface="Tw Cen MT" pitchFamily="34" charset="0"/>
            </a:endParaRPr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H="1">
            <a:off x="1824682" y="3790321"/>
            <a:ext cx="371054" cy="974834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1830448" y="4795812"/>
            <a:ext cx="725007" cy="355501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4789" name="Text Box 37"/>
          <p:cNvSpPr txBox="1">
            <a:spLocks noChangeArrowheads="1"/>
          </p:cNvSpPr>
          <p:nvPr/>
        </p:nvSpPr>
        <p:spPr bwMode="auto">
          <a:xfrm>
            <a:off x="7111443" y="3991004"/>
            <a:ext cx="1493005" cy="338554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600" dirty="0" err="1" smtClean="0">
                <a:solidFill>
                  <a:schemeClr val="bg1"/>
                </a:solidFill>
                <a:latin typeface="Tw Cen MT" pitchFamily="34" charset="0"/>
              </a:rPr>
              <a:t>Presta</a:t>
            </a:r>
            <a:r>
              <a:rPr lang="id-ID" altLang="id-ID" sz="1600" dirty="0" smtClean="0">
                <a:solidFill>
                  <a:schemeClr val="bg1"/>
                </a:solidFill>
                <a:latin typeface="Tw Cen MT" pitchFamily="34" charset="0"/>
              </a:rPr>
              <a:t>si belajar</a:t>
            </a:r>
            <a:endParaRPr lang="en-US" altLang="id-ID" sz="16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7097206" y="2995458"/>
            <a:ext cx="1430557" cy="5847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id-ID" sz="1600" dirty="0" err="1" smtClean="0">
                <a:solidFill>
                  <a:schemeClr val="bg1"/>
                </a:solidFill>
                <a:latin typeface="Tw Cen MT" pitchFamily="34" charset="0"/>
              </a:rPr>
              <a:t>Bakat</a:t>
            </a:r>
            <a:r>
              <a:rPr lang="id-ID" altLang="id-ID" sz="1600" dirty="0" smtClean="0">
                <a:solidFill>
                  <a:schemeClr val="bg1"/>
                </a:solidFill>
                <a:latin typeface="Tw Cen MT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id-ID" altLang="id-ID" sz="1600" dirty="0" smtClean="0">
                <a:solidFill>
                  <a:schemeClr val="bg1"/>
                </a:solidFill>
                <a:latin typeface="Tw Cen MT" pitchFamily="34" charset="0"/>
              </a:rPr>
              <a:t>(potensi khusus)</a:t>
            </a:r>
            <a:endParaRPr lang="en-US" altLang="id-ID" sz="16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auto">
          <a:xfrm>
            <a:off x="7117556" y="1677987"/>
            <a:ext cx="1486892" cy="5847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id-ID" sz="1600" dirty="0" err="1" smtClean="0">
                <a:solidFill>
                  <a:schemeClr val="bg1"/>
                </a:solidFill>
                <a:latin typeface="Tw Cen MT" pitchFamily="34" charset="0"/>
              </a:rPr>
              <a:t>Inteligensi</a:t>
            </a:r>
            <a:r>
              <a:rPr lang="id-ID" altLang="id-ID" sz="1600" dirty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id-ID" altLang="id-ID" sz="1600" dirty="0" smtClean="0">
                <a:solidFill>
                  <a:schemeClr val="bg1"/>
                </a:solidFill>
                <a:latin typeface="Tw Cen MT" pitchFamily="34" charset="0"/>
              </a:rPr>
              <a:t>(potensi umum)</a:t>
            </a:r>
          </a:p>
        </p:txBody>
      </p:sp>
      <p:sp>
        <p:nvSpPr>
          <p:cNvPr id="15395" name="TextBox 51"/>
          <p:cNvSpPr txBox="1">
            <a:spLocks noChangeArrowheads="1"/>
          </p:cNvSpPr>
          <p:nvPr/>
        </p:nvSpPr>
        <p:spPr bwMode="auto">
          <a:xfrm>
            <a:off x="179388" y="394940"/>
            <a:ext cx="8640762" cy="9848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id-ID" sz="3200" dirty="0" smtClean="0"/>
              <a:t>KLASIFIKASI </a:t>
            </a:r>
            <a:r>
              <a:rPr lang="id-ID" altLang="id-ID" sz="3200" dirty="0"/>
              <a:t>TES </a:t>
            </a:r>
            <a:r>
              <a:rPr lang="id-ID" altLang="id-ID" sz="3200" dirty="0" smtClean="0"/>
              <a:t>PSIKOLOGIS </a:t>
            </a:r>
          </a:p>
          <a:p>
            <a:r>
              <a:rPr lang="id-ID" altLang="id-ID" sz="2600" dirty="0" smtClean="0"/>
              <a:t>(Azwar, 1996, hlm 5) </a:t>
            </a:r>
            <a:endParaRPr lang="id-ID" altLang="id-ID" sz="2600" dirty="0"/>
          </a:p>
        </p:txBody>
      </p:sp>
      <p:sp>
        <p:nvSpPr>
          <p:cNvPr id="52" name="Line 22"/>
          <p:cNvSpPr>
            <a:spLocks noChangeShapeType="1"/>
          </p:cNvSpPr>
          <p:nvPr/>
        </p:nvSpPr>
        <p:spPr bwMode="auto">
          <a:xfrm flipH="1">
            <a:off x="4546204" y="2801656"/>
            <a:ext cx="560251" cy="988664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3" name="Text Box 37"/>
          <p:cNvSpPr txBox="1">
            <a:spLocks noChangeArrowheads="1"/>
          </p:cNvSpPr>
          <p:nvPr/>
        </p:nvSpPr>
        <p:spPr bwMode="auto">
          <a:xfrm>
            <a:off x="5106456" y="2564904"/>
            <a:ext cx="1265744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id-ID" sz="1600" dirty="0" smtClean="0">
                <a:solidFill>
                  <a:schemeClr val="bg1"/>
                </a:solidFill>
                <a:latin typeface="Tw Cen MT" pitchFamily="34" charset="0"/>
              </a:rPr>
              <a:t>Kemampuan potensial</a:t>
            </a:r>
            <a:endParaRPr lang="en-US" altLang="id-ID" sz="16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54" name="Line 22"/>
          <p:cNvSpPr>
            <a:spLocks noChangeShapeType="1"/>
          </p:cNvSpPr>
          <p:nvPr/>
        </p:nvSpPr>
        <p:spPr bwMode="auto">
          <a:xfrm flipH="1">
            <a:off x="6372200" y="1863229"/>
            <a:ext cx="730773" cy="972741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6372200" y="2817708"/>
            <a:ext cx="725007" cy="355501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>
            <a:off x="4546203" y="3790320"/>
            <a:ext cx="554487" cy="355501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5111482" y="3901861"/>
            <a:ext cx="1265744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id-ID" sz="1600" dirty="0" smtClean="0">
                <a:solidFill>
                  <a:schemeClr val="bg1"/>
                </a:solidFill>
                <a:latin typeface="Tw Cen MT" pitchFamily="34" charset="0"/>
              </a:rPr>
              <a:t>Kemampuan aktual</a:t>
            </a:r>
            <a:endParaRPr lang="en-US" altLang="id-ID" sz="16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58" name="Line 24"/>
          <p:cNvSpPr>
            <a:spLocks noChangeShapeType="1"/>
          </p:cNvSpPr>
          <p:nvPr/>
        </p:nvSpPr>
        <p:spPr bwMode="auto">
          <a:xfrm flipV="1">
            <a:off x="6355904" y="4159279"/>
            <a:ext cx="761652" cy="13711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2550429" y="4891280"/>
            <a:ext cx="1825254" cy="830997"/>
          </a:xfrm>
          <a:prstGeom prst="rect">
            <a:avLst/>
          </a:prstGeom>
          <a:solidFill>
            <a:srgbClr val="FFCC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id-ID" altLang="id-ID" sz="1600" b="1" dirty="0" smtClean="0">
                <a:latin typeface="Tw Cen MT" pitchFamily="34" charset="0"/>
              </a:rPr>
              <a:t>NON-KOGNITIF</a:t>
            </a:r>
          </a:p>
          <a:p>
            <a:pPr algn="ctr">
              <a:spcBef>
                <a:spcPts val="0"/>
              </a:spcBef>
            </a:pPr>
            <a:r>
              <a:rPr lang="id-ID" altLang="id-ID" sz="1600" b="1" dirty="0" smtClean="0">
                <a:latin typeface="Tw Cen MT" pitchFamily="34" charset="0"/>
              </a:rPr>
              <a:t>(</a:t>
            </a:r>
            <a:r>
              <a:rPr lang="en-US" altLang="id-ID" sz="1600" b="1" dirty="0" smtClean="0">
                <a:latin typeface="Tw Cen MT" pitchFamily="34" charset="0"/>
              </a:rPr>
              <a:t>T</a:t>
            </a:r>
            <a:r>
              <a:rPr lang="id-ID" altLang="id-ID" sz="1600" b="1" dirty="0" smtClean="0">
                <a:latin typeface="Tw Cen MT" pitchFamily="34" charset="0"/>
              </a:rPr>
              <a:t>es Kepribadian)</a:t>
            </a:r>
          </a:p>
          <a:p>
            <a:pPr algn="ctr">
              <a:spcBef>
                <a:spcPts val="0"/>
              </a:spcBef>
            </a:pPr>
            <a:r>
              <a:rPr lang="id-ID" altLang="id-ID" sz="1600" b="1" dirty="0" smtClean="0">
                <a:latin typeface="Tw Cen MT" pitchFamily="34" charset="0"/>
              </a:rPr>
              <a:t>(Performa tipikal)</a:t>
            </a:r>
            <a:endParaRPr lang="en-US" altLang="id-ID" sz="1600" b="1" dirty="0">
              <a:latin typeface="Tw Cen MT" pitchFamily="34" charset="0"/>
            </a:endParaRPr>
          </a:p>
        </p:txBody>
      </p:sp>
      <p:sp>
        <p:nvSpPr>
          <p:cNvPr id="60" name="Text Box 37"/>
          <p:cNvSpPr txBox="1">
            <a:spLocks noChangeArrowheads="1"/>
          </p:cNvSpPr>
          <p:nvPr/>
        </p:nvSpPr>
        <p:spPr bwMode="auto">
          <a:xfrm>
            <a:off x="5080892" y="4921844"/>
            <a:ext cx="1008063" cy="338554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600" dirty="0" err="1" smtClean="0">
                <a:solidFill>
                  <a:schemeClr val="bg1"/>
                </a:solidFill>
                <a:latin typeface="Tw Cen MT" pitchFamily="34" charset="0"/>
              </a:rPr>
              <a:t>i</a:t>
            </a:r>
            <a:r>
              <a:rPr lang="id-ID" altLang="id-ID" sz="1600" dirty="0" smtClean="0">
                <a:solidFill>
                  <a:schemeClr val="bg1"/>
                </a:solidFill>
                <a:latin typeface="Tw Cen MT" pitchFamily="34" charset="0"/>
              </a:rPr>
              <a:t>nventori</a:t>
            </a:r>
            <a:endParaRPr lang="en-US" altLang="id-ID" sz="16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61" name="Line 24"/>
          <p:cNvSpPr>
            <a:spLocks noChangeShapeType="1"/>
          </p:cNvSpPr>
          <p:nvPr/>
        </p:nvSpPr>
        <p:spPr bwMode="auto">
          <a:xfrm flipV="1">
            <a:off x="4340125" y="5119798"/>
            <a:ext cx="766330" cy="22201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5088719" y="5523194"/>
            <a:ext cx="1008063" cy="338554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600" dirty="0" smtClean="0">
                <a:solidFill>
                  <a:schemeClr val="bg1"/>
                </a:solidFill>
                <a:latin typeface="Tw Cen MT" pitchFamily="34" charset="0"/>
              </a:rPr>
              <a:t>p</a:t>
            </a:r>
            <a:r>
              <a:rPr lang="id-ID" altLang="id-ID" sz="1600" dirty="0" smtClean="0">
                <a:solidFill>
                  <a:schemeClr val="bg1"/>
                </a:solidFill>
                <a:latin typeface="Tw Cen MT" pitchFamily="34" charset="0"/>
              </a:rPr>
              <a:t>royeksi</a:t>
            </a:r>
            <a:endParaRPr lang="en-US" altLang="id-ID" sz="16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63" name="Line 24"/>
          <p:cNvSpPr>
            <a:spLocks noChangeShapeType="1"/>
          </p:cNvSpPr>
          <p:nvPr/>
        </p:nvSpPr>
        <p:spPr bwMode="auto">
          <a:xfrm>
            <a:off x="4345898" y="5352355"/>
            <a:ext cx="734994" cy="3432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086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2" grpId="0" animBg="1"/>
      <p:bldP spid="74774" grpId="0" animBg="1"/>
      <p:bldP spid="74776" grpId="0" animBg="1"/>
      <p:bldP spid="74789" grpId="0" animBg="1"/>
      <p:bldP spid="74790" grpId="0" animBg="1"/>
      <p:bldP spid="7479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sz="3800" dirty="0" smtClean="0"/>
              <a:t>Atribut Kognitif vs Atribut non-Kognitif</a:t>
            </a:r>
            <a:endParaRPr lang="id-ID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126037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id-ID" sz="2600" dirty="0" smtClean="0">
                <a:solidFill>
                  <a:srgbClr val="0070C0"/>
                </a:solidFill>
              </a:rPr>
              <a:t>Tes</a:t>
            </a:r>
            <a:r>
              <a:rPr lang="id-ID" sz="2600" dirty="0" smtClean="0"/>
              <a:t> </a:t>
            </a:r>
            <a:r>
              <a:rPr lang="id-ID" sz="2600" dirty="0" smtClean="0"/>
              <a:t>vs. </a:t>
            </a:r>
            <a:r>
              <a:rPr lang="id-ID" sz="2600" dirty="0" smtClean="0">
                <a:solidFill>
                  <a:srgbClr val="0070C0"/>
                </a:solidFill>
              </a:rPr>
              <a:t>Skala</a:t>
            </a:r>
            <a:r>
              <a:rPr lang="id-ID" sz="2600" dirty="0" smtClean="0"/>
              <a:t> </a:t>
            </a:r>
            <a:r>
              <a:rPr lang="id-ID" sz="2400" dirty="0" smtClean="0"/>
              <a:t>(Azwar, 2012, hlm 6)</a:t>
            </a:r>
          </a:p>
          <a:p>
            <a:pPr marL="628650" indent="-177800">
              <a:spcBef>
                <a:spcPts val="0"/>
              </a:spcBef>
              <a:buNone/>
            </a:pPr>
            <a:r>
              <a:rPr lang="id-ID" sz="2000" dirty="0" smtClean="0"/>
              <a:t>- Dalam arti luas, tes &amp; skala sering dianggap sama.</a:t>
            </a:r>
          </a:p>
          <a:p>
            <a:pPr marL="628650" indent="-177800">
              <a:spcBef>
                <a:spcPts val="0"/>
              </a:spcBef>
              <a:buNone/>
            </a:pPr>
            <a:r>
              <a:rPr lang="id-ID" sz="2000" dirty="0" smtClean="0"/>
              <a:t>- Dalam arti sempit, keduanya dibedakan.</a:t>
            </a:r>
          </a:p>
          <a:p>
            <a:pPr marL="355600" indent="-177800">
              <a:spcBef>
                <a:spcPts val="0"/>
              </a:spcBef>
              <a:buFont typeface="Wingdings" pitchFamily="2" charset="2"/>
              <a:buChar char="v"/>
            </a:pPr>
            <a:r>
              <a:rPr lang="id-ID" sz="2400" dirty="0" smtClean="0">
                <a:solidFill>
                  <a:srgbClr val="FF0000"/>
                </a:solidFill>
              </a:rPr>
              <a:t>Tes</a:t>
            </a:r>
            <a:r>
              <a:rPr lang="id-ID" sz="2400" dirty="0" smtClean="0"/>
              <a:t> </a:t>
            </a:r>
            <a:r>
              <a:rPr lang="id-ID" sz="2400" dirty="0" smtClean="0">
                <a:sym typeface="Wingdings" pitchFamily="2" charset="2"/>
              </a:rPr>
              <a:t> 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utk mengukur atribut kognitif.</a:t>
            </a:r>
          </a:p>
          <a:p>
            <a:pPr marL="355600" indent="-177800">
              <a:spcBef>
                <a:spcPts val="0"/>
              </a:spcBef>
              <a:buFont typeface="Wingdings" pitchFamily="2" charset="2"/>
              <a:buChar char="v"/>
            </a:pP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Skala</a:t>
            </a:r>
            <a:r>
              <a:rPr lang="id-ID" sz="2400" dirty="0" smtClean="0">
                <a:sym typeface="Wingdings" pitchFamily="2" charset="2"/>
              </a:rPr>
              <a:t>  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utk mengukur atribut non-kognitif.</a:t>
            </a:r>
          </a:p>
          <a:p>
            <a:pPr marL="531813" indent="0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6600"/>
                </a:solidFill>
                <a:sym typeface="Wingdings" pitchFamily="2" charset="2"/>
              </a:rPr>
              <a:t>Karakteristik skala</a:t>
            </a:r>
            <a:r>
              <a:rPr lang="id-ID" sz="2200" dirty="0" smtClean="0">
                <a:sym typeface="Wingdings" pitchFamily="2" charset="2"/>
              </a:rPr>
              <a:t>:</a:t>
            </a:r>
          </a:p>
          <a:p>
            <a:pPr marL="804863" indent="-177800" defTabSz="804863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1.</a:t>
            </a:r>
            <a:r>
              <a:rPr lang="id-ID" sz="2000" dirty="0" smtClean="0">
                <a:sym typeface="Wingdings" pitchFamily="2" charset="2"/>
              </a:rPr>
              <a:t> Aitem berupa pertanyaan/pernyataan yg tdk langsung mengungkap atribut yg diukur, ttp melalui indikator perilaku dr atribut.</a:t>
            </a:r>
          </a:p>
          <a:p>
            <a:pPr marL="804863" indent="-177800" defTabSz="804863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2. </a:t>
            </a:r>
            <a:r>
              <a:rPr lang="id-ID" sz="2000" dirty="0" smtClean="0">
                <a:sym typeface="Wingdings" pitchFamily="2" charset="2"/>
              </a:rPr>
              <a:t>Terdiri dari banyak aitem, &amp;  kesimpulan akhir ttg individu berdasar respons thd seluruh aitem.</a:t>
            </a:r>
          </a:p>
          <a:p>
            <a:pPr marL="804863" indent="-177800" defTabSz="804863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3.</a:t>
            </a:r>
            <a:r>
              <a:rPr lang="id-ID" sz="2000" dirty="0" smtClean="0">
                <a:sym typeface="Wingdings" pitchFamily="2" charset="2"/>
              </a:rPr>
              <a:t> Respons individu bukan dianggap ‘’benar” atau “salah”.</a:t>
            </a:r>
            <a:endParaRPr lang="id-ID" sz="2000" dirty="0" smtClean="0"/>
          </a:p>
          <a:p>
            <a:pPr>
              <a:spcBef>
                <a:spcPts val="0"/>
              </a:spcBef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Skala vs. Angket/Kuesioner</a:t>
            </a:r>
            <a:br>
              <a:rPr lang="id-ID" dirty="0" smtClean="0"/>
            </a:br>
            <a:r>
              <a:rPr lang="id-ID" sz="2600" dirty="0" smtClean="0"/>
              <a:t>(Azwar, 2012, hlm 7)</a:t>
            </a:r>
            <a:endParaRPr lang="id-ID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224683"/>
              </p:ext>
            </p:extLst>
          </p:nvPr>
        </p:nvGraphicFramePr>
        <p:xfrm>
          <a:off x="150124" y="1499924"/>
          <a:ext cx="8625388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839"/>
                <a:gridCol w="3474171"/>
                <a:gridCol w="33153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Perbedaan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FF00"/>
                          </a:solidFill>
                        </a:rPr>
                        <a:t>Skala</a:t>
                      </a:r>
                      <a:endParaRPr lang="id-ID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FF00"/>
                          </a:solidFill>
                        </a:rPr>
                        <a:t>Angket</a:t>
                      </a:r>
                      <a:endParaRPr lang="id-ID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5250" indent="-95250"/>
                      <a:r>
                        <a:rPr lang="id-ID" sz="1600" dirty="0" smtClean="0"/>
                        <a:t>1. Data yg diungkap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Contoh: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2. </a:t>
                      </a:r>
                      <a:r>
                        <a:rPr lang="id-ID" sz="1600" smtClean="0"/>
                        <a:t>Bentuk</a:t>
                      </a:r>
                      <a:r>
                        <a:rPr lang="id-ID" sz="1600" baseline="0" smtClean="0"/>
                        <a:t> aitem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5250" indent="-95250"/>
                      <a:r>
                        <a:rPr lang="id-ID" sz="1600" dirty="0" smtClean="0"/>
                        <a:t>3. Pengetahuan</a:t>
                      </a:r>
                      <a:r>
                        <a:rPr lang="id-ID" sz="1600" baseline="0" dirty="0" smtClean="0"/>
                        <a:t> subyek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 smtClean="0"/>
                    </a:p>
                    <a:p>
                      <a:pPr marL="177800" indent="-177800"/>
                      <a:endParaRPr lang="id-ID" sz="1600" dirty="0" smtClean="0"/>
                    </a:p>
                    <a:p>
                      <a:pPr marL="177800" indent="-177800"/>
                      <a:endParaRPr lang="id-ID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4. Skoring respons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 smtClean="0"/>
                    </a:p>
                    <a:p>
                      <a:pPr marL="177800" indent="-177800"/>
                      <a:endParaRPr lang="id-ID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5. Tujuan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6. Reliabilitas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7. Validitas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 smtClean="0"/>
                    </a:p>
                    <a:p>
                      <a:pPr marL="177800" indent="-177800"/>
                      <a:endParaRPr lang="id-ID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5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000" dirty="0" smtClean="0">
                <a:solidFill>
                  <a:srgbClr val="FF0000"/>
                </a:solidFill>
              </a:rPr>
              <a:t>Contoh Angket/Kuesioner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 l="31593" t="39880" r="18794" b="10046"/>
          <a:stretch>
            <a:fillRect/>
          </a:stretch>
        </p:blipFill>
        <p:spPr bwMode="auto">
          <a:xfrm>
            <a:off x="42864" y="1712913"/>
            <a:ext cx="8301038" cy="5040312"/>
          </a:xfrm>
          <a:prstGeom prst="rect">
            <a:avLst/>
          </a:prstGeom>
          <a:noFill/>
          <a:ln w="38100">
            <a:solidFill>
              <a:srgbClr val="6666FF"/>
            </a:solidFill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50" r="43339" b="3750"/>
          <a:stretch/>
        </p:blipFill>
        <p:spPr>
          <a:xfrm>
            <a:off x="5862637" y="771526"/>
            <a:ext cx="3281363" cy="32861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Skala</a:t>
            </a:r>
            <a:endParaRPr lang="en-US" sz="40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d-ID" sz="1800" b="1" dirty="0" smtClean="0">
                <a:solidFill>
                  <a:srgbClr val="FF0000"/>
                </a:solidFill>
              </a:rPr>
              <a:t>Skala Sikap terhadap perselingkuhan saat berpacaran</a:t>
            </a:r>
          </a:p>
          <a:p>
            <a:pPr indent="-165100">
              <a:buFontTx/>
              <a:buNone/>
              <a:defRPr/>
            </a:pPr>
            <a:r>
              <a:rPr lang="id-ID" sz="1400" dirty="0" smtClean="0"/>
              <a:t>STS = Sangat Tidak Setuju, TS = Tidak Setuju, N = Netral, S = Setuju, SS = Sangat Setuju.</a:t>
            </a:r>
          </a:p>
          <a:p>
            <a:pPr>
              <a:buFontTx/>
              <a:buNone/>
              <a:defRPr/>
            </a:pPr>
            <a:r>
              <a:rPr lang="id-ID" sz="1800" b="1" dirty="0" smtClean="0"/>
              <a:t>Pernyataan</a:t>
            </a:r>
          </a:p>
          <a:p>
            <a:pPr>
              <a:buFontTx/>
              <a:buNone/>
              <a:defRPr/>
            </a:pPr>
            <a:r>
              <a:rPr lang="en-US" sz="1800" dirty="0" smtClean="0"/>
              <a:t>1</a:t>
            </a:r>
            <a:r>
              <a:rPr lang="en-US" sz="1800" dirty="0"/>
              <a:t>. </a:t>
            </a:r>
            <a:r>
              <a:rPr lang="id-ID" sz="1800" dirty="0" smtClean="0"/>
              <a:t>Perselingkuhan untuk mengatasi kejenuhan</a:t>
            </a:r>
            <a:r>
              <a:rPr lang="en-US" sz="1800" dirty="0" smtClean="0"/>
              <a:t>   </a:t>
            </a:r>
            <a:r>
              <a:rPr lang="en-US" sz="1800" dirty="0"/>
              <a:t>	</a:t>
            </a:r>
            <a:r>
              <a:rPr lang="id-ID" sz="1800" dirty="0" smtClean="0"/>
              <a:t>	</a:t>
            </a:r>
            <a:r>
              <a:rPr lang="en-US" sz="1800" dirty="0" smtClean="0"/>
              <a:t>STS   </a:t>
            </a:r>
            <a:r>
              <a:rPr lang="en-US" sz="1800" dirty="0"/>
              <a:t>TS   </a:t>
            </a:r>
            <a:r>
              <a:rPr lang="id-ID" sz="1800" dirty="0" smtClean="0"/>
              <a:t>N</a:t>
            </a:r>
            <a:r>
              <a:rPr lang="en-US" sz="1800" dirty="0" smtClean="0"/>
              <a:t>    </a:t>
            </a:r>
            <a:r>
              <a:rPr lang="en-US" sz="1800" dirty="0"/>
              <a:t>S     SS</a:t>
            </a:r>
          </a:p>
          <a:p>
            <a:pPr>
              <a:buFontTx/>
              <a:buNone/>
              <a:defRPr/>
            </a:pPr>
            <a:r>
              <a:rPr lang="en-US" sz="1800" dirty="0"/>
              <a:t>2. </a:t>
            </a:r>
            <a:r>
              <a:rPr lang="id-ID" sz="1800" dirty="0"/>
              <a:t>Pacar yang berselingkuh tidak layak dimaafkan </a:t>
            </a:r>
            <a:r>
              <a:rPr lang="id-ID" sz="1800" dirty="0" smtClean="0"/>
              <a:t>	</a:t>
            </a:r>
            <a:r>
              <a:rPr lang="en-US" sz="1800" dirty="0" smtClean="0"/>
              <a:t>STS   </a:t>
            </a:r>
            <a:r>
              <a:rPr lang="en-US" sz="1800" dirty="0"/>
              <a:t>TS   </a:t>
            </a:r>
            <a:r>
              <a:rPr lang="id-ID" sz="1800" dirty="0" smtClean="0"/>
              <a:t>N</a:t>
            </a:r>
            <a:r>
              <a:rPr lang="en-US" sz="1800" dirty="0" smtClean="0"/>
              <a:t>    </a:t>
            </a:r>
            <a:r>
              <a:rPr lang="en-US" sz="1800" dirty="0"/>
              <a:t>S     SS</a:t>
            </a:r>
          </a:p>
          <a:p>
            <a:pPr>
              <a:buFontTx/>
              <a:buNone/>
              <a:defRPr/>
            </a:pPr>
            <a:r>
              <a:rPr lang="en-US" sz="1800" dirty="0" smtClean="0"/>
              <a:t>3</a:t>
            </a:r>
            <a:r>
              <a:rPr lang="id-ID" sz="1800" dirty="0" smtClean="0"/>
              <a:t>. </a:t>
            </a:r>
            <a:r>
              <a:rPr lang="en-US" sz="1800" dirty="0" err="1" smtClean="0"/>
              <a:t>Selingkuh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tantangan</a:t>
            </a:r>
            <a:r>
              <a:rPr lang="id-ID" sz="1800" dirty="0" smtClean="0"/>
              <a:t> dalam berpacaran	</a:t>
            </a:r>
            <a:r>
              <a:rPr lang="en-US" sz="1800" dirty="0" smtClean="0"/>
              <a:t>STS   TS   </a:t>
            </a:r>
            <a:r>
              <a:rPr lang="id-ID" sz="1800" dirty="0" smtClean="0"/>
              <a:t>N</a:t>
            </a:r>
            <a:r>
              <a:rPr lang="en-US" sz="1800" dirty="0" smtClean="0"/>
              <a:t>    S     SS</a:t>
            </a:r>
            <a:endParaRPr lang="en-US" sz="1800" dirty="0"/>
          </a:p>
          <a:p>
            <a:pPr>
              <a:buFontTx/>
              <a:buNone/>
              <a:defRPr/>
            </a:pPr>
            <a:r>
              <a:rPr lang="en-US" sz="1800" dirty="0" smtClean="0"/>
              <a:t>4</a:t>
            </a:r>
            <a:r>
              <a:rPr lang="id-ID" sz="1800" dirty="0"/>
              <a:t>. Selingkuh boleh dilakukan asal tidak diketahui pasangan </a:t>
            </a:r>
            <a:r>
              <a:rPr lang="id-ID" sz="1800" dirty="0" smtClean="0"/>
              <a:t>	</a:t>
            </a:r>
            <a:r>
              <a:rPr lang="en-US" sz="1800" dirty="0" smtClean="0"/>
              <a:t>STS   </a:t>
            </a:r>
            <a:r>
              <a:rPr lang="en-US" sz="1800" dirty="0"/>
              <a:t>TS   </a:t>
            </a:r>
            <a:r>
              <a:rPr lang="id-ID" sz="1800" dirty="0"/>
              <a:t>N</a:t>
            </a:r>
            <a:r>
              <a:rPr lang="en-US" sz="1800" dirty="0"/>
              <a:t>    S     SS</a:t>
            </a:r>
          </a:p>
          <a:p>
            <a:pPr>
              <a:buFontTx/>
              <a:buNone/>
              <a:defRPr/>
            </a:pPr>
            <a:r>
              <a:rPr lang="en-US" sz="1800" dirty="0" smtClean="0"/>
              <a:t>5</a:t>
            </a:r>
            <a:r>
              <a:rPr lang="id-ID" sz="1800" dirty="0" smtClean="0"/>
              <a:t>. Selingkuh tanda ketidakbahagiaan dalam hubungan</a:t>
            </a:r>
            <a:r>
              <a:rPr lang="en-US" sz="1800" dirty="0" smtClean="0"/>
              <a:t> </a:t>
            </a:r>
            <a:r>
              <a:rPr lang="id-ID" sz="1800" dirty="0" smtClean="0"/>
              <a:t>	</a:t>
            </a:r>
            <a:r>
              <a:rPr lang="en-US" sz="1800" dirty="0" smtClean="0"/>
              <a:t>STS   </a:t>
            </a:r>
            <a:r>
              <a:rPr lang="en-US" sz="1800" dirty="0"/>
              <a:t>TS   </a:t>
            </a:r>
            <a:r>
              <a:rPr lang="id-ID" sz="1800" dirty="0"/>
              <a:t>N</a:t>
            </a:r>
            <a:r>
              <a:rPr lang="en-US" sz="1800" dirty="0"/>
              <a:t>    S     SS</a:t>
            </a:r>
            <a:endParaRPr lang="id-ID" sz="1800" dirty="0" smtClean="0"/>
          </a:p>
          <a:p>
            <a:pPr>
              <a:buFontTx/>
              <a:buNone/>
              <a:defRPr/>
            </a:pPr>
            <a:r>
              <a:rPr lang="id-ID" sz="1800" dirty="0" smtClean="0"/>
              <a:t>6. ....</a:t>
            </a:r>
            <a:r>
              <a:rPr lang="en-US" sz="1800" dirty="0" smtClean="0"/>
              <a:t> </a:t>
            </a:r>
            <a:r>
              <a:rPr lang="en-US" sz="1800" dirty="0" err="1"/>
              <a:t>dst</a:t>
            </a:r>
            <a:r>
              <a:rPr lang="en-US" sz="1800" dirty="0"/>
              <a:t> (</a:t>
            </a:r>
            <a:r>
              <a:rPr lang="en-US" sz="1800" dirty="0" err="1"/>
              <a:t>misal</a:t>
            </a:r>
            <a:r>
              <a:rPr lang="en-US" sz="1800" dirty="0"/>
              <a:t>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id-ID" sz="1800" dirty="0" smtClean="0"/>
              <a:t>1</a:t>
            </a:r>
            <a:r>
              <a:rPr lang="en-US" sz="1800" dirty="0" smtClean="0"/>
              <a:t>0 </a:t>
            </a:r>
            <a:r>
              <a:rPr lang="id-ID" sz="1800" dirty="0" smtClean="0"/>
              <a:t>a</a:t>
            </a:r>
            <a:r>
              <a:rPr lang="en-US" sz="1800" dirty="0" smtClean="0"/>
              <a:t>item</a:t>
            </a:r>
            <a:r>
              <a:rPr lang="en-US" sz="1800" dirty="0"/>
              <a:t>)</a:t>
            </a:r>
          </a:p>
          <a:p>
            <a:pPr>
              <a:buFontTx/>
              <a:buNone/>
              <a:defRPr/>
            </a:pPr>
            <a:endParaRPr lang="en-US" sz="1800" dirty="0"/>
          </a:p>
          <a:p>
            <a:pPr marL="0" indent="0">
              <a:buFontTx/>
              <a:buNone/>
              <a:defRPr/>
            </a:pPr>
            <a:r>
              <a:rPr lang="id-ID" sz="1800" dirty="0" smtClean="0"/>
              <a:t>Sebagai skala</a:t>
            </a:r>
            <a:r>
              <a:rPr lang="en-US" sz="1800" dirty="0" smtClean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skor</a:t>
            </a:r>
            <a:r>
              <a:rPr lang="en-US" sz="1800" dirty="0"/>
              <a:t> total </a:t>
            </a:r>
            <a:r>
              <a:rPr lang="id-ID" sz="1800" dirty="0" smtClean="0"/>
              <a:t>subjek-subjek</a:t>
            </a:r>
            <a:r>
              <a:rPr lang="en-US" sz="1800" dirty="0" smtClean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id-ID" sz="1800" dirty="0"/>
              <a:t>di</a:t>
            </a:r>
            <a:r>
              <a:rPr lang="en-US" sz="1800" dirty="0" err="1" smtClean="0"/>
              <a:t>leta</a:t>
            </a:r>
            <a:r>
              <a:rPr lang="id-ID" sz="1800" dirty="0" smtClean="0"/>
              <a:t>k</a:t>
            </a:r>
            <a:r>
              <a:rPr lang="en-US" sz="1800" dirty="0" err="1" smtClean="0"/>
              <a:t>kan</a:t>
            </a:r>
            <a:r>
              <a:rPr lang="en-US" sz="1800" dirty="0" smtClean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smtClean="0"/>
              <a:t>d</a:t>
            </a:r>
            <a:r>
              <a:rPr lang="id-ID" sz="1800" dirty="0" smtClean="0"/>
              <a:t>imensi sikap</a:t>
            </a:r>
            <a:r>
              <a:rPr lang="en-US" sz="1800" dirty="0" smtClean="0"/>
              <a:t>.</a:t>
            </a:r>
            <a:r>
              <a:rPr lang="id-ID" sz="1800" dirty="0" smtClean="0"/>
              <a:t> </a:t>
            </a:r>
          </a:p>
          <a:p>
            <a:pPr marL="271463" indent="0">
              <a:buFontTx/>
              <a:buNone/>
              <a:defRPr/>
            </a:pPr>
            <a:r>
              <a:rPr lang="id-ID" sz="1800" dirty="0" smtClean="0">
                <a:solidFill>
                  <a:srgbClr val="006600"/>
                </a:solidFill>
              </a:rPr>
              <a:t>Skor aitem: </a:t>
            </a:r>
            <a:r>
              <a:rPr lang="id-ID" sz="1800" dirty="0" smtClean="0">
                <a:solidFill>
                  <a:srgbClr val="C00000"/>
                </a:solidFill>
              </a:rPr>
              <a:t>1 – 5</a:t>
            </a:r>
            <a:r>
              <a:rPr lang="id-ID" sz="1800" dirty="0" smtClean="0">
                <a:solidFill>
                  <a:srgbClr val="006600"/>
                </a:solidFill>
              </a:rPr>
              <a:t>. Skor skala</a:t>
            </a:r>
            <a:r>
              <a:rPr lang="id-ID" sz="1800" dirty="0" smtClean="0">
                <a:solidFill>
                  <a:srgbClr val="C00000"/>
                </a:solidFill>
              </a:rPr>
              <a:t>: penjumlahan skor aitem skala</a:t>
            </a:r>
            <a:r>
              <a:rPr lang="id-ID" sz="1800" dirty="0" smtClean="0">
                <a:solidFill>
                  <a:srgbClr val="006600"/>
                </a:solidFill>
              </a:rPr>
              <a:t>. </a:t>
            </a:r>
            <a:endParaRPr lang="id-ID" sz="1800" dirty="0">
              <a:solidFill>
                <a:srgbClr val="0066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id-ID" sz="1800" dirty="0" smtClean="0"/>
              <a:t>Misal:</a:t>
            </a:r>
            <a:endParaRPr lang="en-US" sz="1800" dirty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id-ID" sz="1800" dirty="0" smtClean="0">
                <a:solidFill>
                  <a:srgbClr val="0070C0"/>
                </a:solidFill>
              </a:rPr>
              <a:t>             Ani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id-ID" sz="1800" dirty="0" smtClean="0">
                <a:solidFill>
                  <a:srgbClr val="0070C0"/>
                </a:solidFill>
              </a:rPr>
              <a:t>                 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id-ID" sz="1800" dirty="0" smtClean="0">
                <a:solidFill>
                  <a:srgbClr val="0070C0"/>
                </a:solidFill>
              </a:rPr>
              <a:t>      Ahmad</a:t>
            </a:r>
            <a:r>
              <a:rPr lang="en-US" sz="1800" dirty="0" smtClean="0">
                <a:solidFill>
                  <a:srgbClr val="0070C0"/>
                </a:solidFill>
              </a:rPr>
              <a:t>               </a:t>
            </a:r>
            <a:r>
              <a:rPr lang="id-ID" sz="1800" dirty="0" smtClean="0">
                <a:solidFill>
                  <a:srgbClr val="0070C0"/>
                </a:solidFill>
              </a:rPr>
              <a:t>           </a:t>
            </a:r>
            <a:r>
              <a:rPr lang="en-US" sz="1800" dirty="0" smtClean="0">
                <a:solidFill>
                  <a:srgbClr val="0070C0"/>
                </a:solidFill>
              </a:rPr>
              <a:t>      </a:t>
            </a:r>
            <a:r>
              <a:rPr lang="id-ID" sz="1800" dirty="0" smtClean="0">
                <a:solidFill>
                  <a:srgbClr val="0070C0"/>
                </a:solidFill>
              </a:rPr>
              <a:t>              </a:t>
            </a:r>
            <a:r>
              <a:rPr lang="en-US" sz="1800" dirty="0" smtClean="0">
                <a:solidFill>
                  <a:srgbClr val="0070C0"/>
                </a:solidFill>
              </a:rPr>
              <a:t>      Anton</a:t>
            </a:r>
            <a:endParaRPr lang="id-ID" sz="18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id-ID" sz="1000" b="1" dirty="0" smtClean="0"/>
              <a:t>                             |                                                        |                                                                                                             |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id-ID" sz="1800" dirty="0" smtClean="0"/>
              <a:t>    </a:t>
            </a:r>
            <a:r>
              <a:rPr lang="en-US" sz="1800" u="sng" dirty="0" smtClean="0"/>
              <a:t>1</a:t>
            </a:r>
            <a:r>
              <a:rPr lang="id-ID" sz="1800" u="sng" dirty="0" smtClean="0"/>
              <a:t>0          15          20          25          30          35          40          45          50</a:t>
            </a:r>
            <a:endParaRPr lang="en-US" sz="1800" u="sng" dirty="0" smtClean="0"/>
          </a:p>
          <a:p>
            <a:pPr>
              <a:buFontTx/>
              <a:buNone/>
              <a:defRPr/>
            </a:pPr>
            <a:r>
              <a:rPr lang="en-US" sz="1800" dirty="0" smtClean="0"/>
              <a:t>        </a:t>
            </a:r>
            <a:endParaRPr lang="en-US" sz="1800" dirty="0"/>
          </a:p>
          <a:p>
            <a:pPr>
              <a:buFontTx/>
              <a:buNone/>
              <a:defRPr/>
            </a:pPr>
            <a:r>
              <a:rPr lang="en-US" sz="1800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Jenis Skala Psikologi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80533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dirty="0" smtClean="0">
                <a:solidFill>
                  <a:srgbClr val="FF0000"/>
                </a:solidFill>
              </a:rPr>
              <a:t>4 skala yg populer:</a:t>
            </a:r>
          </a:p>
          <a:p>
            <a:pPr marL="628650" indent="-165100">
              <a:spcBef>
                <a:spcPts val="0"/>
              </a:spcBef>
              <a:buNone/>
            </a:pPr>
            <a:r>
              <a:rPr lang="id-ID" sz="2800" dirty="0" smtClean="0"/>
              <a:t>1. Skala Thurstone</a:t>
            </a:r>
          </a:p>
          <a:p>
            <a:pPr marL="628650" indent="-165100">
              <a:spcBef>
                <a:spcPts val="0"/>
              </a:spcBef>
              <a:buNone/>
            </a:pPr>
            <a:r>
              <a:rPr lang="id-ID" sz="2800" dirty="0" smtClean="0"/>
              <a:t>2. Skala Likert</a:t>
            </a:r>
          </a:p>
          <a:p>
            <a:pPr marL="628650" indent="-165100">
              <a:spcBef>
                <a:spcPts val="0"/>
              </a:spcBef>
              <a:buNone/>
            </a:pPr>
            <a:r>
              <a:rPr lang="id-ID" sz="2800" dirty="0" smtClean="0"/>
              <a:t>3. Skala Guttman</a:t>
            </a:r>
          </a:p>
          <a:p>
            <a:pPr marL="628650" indent="-165100">
              <a:spcBef>
                <a:spcPts val="0"/>
              </a:spcBef>
              <a:buNone/>
            </a:pPr>
            <a:r>
              <a:rPr lang="id-ID" sz="2800" dirty="0" smtClean="0"/>
              <a:t>4. Skala Semantic Differential</a:t>
            </a:r>
          </a:p>
          <a:p>
            <a:pPr indent="-165100"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7030A0"/>
                </a:solidFill>
              </a:rPr>
              <a:t>Awalnya diciptakan utk mengukur sikap, namun dpt juga digunakan utk mengukur aspek kepribadian lainnya.</a:t>
            </a:r>
          </a:p>
          <a:p>
            <a:pPr indent="-165100"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7030A0"/>
                </a:solidFill>
              </a:rPr>
              <a:t>Skala 1, 2, &amp; 3 akan dibahas.</a:t>
            </a:r>
            <a:endParaRPr lang="id-ID" sz="2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2060</TotalTime>
  <Words>319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esa unggul 2017</vt:lpstr>
      <vt:lpstr>Kuliah 08 -Skala Psikologi</vt:lpstr>
      <vt:lpstr>KEMAMPUAN AKHIR YANG DIHARAPKAN</vt:lpstr>
      <vt:lpstr>PowerPoint Presentation</vt:lpstr>
      <vt:lpstr>Atribut Kognitif vs Atribut non-Kognitif</vt:lpstr>
      <vt:lpstr>Skala vs. Angket/Kuesioner (Azwar, 2012, hlm 7)</vt:lpstr>
      <vt:lpstr>Contoh Angket/Kuesioner</vt:lpstr>
      <vt:lpstr>Contoh Skala</vt:lpstr>
      <vt:lpstr>Jenis Skala Psikologi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Skala Thurstone</dc:title>
  <dc:subject>Konstruksi  Alat Ukur</dc:subject>
  <dc:creator>Aries Yulianto</dc:creator>
  <cp:lastModifiedBy>aries yulianto</cp:lastModifiedBy>
  <cp:revision>134</cp:revision>
  <dcterms:created xsi:type="dcterms:W3CDTF">2009-11-03T13:35:13Z</dcterms:created>
  <dcterms:modified xsi:type="dcterms:W3CDTF">2018-05-18T08:28:58Z</dcterms:modified>
</cp:coreProperties>
</file>