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2" r:id="rId1"/>
  </p:sldMasterIdLst>
  <p:notesMasterIdLst>
    <p:notesMasterId r:id="rId11"/>
  </p:notesMasterIdLst>
  <p:handoutMasterIdLst>
    <p:handoutMasterId r:id="rId12"/>
  </p:handoutMasterIdLst>
  <p:sldIdLst>
    <p:sldId id="270" r:id="rId2"/>
    <p:sldId id="313" r:id="rId3"/>
    <p:sldId id="308" r:id="rId4"/>
    <p:sldId id="271" r:id="rId5"/>
    <p:sldId id="272" r:id="rId6"/>
    <p:sldId id="287" r:id="rId7"/>
    <p:sldId id="274" r:id="rId8"/>
    <p:sldId id="275" r:id="rId9"/>
    <p:sldId id="312" r:id="rId10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FF"/>
    <a:srgbClr val="006600"/>
    <a:srgbClr val="99FF66"/>
    <a:srgbClr val="FFFFFF"/>
    <a:srgbClr val="CC0099"/>
    <a:srgbClr val="90A5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2796" y="42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id-ID" dirty="0" smtClean="0"/>
              <a:t>Pnegukuran Psikologis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d-ID" dirty="0" smtClean="0"/>
              <a:t>Aries Yulianto</a:t>
            </a:r>
            <a:endParaRPr lang="id-ID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950BF9-7A0E-46E5-97AE-FB8B17EEDF1F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934938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0E8C42E-255B-4B32-9976-E5B89AB00EF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34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-36513" y="-26988"/>
            <a:ext cx="9204326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16831" y="1698625"/>
            <a:ext cx="5470376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16831" y="3405369"/>
            <a:ext cx="5470375" cy="1391783"/>
          </a:xfrm>
        </p:spPr>
        <p:txBody>
          <a:bodyPr/>
          <a:lstStyle>
            <a:lvl1pPr marL="0" indent="0" algn="ctr" eaLnBrk="1" hangingPunct="1">
              <a:spcBef>
                <a:spcPct val="0"/>
              </a:spcBef>
              <a:buFontTx/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19379-0B2E-4281-B160-03C9D8FE95DF}" type="datetime1">
              <a:rPr lang="en-US"/>
              <a:pPr>
                <a:defRPr/>
              </a:pPr>
              <a:t>5/18/2018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D0FF6-674A-4328-A064-9EBCA8045A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50B527-94A0-4F42-85A4-197CC8753FE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0074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20688"/>
            <a:ext cx="2057400" cy="5505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20688"/>
            <a:ext cx="6019800" cy="5505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F3878-17EB-437C-BE55-50F50F852E6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8450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214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A7791-7A95-4DF6-9555-B82CB51C3D6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0779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CB5B8-FCCE-4254-94F5-FE1D4E11544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5562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56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56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70AC7-4A66-4F5F-B1CD-4CEBB65C47C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7408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1814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418147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F7E33-C91D-40F2-81F5-09F2B2F91FC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4653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40A79-76BB-48CA-BA85-C8317234129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177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12030-2C97-4120-AD27-72AC239313E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4584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3008313" cy="8144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20688"/>
            <a:ext cx="5111750" cy="57356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921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33C79-18ED-4011-BFDF-751BFFD8D47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1459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9AB39-5C29-4692-8CD5-ED4EF21F05A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2026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A0F7A-1DCA-43D2-9618-677587A9450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2784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rsil\Desktop\Smartcreative2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549275"/>
            <a:ext cx="822960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17638"/>
            <a:ext cx="8229600" cy="493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934CE03-0A02-4D19-9152-8B61463EF57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475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16831" y="3405369"/>
            <a:ext cx="6027169" cy="1322387"/>
          </a:xfrm>
        </p:spPr>
        <p:txBody>
          <a:bodyPr/>
          <a:lstStyle/>
          <a:p>
            <a:pPr eaLnBrk="1" hangingPunct="1">
              <a:defRPr/>
            </a:pPr>
            <a:r>
              <a:rPr lang="id-ID" sz="3800" dirty="0" smtClean="0">
                <a:solidFill>
                  <a:schemeClr val="bg1"/>
                </a:solidFill>
              </a:rPr>
              <a:t>Skala Thurstone:</a:t>
            </a:r>
            <a:br>
              <a:rPr lang="id-ID" sz="3800" dirty="0" smtClean="0">
                <a:solidFill>
                  <a:schemeClr val="bg1"/>
                </a:solidFill>
              </a:rPr>
            </a:br>
            <a:r>
              <a:rPr lang="id-ID" sz="3000" dirty="0" smtClean="0">
                <a:solidFill>
                  <a:srgbClr val="FFFF00"/>
                </a:solidFill>
              </a:rPr>
              <a:t>Metode Interval-Tampak Setara</a:t>
            </a:r>
            <a:br>
              <a:rPr lang="id-ID" sz="3000" dirty="0" smtClean="0">
                <a:solidFill>
                  <a:srgbClr val="FFFF00"/>
                </a:solidFill>
              </a:rPr>
            </a:br>
            <a:r>
              <a:rPr lang="id-ID" sz="3000" dirty="0" smtClean="0">
                <a:solidFill>
                  <a:srgbClr val="FFFF00"/>
                </a:solidFill>
              </a:rPr>
              <a:t>(</a:t>
            </a:r>
            <a:r>
              <a:rPr lang="id-ID" sz="3000" i="1" dirty="0" smtClean="0">
                <a:solidFill>
                  <a:srgbClr val="FFFF00"/>
                </a:solidFill>
              </a:rPr>
              <a:t>method of Equal-Appearing Interval</a:t>
            </a:r>
            <a:r>
              <a:rPr lang="id-ID" sz="3000" dirty="0" smtClean="0">
                <a:solidFill>
                  <a:srgbClr val="FFFF00"/>
                </a:solidFill>
              </a:rPr>
              <a:t>)</a:t>
            </a:r>
            <a:endParaRPr lang="en-GB" sz="3000" dirty="0" smtClean="0">
              <a:solidFill>
                <a:srgbClr val="FFFF00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016818" y="1605144"/>
            <a:ext cx="5470375" cy="1391783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3116832" y="5143499"/>
            <a:ext cx="5741418" cy="147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smtClean="0">
                <a:solidFill>
                  <a:srgbClr val="FFFF00"/>
                </a:solidFill>
              </a:rPr>
              <a:t>Kuliah 09 </a:t>
            </a:r>
            <a:endParaRPr lang="id-ID" dirty="0" smtClean="0">
              <a:solidFill>
                <a:srgbClr val="FFFF00"/>
              </a:solidFill>
            </a:endParaRPr>
          </a:p>
          <a:p>
            <a:r>
              <a:rPr lang="id-ID" dirty="0" smtClean="0">
                <a:solidFill>
                  <a:srgbClr val="FFFF00"/>
                </a:solidFill>
              </a:rPr>
              <a:t>Psi307- Pengukuran Psikologis</a:t>
            </a:r>
          </a:p>
          <a:p>
            <a:r>
              <a:rPr lang="id-ID" sz="2800" dirty="0" smtClean="0">
                <a:solidFill>
                  <a:srgbClr val="FFFF00"/>
                </a:solidFill>
              </a:rPr>
              <a:t>Aries Yulianto</a:t>
            </a:r>
            <a:endParaRPr lang="id-ID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KEMAMPUAN AKHIR YANG DIHARAPKAN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Mampu memahami </a:t>
            </a:r>
            <a:r>
              <a:rPr lang="id-ID" dirty="0" smtClean="0"/>
              <a:t>penggunaan skala Thurstone dalam pengukuran psikologi.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4796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99FF66"/>
          </a:solidFill>
        </p:spPr>
        <p:txBody>
          <a:bodyPr/>
          <a:lstStyle/>
          <a:p>
            <a:r>
              <a:rPr lang="id-ID" dirty="0" smtClean="0"/>
              <a:t>Skala Thurstone</a:t>
            </a:r>
            <a:endParaRPr lang="en-GB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73050" indent="-273050">
              <a:spcBef>
                <a:spcPts val="0"/>
              </a:spcBef>
              <a:defRPr/>
            </a:pPr>
            <a:r>
              <a:rPr lang="id-ID" sz="2500" dirty="0" smtClean="0"/>
              <a:t>diciptakan oleh L.L. Thurstone utk mengukur </a:t>
            </a:r>
            <a:r>
              <a:rPr lang="id-ID" sz="2500" dirty="0" smtClean="0">
                <a:solidFill>
                  <a:srgbClr val="7030A0"/>
                </a:solidFill>
              </a:rPr>
              <a:t>sikap</a:t>
            </a:r>
            <a:r>
              <a:rPr lang="id-ID" sz="2500" dirty="0" smtClean="0"/>
              <a:t>.</a:t>
            </a:r>
          </a:p>
          <a:p>
            <a:pPr indent="107950">
              <a:spcBef>
                <a:spcPts val="0"/>
              </a:spcBef>
              <a:buFontTx/>
              <a:buNone/>
              <a:defRPr/>
            </a:pPr>
            <a:r>
              <a:rPr lang="id-ID" sz="2200" dirty="0" smtClean="0">
                <a:sym typeface="Wingdings" pitchFamily="2" charset="2"/>
              </a:rPr>
              <a:t> Karena itu disebut juga </a:t>
            </a:r>
            <a:r>
              <a:rPr lang="id-ID" sz="2200" dirty="0" smtClean="0">
                <a:solidFill>
                  <a:srgbClr val="FF0000"/>
                </a:solidFill>
                <a:sym typeface="Wingdings" pitchFamily="2" charset="2"/>
              </a:rPr>
              <a:t>skala Sikap </a:t>
            </a:r>
            <a:r>
              <a:rPr lang="id-ID" sz="2000" dirty="0"/>
              <a:t>(</a:t>
            </a:r>
            <a:r>
              <a:rPr lang="id-ID" sz="2000" i="1" dirty="0" smtClean="0"/>
              <a:t>attitudinal </a:t>
            </a:r>
            <a:r>
              <a:rPr lang="id-ID" sz="2000" i="1" dirty="0"/>
              <a:t>scale</a:t>
            </a:r>
            <a:r>
              <a:rPr lang="id-ID" sz="2000" dirty="0"/>
              <a:t>)</a:t>
            </a:r>
            <a:r>
              <a:rPr lang="id-ID" sz="2200" dirty="0" smtClean="0">
                <a:sym typeface="Wingdings" pitchFamily="2" charset="2"/>
              </a:rPr>
              <a:t>.</a:t>
            </a:r>
            <a:endParaRPr lang="id-ID" sz="2200" dirty="0" smtClean="0"/>
          </a:p>
          <a:p>
            <a:pPr>
              <a:spcBef>
                <a:spcPts val="0"/>
              </a:spcBef>
              <a:defRPr/>
            </a:pPr>
            <a:r>
              <a:rPr lang="id-ID" sz="2500" b="1" dirty="0" smtClean="0">
                <a:solidFill>
                  <a:srgbClr val="0070C0"/>
                </a:solidFill>
              </a:rPr>
              <a:t>Sikap </a:t>
            </a:r>
            <a:r>
              <a:rPr lang="id-ID" sz="2500" dirty="0" smtClean="0"/>
              <a:t>(menurut Thurstone) = </a:t>
            </a:r>
            <a:r>
              <a:rPr lang="en-US" sz="2400" dirty="0" err="1" smtClean="0">
                <a:solidFill>
                  <a:srgbClr val="006600"/>
                </a:solidFill>
              </a:rPr>
              <a:t>derajat</a:t>
            </a:r>
            <a:r>
              <a:rPr lang="en-US" sz="2400" dirty="0" smtClean="0">
                <a:solidFill>
                  <a:srgbClr val="006600"/>
                </a:solidFill>
              </a:rPr>
              <a:t> </a:t>
            </a:r>
            <a:r>
              <a:rPr lang="en-US" sz="2400" dirty="0" err="1" smtClean="0">
                <a:solidFill>
                  <a:srgbClr val="006600"/>
                </a:solidFill>
              </a:rPr>
              <a:t>afek</a:t>
            </a:r>
            <a:r>
              <a:rPr lang="en-US" sz="2400" dirty="0" smtClean="0">
                <a:solidFill>
                  <a:srgbClr val="006600"/>
                </a:solidFill>
              </a:rPr>
              <a:t> </a:t>
            </a:r>
            <a:r>
              <a:rPr lang="en-US" sz="2400" dirty="0" err="1" smtClean="0">
                <a:solidFill>
                  <a:srgbClr val="006600"/>
                </a:solidFill>
              </a:rPr>
              <a:t>positif</a:t>
            </a:r>
            <a:r>
              <a:rPr lang="en-US" sz="2400" dirty="0" smtClean="0">
                <a:solidFill>
                  <a:srgbClr val="006600"/>
                </a:solidFill>
              </a:rPr>
              <a:t> </a:t>
            </a:r>
            <a:r>
              <a:rPr lang="en-US" sz="2400" dirty="0" err="1" smtClean="0">
                <a:solidFill>
                  <a:srgbClr val="006600"/>
                </a:solidFill>
              </a:rPr>
              <a:t>atau</a:t>
            </a:r>
            <a:r>
              <a:rPr lang="en-US" sz="2400" dirty="0" smtClean="0">
                <a:solidFill>
                  <a:srgbClr val="006600"/>
                </a:solidFill>
              </a:rPr>
              <a:t> </a:t>
            </a:r>
            <a:r>
              <a:rPr lang="en-US" sz="2400" dirty="0" err="1" smtClean="0">
                <a:solidFill>
                  <a:srgbClr val="006600"/>
                </a:solidFill>
              </a:rPr>
              <a:t>negatif</a:t>
            </a:r>
            <a:r>
              <a:rPr lang="en-US" sz="2400" dirty="0" smtClean="0">
                <a:solidFill>
                  <a:srgbClr val="006600"/>
                </a:solidFill>
              </a:rPr>
              <a:t> </a:t>
            </a:r>
            <a:r>
              <a:rPr lang="id-ID" sz="2400" dirty="0" smtClean="0">
                <a:solidFill>
                  <a:srgbClr val="006600"/>
                </a:solidFill>
              </a:rPr>
              <a:t>(evaluasi afektif) </a:t>
            </a:r>
            <a:r>
              <a:rPr lang="en-US" sz="2400" dirty="0" err="1" smtClean="0">
                <a:solidFill>
                  <a:srgbClr val="006600"/>
                </a:solidFill>
              </a:rPr>
              <a:t>thd</a:t>
            </a:r>
            <a:r>
              <a:rPr lang="en-US" sz="2400" dirty="0" smtClean="0">
                <a:solidFill>
                  <a:srgbClr val="006600"/>
                </a:solidFill>
              </a:rPr>
              <a:t> </a:t>
            </a:r>
            <a:r>
              <a:rPr lang="en-US" sz="2400" dirty="0" err="1" smtClean="0">
                <a:solidFill>
                  <a:srgbClr val="006600"/>
                </a:solidFill>
              </a:rPr>
              <a:t>suatu</a:t>
            </a:r>
            <a:r>
              <a:rPr lang="en-US" sz="2400" dirty="0" smtClean="0">
                <a:solidFill>
                  <a:srgbClr val="006600"/>
                </a:solidFill>
              </a:rPr>
              <a:t> </a:t>
            </a:r>
            <a:r>
              <a:rPr lang="en-US" sz="2400" dirty="0" err="1" smtClean="0">
                <a:solidFill>
                  <a:srgbClr val="006600"/>
                </a:solidFill>
              </a:rPr>
              <a:t>obyek</a:t>
            </a:r>
            <a:r>
              <a:rPr lang="en-US" sz="2400" dirty="0" smtClean="0">
                <a:solidFill>
                  <a:srgbClr val="006600"/>
                </a:solidFill>
              </a:rPr>
              <a:t> </a:t>
            </a:r>
            <a:r>
              <a:rPr lang="en-US" sz="2400" dirty="0" err="1" smtClean="0">
                <a:solidFill>
                  <a:srgbClr val="006600"/>
                </a:solidFill>
              </a:rPr>
              <a:t>psikologis</a:t>
            </a:r>
            <a:r>
              <a:rPr lang="en-US" sz="2400" dirty="0" smtClean="0">
                <a:solidFill>
                  <a:srgbClr val="006600"/>
                </a:solidFill>
              </a:rPr>
              <a:t>.</a:t>
            </a:r>
            <a:endParaRPr lang="id-ID" sz="2400" dirty="0" smtClean="0">
              <a:solidFill>
                <a:srgbClr val="006600"/>
              </a:solidFill>
            </a:endParaRPr>
          </a:p>
          <a:p>
            <a:pPr marL="806450">
              <a:spcBef>
                <a:spcPts val="0"/>
              </a:spcBef>
              <a:buNone/>
              <a:defRPr/>
            </a:pPr>
            <a:r>
              <a:rPr lang="id-ID" sz="2200" dirty="0" smtClean="0">
                <a:solidFill>
                  <a:srgbClr val="7030A0"/>
                </a:solidFill>
              </a:rPr>
              <a:t>Obyek dpt berupa</a:t>
            </a:r>
            <a:r>
              <a:rPr lang="id-ID" sz="2200" dirty="0" smtClean="0">
                <a:solidFill>
                  <a:srgbClr val="008000"/>
                </a:solidFill>
              </a:rPr>
              <a:t>: </a:t>
            </a:r>
            <a:r>
              <a:rPr lang="id-ID" sz="2200" dirty="0" smtClean="0">
                <a:solidFill>
                  <a:srgbClr val="0070C0"/>
                </a:solidFill>
              </a:rPr>
              <a:t>individu, kelompok, benda, ide, dll.</a:t>
            </a:r>
          </a:p>
          <a:p>
            <a:pPr>
              <a:spcBef>
                <a:spcPts val="0"/>
              </a:spcBef>
              <a:defRPr/>
            </a:pPr>
            <a:r>
              <a:rPr lang="id-ID" sz="2500" dirty="0" smtClean="0">
                <a:solidFill>
                  <a:srgbClr val="FF0000"/>
                </a:solidFill>
              </a:rPr>
              <a:t>Skala sikap</a:t>
            </a:r>
            <a:r>
              <a:rPr lang="id-ID" sz="2500" dirty="0" smtClean="0"/>
              <a:t> = </a:t>
            </a:r>
            <a:r>
              <a:rPr lang="id-ID" sz="2200" dirty="0" smtClean="0"/>
              <a:t>berwujud kumpulan </a:t>
            </a:r>
            <a:r>
              <a:rPr lang="id-ID" sz="2200" dirty="0" smtClean="0">
                <a:solidFill>
                  <a:srgbClr val="7030A0"/>
                </a:solidFill>
              </a:rPr>
              <a:t>pernyataan sikap </a:t>
            </a:r>
            <a:r>
              <a:rPr lang="id-ID" sz="2200" dirty="0" smtClean="0"/>
              <a:t>(</a:t>
            </a:r>
            <a:r>
              <a:rPr lang="id-ID" sz="2200" i="1" dirty="0" smtClean="0"/>
              <a:t>attitude statement</a:t>
            </a:r>
            <a:r>
              <a:rPr lang="id-ID" sz="2200" dirty="0" smtClean="0"/>
              <a:t>) yg ditulis, disusun, &amp; dianalisis sedemikian rupa shg respons seseorang thd pernyataan tsb dpt diberi angka &amp; kemudian diinterpretasikan (Azwar, 1995, hlm 105).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9225" y="109223"/>
            <a:ext cx="1364775" cy="1748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pPr eaLnBrk="1" hangingPunct="1"/>
            <a:r>
              <a:rPr lang="id-ID" dirty="0" smtClean="0">
                <a:solidFill>
                  <a:srgbClr val="CC0099"/>
                </a:solidFill>
              </a:rPr>
              <a:t>Konsep Dasar Skala Thurstone</a:t>
            </a:r>
            <a:endParaRPr lang="en-GB" dirty="0" smtClean="0">
              <a:solidFill>
                <a:srgbClr val="CC0099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68436" cy="4852988"/>
          </a:xfrm>
        </p:spPr>
        <p:txBody>
          <a:bodyPr/>
          <a:lstStyle/>
          <a:p>
            <a:pPr eaLnBrk="1" hangingPunct="1">
              <a:spcBef>
                <a:spcPts val="0"/>
              </a:spcBef>
              <a:buFontTx/>
              <a:buNone/>
            </a:pPr>
            <a:r>
              <a:rPr lang="id-ID" sz="2600" dirty="0" smtClean="0"/>
              <a:t>- Setiap pernyataan sikap ditentukan </a:t>
            </a:r>
            <a:r>
              <a:rPr lang="id-ID" sz="2600" dirty="0" smtClean="0">
                <a:solidFill>
                  <a:srgbClr val="FF0000"/>
                </a:solidFill>
              </a:rPr>
              <a:t>bobot nilai </a:t>
            </a:r>
            <a:r>
              <a:rPr lang="id-ID" sz="2600" dirty="0" smtClean="0"/>
              <a:t>stimulusnya (dlm </a:t>
            </a:r>
            <a:r>
              <a:rPr lang="id-ID" sz="2600" dirty="0" smtClean="0">
                <a:solidFill>
                  <a:srgbClr val="006600"/>
                </a:solidFill>
              </a:rPr>
              <a:t>kontinum </a:t>
            </a:r>
            <a:r>
              <a:rPr lang="id-ID" sz="2600" i="1" dirty="0" smtClean="0">
                <a:solidFill>
                  <a:srgbClr val="006600"/>
                </a:solidFill>
              </a:rPr>
              <a:t>unfavorable - favorable</a:t>
            </a:r>
            <a:r>
              <a:rPr lang="id-ID" sz="2600" dirty="0" smtClean="0"/>
              <a:t>) oleh kelompok penilai (</a:t>
            </a:r>
            <a:r>
              <a:rPr lang="id-ID" sz="2600" i="1" dirty="0" smtClean="0">
                <a:solidFill>
                  <a:srgbClr val="0070C0"/>
                </a:solidFill>
              </a:rPr>
              <a:t>judging group</a:t>
            </a:r>
            <a:r>
              <a:rPr lang="id-ID" sz="2600" dirty="0" smtClean="0"/>
              <a:t>).</a:t>
            </a:r>
          </a:p>
          <a:p>
            <a:pPr marL="450850" indent="-177800" eaLnBrk="1" hangingPunct="1">
              <a:spcBef>
                <a:spcPts val="0"/>
              </a:spcBef>
              <a:buFontTx/>
              <a:buNone/>
            </a:pPr>
            <a:r>
              <a:rPr lang="id-ID" sz="2200" dirty="0" smtClean="0">
                <a:solidFill>
                  <a:srgbClr val="006600"/>
                </a:solidFill>
                <a:sym typeface="Wingdings" pitchFamily="2" charset="2"/>
              </a:rPr>
              <a:t> </a:t>
            </a:r>
            <a:r>
              <a:rPr lang="id-ID" sz="2200" i="1" dirty="0" smtClean="0">
                <a:solidFill>
                  <a:srgbClr val="006600"/>
                </a:solidFill>
                <a:sym typeface="Wingdings" pitchFamily="2" charset="2"/>
              </a:rPr>
              <a:t>Judging group </a:t>
            </a:r>
            <a:r>
              <a:rPr lang="id-ID" sz="2200" dirty="0" smtClean="0">
                <a:solidFill>
                  <a:srgbClr val="006600"/>
                </a:solidFill>
                <a:sym typeface="Wingdings" pitchFamily="2" charset="2"/>
              </a:rPr>
              <a:t>dianggap dapat memberi penilaian objektif thd derajat favorabilitas setiap pernyataan. 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id-ID" sz="2600" dirty="0" smtClean="0"/>
              <a:t>- kemudian, responden diberikan skala sikap dgn menyatakan </a:t>
            </a:r>
            <a:r>
              <a:rPr lang="id-ID" sz="2600" i="1" dirty="0" smtClean="0">
                <a:solidFill>
                  <a:srgbClr val="0070C0"/>
                </a:solidFill>
              </a:rPr>
              <a:t>setuju </a:t>
            </a:r>
            <a:r>
              <a:rPr lang="id-ID" sz="2600" dirty="0" smtClean="0"/>
              <a:t>atau</a:t>
            </a:r>
            <a:r>
              <a:rPr lang="id-ID" sz="2600" dirty="0" smtClean="0">
                <a:solidFill>
                  <a:srgbClr val="0070C0"/>
                </a:solidFill>
              </a:rPr>
              <a:t> </a:t>
            </a:r>
            <a:r>
              <a:rPr lang="id-ID" sz="2600" i="1" dirty="0" smtClean="0">
                <a:solidFill>
                  <a:srgbClr val="0070C0"/>
                </a:solidFill>
              </a:rPr>
              <a:t>tidak setuju </a:t>
            </a:r>
            <a:r>
              <a:rPr lang="id-ID" sz="2600" i="1" dirty="0" smtClean="0"/>
              <a:t>(YA- TIDAK) </a:t>
            </a:r>
            <a:r>
              <a:rPr lang="id-ID" sz="2600" dirty="0" smtClean="0"/>
              <a:t>pada setiap pernyataan.</a:t>
            </a:r>
            <a:endParaRPr lang="en-GB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folHlink"/>
          </a:solidFill>
        </p:spPr>
        <p:txBody>
          <a:bodyPr/>
          <a:lstStyle/>
          <a:p>
            <a:pPr eaLnBrk="1" hangingPunct="1"/>
            <a:r>
              <a:rPr lang="id-ID" sz="3800" dirty="0" smtClean="0">
                <a:solidFill>
                  <a:srgbClr val="FFFF00"/>
                </a:solidFill>
              </a:rPr>
              <a:t>Langkah Penyusunan Skala Thurstone:</a:t>
            </a:r>
            <a:br>
              <a:rPr lang="id-ID" sz="3800" dirty="0" smtClean="0">
                <a:solidFill>
                  <a:srgbClr val="FFFF00"/>
                </a:solidFill>
              </a:rPr>
            </a:br>
            <a:r>
              <a:rPr lang="id-ID" sz="3000" dirty="0" smtClean="0">
                <a:solidFill>
                  <a:schemeClr val="bg1"/>
                </a:solidFill>
              </a:rPr>
              <a:t>Pemilihan pernyataan</a:t>
            </a:r>
            <a:endParaRPr lang="en-GB" sz="3800" dirty="0" smtClean="0">
              <a:solidFill>
                <a:srgbClr val="FFFF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0"/>
              </a:spcBef>
              <a:buFontTx/>
              <a:buNone/>
            </a:pPr>
            <a:r>
              <a:rPr lang="id-ID" sz="2000" dirty="0" smtClean="0">
                <a:solidFill>
                  <a:srgbClr val="006600"/>
                </a:solidFill>
              </a:rPr>
              <a:t>Edwards , A. L., &amp; Kenney, K. C. (1946):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id-ID" sz="1100" dirty="0" smtClean="0">
              <a:solidFill>
                <a:srgbClr val="FF0000"/>
              </a:solidFill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1.</a:t>
            </a:r>
            <a:r>
              <a:rPr lang="en-US" sz="2400" dirty="0" smtClean="0"/>
              <a:t> </a:t>
            </a:r>
            <a:r>
              <a:rPr lang="id-ID" sz="2400" dirty="0" smtClean="0"/>
              <a:t>B</a:t>
            </a:r>
            <a:r>
              <a:rPr lang="en-US" sz="2400" dirty="0" err="1" smtClean="0"/>
              <a:t>uat</a:t>
            </a:r>
            <a:r>
              <a:rPr lang="en-US" sz="2400" dirty="0" smtClean="0"/>
              <a:t> </a:t>
            </a:r>
            <a:r>
              <a:rPr lang="en-US" sz="2400" dirty="0" err="1" smtClean="0"/>
              <a:t>sejumlah</a:t>
            </a:r>
            <a:r>
              <a:rPr lang="en-US" sz="2400" dirty="0" smtClean="0"/>
              <a:t> </a:t>
            </a:r>
            <a:r>
              <a:rPr lang="en-US" sz="2400" dirty="0" err="1" smtClean="0"/>
              <a:t>pernyataan</a:t>
            </a:r>
            <a:r>
              <a:rPr lang="id-ID" sz="2400" dirty="0" smtClean="0"/>
              <a:t> </a:t>
            </a:r>
            <a:r>
              <a:rPr lang="en-US" sz="2400" dirty="0" smtClean="0"/>
              <a:t>(</a:t>
            </a:r>
            <a:r>
              <a:rPr lang="id-ID" sz="2400" dirty="0" smtClean="0"/>
              <a:t>&gt;20</a:t>
            </a:r>
            <a:r>
              <a:rPr lang="en-US" sz="2400" dirty="0" smtClean="0"/>
              <a:t>0</a:t>
            </a:r>
            <a:r>
              <a:rPr lang="id-ID" sz="2400" dirty="0" smtClean="0"/>
              <a:t> bh</a:t>
            </a:r>
            <a:r>
              <a:rPr lang="en-US" sz="2400" dirty="0" smtClean="0"/>
              <a:t>)</a:t>
            </a:r>
            <a:r>
              <a:rPr lang="id-ID" sz="2400" dirty="0" smtClean="0"/>
              <a:t> ttg objek sikap</a:t>
            </a:r>
            <a:r>
              <a:rPr lang="en-US" sz="2400" dirty="0" smtClean="0"/>
              <a:t>.</a:t>
            </a:r>
            <a:r>
              <a:rPr lang="id-ID" sz="2400" dirty="0" smtClean="0"/>
              <a:t> Lakukan pemilihan &amp; reviu kualitas pernyataan menjadi </a:t>
            </a:r>
            <a:r>
              <a:rPr lang="en-US" sz="2400" dirty="0" smtClean="0"/>
              <a:t>80</a:t>
            </a:r>
            <a:r>
              <a:rPr lang="id-ID" sz="2400" dirty="0" smtClean="0"/>
              <a:t>-100 bh.</a:t>
            </a:r>
            <a:endParaRPr lang="en-US" sz="2400" dirty="0" smtClean="0"/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2.</a:t>
            </a:r>
            <a:r>
              <a:rPr lang="en-US" sz="2400" dirty="0" smtClean="0"/>
              <a:t> </a:t>
            </a:r>
            <a:r>
              <a:rPr lang="en-US" sz="2400" dirty="0" err="1" smtClean="0"/>
              <a:t>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pernyataan</a:t>
            </a:r>
            <a:r>
              <a:rPr lang="id-ID" sz="2400" dirty="0" smtClean="0"/>
              <a:t>2</a:t>
            </a:r>
            <a:r>
              <a:rPr lang="en-US" sz="2400" dirty="0" smtClean="0"/>
              <a:t> </a:t>
            </a:r>
            <a:r>
              <a:rPr lang="en-US" sz="2400" dirty="0" err="1" smtClean="0"/>
              <a:t>tsb</a:t>
            </a:r>
            <a:r>
              <a:rPr lang="en-US" sz="2400" dirty="0" smtClean="0"/>
              <a:t> k</a:t>
            </a:r>
            <a:r>
              <a:rPr lang="id-ID" sz="2400" dirty="0" smtClean="0"/>
              <a:t>e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CC0099"/>
                </a:solidFill>
              </a:rPr>
              <a:t>penilai</a:t>
            </a:r>
            <a:r>
              <a:rPr lang="id-ID" sz="2400" dirty="0" smtClean="0"/>
              <a:t> (</a:t>
            </a:r>
            <a:r>
              <a:rPr lang="id-ID" sz="2400" i="1" dirty="0" smtClean="0"/>
              <a:t>judging group, min. </a:t>
            </a:r>
            <a:r>
              <a:rPr lang="id-ID" sz="2400" dirty="0" smtClean="0"/>
              <a:t>25 orang)</a:t>
            </a:r>
            <a:r>
              <a:rPr lang="en-US" sz="2400" dirty="0" smtClean="0"/>
              <a:t> </a:t>
            </a:r>
            <a:r>
              <a:rPr lang="en-US" sz="2400" dirty="0" err="1" smtClean="0"/>
              <a:t>utk</a:t>
            </a:r>
            <a:r>
              <a:rPr lang="en-US" sz="2400" dirty="0" smtClean="0"/>
              <a:t> </a:t>
            </a:r>
            <a:r>
              <a:rPr lang="id-ID" sz="2400" dirty="0" smtClean="0"/>
              <a:t>memperkirakan derajat setiap favorabilitas pernyataan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1</a:t>
            </a:r>
            <a:r>
              <a:rPr lang="id-ID" sz="2400" dirty="0" smtClean="0"/>
              <a:t> </a:t>
            </a:r>
            <a:r>
              <a:rPr lang="en-US" sz="2400" dirty="0" smtClean="0"/>
              <a:t>(</a:t>
            </a:r>
            <a:r>
              <a:rPr lang="en-US" sz="2400" i="1" dirty="0" smtClean="0"/>
              <a:t>unfavorable</a:t>
            </a:r>
            <a:r>
              <a:rPr lang="en-US" sz="2400" dirty="0" smtClean="0"/>
              <a:t>) – 11 (</a:t>
            </a:r>
            <a:r>
              <a:rPr lang="en-US" sz="2400" i="1" dirty="0" smtClean="0"/>
              <a:t>favorable</a:t>
            </a:r>
            <a:r>
              <a:rPr lang="en-US" sz="2400" dirty="0" smtClean="0"/>
              <a:t>)</a:t>
            </a:r>
            <a:r>
              <a:rPr lang="id-ID" sz="2400" dirty="0" smtClean="0"/>
              <a:t>, </a:t>
            </a:r>
            <a:r>
              <a:rPr lang="id-ID" sz="2400" dirty="0" smtClean="0">
                <a:solidFill>
                  <a:srgbClr val="FF0000"/>
                </a:solidFill>
              </a:rPr>
              <a:t>BUKAN</a:t>
            </a:r>
            <a:r>
              <a:rPr lang="id-ID" sz="2400" dirty="0" smtClean="0"/>
              <a:t> sikap/ persetujuan penilai thd isi pernyataan</a:t>
            </a:r>
            <a:r>
              <a:rPr lang="en-US" sz="2400" dirty="0" smtClean="0"/>
              <a:t>.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id-ID" sz="2400" dirty="0" smtClean="0">
                <a:solidFill>
                  <a:srgbClr val="FF0000"/>
                </a:solidFill>
              </a:rPr>
              <a:t>3</a:t>
            </a:r>
            <a:r>
              <a:rPr lang="en-US" sz="2400" dirty="0" smtClean="0">
                <a:solidFill>
                  <a:srgbClr val="FF0000"/>
                </a:solidFill>
              </a:rPr>
              <a:t>.</a:t>
            </a:r>
            <a:r>
              <a:rPr lang="en-US" sz="2400" dirty="0" smtClean="0"/>
              <a:t> </a:t>
            </a:r>
            <a:r>
              <a:rPr lang="en-US" sz="2400" dirty="0" err="1" smtClean="0"/>
              <a:t>Hitung</a:t>
            </a:r>
            <a:r>
              <a:rPr lang="en-US" sz="2400" dirty="0" smtClean="0"/>
              <a:t> </a:t>
            </a:r>
            <a:r>
              <a:rPr lang="id-ID" sz="2400" dirty="0" smtClean="0"/>
              <a:t>nilai skala (</a:t>
            </a:r>
            <a:r>
              <a:rPr lang="id-ID" sz="2400" dirty="0" smtClean="0">
                <a:solidFill>
                  <a:srgbClr val="CC0099"/>
                </a:solidFill>
              </a:rPr>
              <a:t>S</a:t>
            </a:r>
            <a:r>
              <a:rPr lang="id-ID" sz="2400" dirty="0" smtClean="0"/>
              <a:t>) </a:t>
            </a:r>
            <a:r>
              <a:rPr lang="id-ID" sz="2400" dirty="0" smtClean="0">
                <a:solidFill>
                  <a:srgbClr val="0070C0"/>
                </a:solidFill>
                <a:sym typeface="Wingdings" pitchFamily="2" charset="2"/>
              </a:rPr>
              <a:t></a:t>
            </a:r>
            <a:r>
              <a:rPr lang="id-ID" sz="2400" dirty="0" smtClean="0">
                <a:sym typeface="Wingdings" pitchFamily="2" charset="2"/>
              </a:rPr>
              <a:t> bobot setiap pernyataan.</a:t>
            </a:r>
            <a:endParaRPr lang="id-ID" sz="2400" dirty="0" smtClean="0"/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id-ID" sz="2400" dirty="0" smtClean="0">
                <a:solidFill>
                  <a:srgbClr val="FF0000"/>
                </a:solidFill>
              </a:rPr>
              <a:t>4.</a:t>
            </a:r>
            <a:r>
              <a:rPr lang="id-ID" sz="2400" dirty="0" smtClean="0"/>
              <a:t> Hitung kesepakatan penilai (</a:t>
            </a:r>
            <a:r>
              <a:rPr lang="id-ID" sz="2400" dirty="0" smtClean="0">
                <a:solidFill>
                  <a:srgbClr val="CC0099"/>
                </a:solidFill>
              </a:rPr>
              <a:t>Q</a:t>
            </a:r>
            <a:r>
              <a:rPr lang="id-ID" sz="2400" dirty="0" smtClean="0"/>
              <a:t>). 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id-ID" sz="2400" dirty="0" smtClean="0">
                <a:solidFill>
                  <a:srgbClr val="FF0000"/>
                </a:solidFill>
              </a:rPr>
              <a:t>5.</a:t>
            </a:r>
            <a:r>
              <a:rPr lang="id-ID" sz="2400" dirty="0" smtClean="0"/>
              <a:t> Berdasarkan S &amp; Q, tentukan 20-25 pernyataan terbaik. Pernyataan ini yg nanti akan dimasukkan ke dalam skala &amp; diberikan kepada responden.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folHlink"/>
          </a:solidFill>
        </p:spPr>
        <p:txBody>
          <a:bodyPr/>
          <a:lstStyle/>
          <a:p>
            <a:pPr eaLnBrk="1" hangingPunct="1"/>
            <a:r>
              <a:rPr lang="id-ID" sz="3600" dirty="0" smtClean="0">
                <a:solidFill>
                  <a:srgbClr val="FFFF00"/>
                </a:solidFill>
              </a:rPr>
              <a:t>Langkah Penyusunan Skala Thurstone: </a:t>
            </a:r>
            <a:r>
              <a:rPr lang="id-ID" sz="3000" dirty="0" smtClean="0">
                <a:solidFill>
                  <a:schemeClr val="bg2"/>
                </a:solidFill>
              </a:rPr>
              <a:t>Pemberian Skala kepada Responden</a:t>
            </a:r>
            <a:endParaRPr lang="en-GB" sz="3000" dirty="0" smtClean="0">
              <a:solidFill>
                <a:schemeClr val="bg2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85912"/>
            <a:ext cx="8229600" cy="4770437"/>
          </a:xfrm>
        </p:spPr>
        <p:txBody>
          <a:bodyPr/>
          <a:lstStyle/>
          <a:p>
            <a:pPr eaLnBrk="1" hangingPunct="1">
              <a:spcBef>
                <a:spcPts val="0"/>
              </a:spcBef>
              <a:buFontTx/>
              <a:buNone/>
            </a:pPr>
            <a:r>
              <a:rPr lang="id-ID" sz="2000" dirty="0" smtClean="0">
                <a:solidFill>
                  <a:srgbClr val="006600"/>
                </a:solidFill>
              </a:rPr>
              <a:t>Berdasarkan 20-25 bh pernyataan yg terbaik:</a:t>
            </a:r>
            <a:endParaRPr lang="id-ID" sz="2000" dirty="0"/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id-ID" sz="2400" dirty="0" smtClean="0">
                <a:solidFill>
                  <a:srgbClr val="0070C0"/>
                </a:solidFill>
              </a:rPr>
              <a:t>6</a:t>
            </a:r>
            <a:r>
              <a:rPr lang="en-US" sz="2400" dirty="0" smtClean="0">
                <a:solidFill>
                  <a:srgbClr val="0070C0"/>
                </a:solidFill>
              </a:rPr>
              <a:t>.</a:t>
            </a:r>
            <a:r>
              <a:rPr lang="en-US" sz="2400" dirty="0" smtClean="0"/>
              <a:t> </a:t>
            </a:r>
            <a:r>
              <a:rPr lang="id-ID" sz="2400" dirty="0" smtClean="0"/>
              <a:t>Buat skala dgn 2 pilihan responden setiap pernyataan: “Setuju – Tidak Setuju” (Ya – Tidak).</a:t>
            </a:r>
            <a:endParaRPr lang="en-US" sz="2400" dirty="0" smtClean="0"/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id-ID" sz="2400" dirty="0" smtClean="0">
                <a:solidFill>
                  <a:srgbClr val="0070C0"/>
                </a:solidFill>
              </a:rPr>
              <a:t>7</a:t>
            </a:r>
            <a:r>
              <a:rPr lang="en-US" sz="2400" dirty="0" smtClean="0">
                <a:solidFill>
                  <a:srgbClr val="0070C0"/>
                </a:solidFill>
              </a:rPr>
              <a:t>.</a:t>
            </a:r>
            <a:r>
              <a:rPr lang="en-US" sz="2400" dirty="0" smtClean="0"/>
              <a:t> </a:t>
            </a:r>
            <a:r>
              <a:rPr lang="id-ID" sz="2400" dirty="0" smtClean="0"/>
              <a:t>Berikan skala kepada responden, utk menyatakan persetujuan-nya (“Setuju – Tidak Setuju”) thd setiap pernyataan. </a:t>
            </a:r>
            <a:endParaRPr lang="en-US" sz="2400" dirty="0" smtClean="0"/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id-ID" sz="2400" dirty="0" smtClean="0">
                <a:solidFill>
                  <a:srgbClr val="0070C0"/>
                </a:solidFill>
              </a:rPr>
              <a:t>8</a:t>
            </a:r>
            <a:r>
              <a:rPr lang="en-US" sz="2400" dirty="0" smtClean="0">
                <a:solidFill>
                  <a:srgbClr val="0070C0"/>
                </a:solidFill>
              </a:rPr>
              <a:t>.</a:t>
            </a:r>
            <a:r>
              <a:rPr lang="en-US" sz="2400" dirty="0" smtClean="0"/>
              <a:t> H</a:t>
            </a:r>
            <a:r>
              <a:rPr lang="id-ID" sz="2400" dirty="0" smtClean="0"/>
              <a:t>itung skor setiap responden = </a:t>
            </a:r>
            <a:r>
              <a:rPr lang="id-ID" sz="2400" i="1" dirty="0" smtClean="0">
                <a:solidFill>
                  <a:srgbClr val="CC0099"/>
                </a:solidFill>
              </a:rPr>
              <a:t>median </a:t>
            </a:r>
            <a:r>
              <a:rPr lang="id-ID" sz="2400" dirty="0" smtClean="0"/>
              <a:t>dari </a:t>
            </a:r>
            <a:r>
              <a:rPr lang="id-ID" sz="2400" i="1" dirty="0" smtClean="0">
                <a:solidFill>
                  <a:srgbClr val="CC0099"/>
                </a:solidFill>
              </a:rPr>
              <a:t>S</a:t>
            </a:r>
            <a:r>
              <a:rPr lang="id-ID" sz="2400" dirty="0" smtClean="0"/>
              <a:t> (bobot pernyataan) utk pernyataan yg disetujui (“Ya”).</a:t>
            </a:r>
          </a:p>
          <a:p>
            <a:pPr indent="12700" eaLnBrk="1" hangingPunct="1">
              <a:spcBef>
                <a:spcPts val="0"/>
              </a:spcBef>
              <a:buFontTx/>
              <a:buNone/>
            </a:pPr>
            <a:r>
              <a:rPr lang="id-ID" sz="2200" dirty="0" smtClean="0">
                <a:solidFill>
                  <a:srgbClr val="006600"/>
                </a:solidFill>
              </a:rPr>
              <a:t>Interpretasi sikap responden </a:t>
            </a:r>
            <a:r>
              <a:rPr lang="id-ID" sz="2200" dirty="0" smtClean="0">
                <a:solidFill>
                  <a:srgbClr val="006600"/>
                </a:solidFill>
                <a:sym typeface="Wingdings" pitchFamily="2" charset="2"/>
              </a:rPr>
              <a:t> bandingkan skor responden dgn kontinum penilaian dari </a:t>
            </a:r>
            <a:r>
              <a:rPr lang="id-ID" sz="2200" i="1" dirty="0" smtClean="0">
                <a:solidFill>
                  <a:srgbClr val="006600"/>
                </a:solidFill>
                <a:sym typeface="Wingdings" pitchFamily="2" charset="2"/>
              </a:rPr>
              <a:t>judging group </a:t>
            </a:r>
            <a:r>
              <a:rPr lang="id-ID" sz="2200" dirty="0" smtClean="0">
                <a:solidFill>
                  <a:srgbClr val="006600"/>
                </a:solidFill>
                <a:sym typeface="Wingdings" pitchFamily="2" charset="2"/>
              </a:rPr>
              <a:t>(1 – 11).</a:t>
            </a:r>
            <a:endParaRPr lang="id-ID" sz="2200" dirty="0" smtClean="0">
              <a:solidFill>
                <a:srgbClr val="006600"/>
              </a:solidFill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id-ID" sz="2400" dirty="0" smtClean="0">
                <a:solidFill>
                  <a:srgbClr val="0070C0"/>
                </a:solidFill>
              </a:rPr>
              <a:t>9.</a:t>
            </a:r>
            <a:r>
              <a:rPr lang="id-ID" sz="2400" dirty="0" smtClean="0"/>
              <a:t> Hitung reliabilitas &amp; validitas skala.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pPr eaLnBrk="1" hangingPunct="1"/>
            <a:r>
              <a:rPr lang="id-ID" dirty="0" smtClean="0">
                <a:solidFill>
                  <a:srgbClr val="FFFF00"/>
                </a:solidFill>
              </a:rPr>
              <a:t>Nilai Skala (S)</a:t>
            </a:r>
            <a:endParaRPr lang="en-GB" dirty="0" smtClean="0">
              <a:solidFill>
                <a:srgbClr val="FFFF0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0"/>
              </a:spcBef>
              <a:buFontTx/>
              <a:buNone/>
            </a:pPr>
            <a:r>
              <a:rPr lang="id-ID" sz="3000" i="1" dirty="0" smtClean="0"/>
              <a:t>-</a:t>
            </a:r>
            <a:r>
              <a:rPr lang="id-ID" sz="3000" i="1" dirty="0" smtClean="0">
                <a:solidFill>
                  <a:srgbClr val="CC0099"/>
                </a:solidFill>
              </a:rPr>
              <a:t> S</a:t>
            </a:r>
            <a:r>
              <a:rPr lang="id-ID" sz="3000" dirty="0" smtClean="0"/>
              <a:t> = </a:t>
            </a:r>
            <a:r>
              <a:rPr lang="id-ID" sz="3000" dirty="0" smtClean="0">
                <a:solidFill>
                  <a:srgbClr val="006600"/>
                </a:solidFill>
              </a:rPr>
              <a:t>Median</a:t>
            </a:r>
            <a:r>
              <a:rPr lang="id-ID" sz="3000" dirty="0" smtClean="0"/>
              <a:t> (</a:t>
            </a:r>
            <a:r>
              <a:rPr lang="id-ID" sz="3000" dirty="0" smtClean="0">
                <a:solidFill>
                  <a:srgbClr val="6666FF"/>
                </a:solidFill>
              </a:rPr>
              <a:t>C</a:t>
            </a:r>
            <a:r>
              <a:rPr lang="id-ID" sz="3000" baseline="-25000" dirty="0" smtClean="0">
                <a:solidFill>
                  <a:srgbClr val="6666FF"/>
                </a:solidFill>
              </a:rPr>
              <a:t>50</a:t>
            </a:r>
            <a:r>
              <a:rPr lang="id-ID" sz="3000" dirty="0" smtClean="0"/>
              <a:t> atau </a:t>
            </a:r>
            <a:r>
              <a:rPr lang="id-ID" sz="3000" dirty="0" smtClean="0">
                <a:solidFill>
                  <a:srgbClr val="6666FF"/>
                </a:solidFill>
              </a:rPr>
              <a:t>Q</a:t>
            </a:r>
            <a:r>
              <a:rPr lang="id-ID" sz="3000" baseline="-25000" dirty="0">
                <a:solidFill>
                  <a:srgbClr val="6666FF"/>
                </a:solidFill>
              </a:rPr>
              <a:t>2</a:t>
            </a:r>
            <a:r>
              <a:rPr lang="id-ID" sz="3000" dirty="0" smtClean="0"/>
              <a:t>) dari distribusi frekuensi jawaban </a:t>
            </a:r>
            <a:r>
              <a:rPr lang="id-ID" sz="3000" i="1" dirty="0" smtClean="0"/>
              <a:t>judging group</a:t>
            </a:r>
            <a:r>
              <a:rPr lang="id-ID" sz="3000" dirty="0" smtClean="0"/>
              <a:t> utk setiap pernyataan.</a:t>
            </a:r>
          </a:p>
          <a:p>
            <a:pPr marL="531813" indent="0" eaLnBrk="1" hangingPunct="1">
              <a:spcBef>
                <a:spcPts val="0"/>
              </a:spcBef>
              <a:buFontTx/>
              <a:buNone/>
            </a:pPr>
            <a:r>
              <a:rPr lang="id-ID" sz="2600" dirty="0" smtClean="0">
                <a:solidFill>
                  <a:srgbClr val="FF0000"/>
                </a:solidFill>
              </a:rPr>
              <a:t>Lihat hlm. 128-131 (Azwar, 2010)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id-ID" sz="3000" i="1" dirty="0" smtClean="0"/>
              <a:t>- </a:t>
            </a:r>
            <a:r>
              <a:rPr lang="id-ID" sz="3000" i="1" dirty="0" smtClean="0">
                <a:solidFill>
                  <a:srgbClr val="CC0099"/>
                </a:solidFill>
              </a:rPr>
              <a:t>S</a:t>
            </a:r>
            <a:r>
              <a:rPr lang="id-ID" sz="3000" dirty="0" smtClean="0"/>
              <a:t> sebagai </a:t>
            </a:r>
            <a:r>
              <a:rPr lang="id-ID" sz="3000" dirty="0" smtClean="0">
                <a:solidFill>
                  <a:srgbClr val="0070C0"/>
                </a:solidFill>
              </a:rPr>
              <a:t>nilai/skor</a:t>
            </a:r>
            <a:r>
              <a:rPr lang="id-ID" sz="3000" dirty="0" smtClean="0"/>
              <a:t> (bobot) pada pernyataan tsb.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id-ID" sz="2400" i="1" dirty="0" smtClean="0"/>
              <a:t>-  </a:t>
            </a:r>
            <a:r>
              <a:rPr lang="id-ID" sz="2500" dirty="0" smtClean="0"/>
              <a:t>Pernyataan2 dalam skala Thurstone harus mewakili rentang afektif yg diukur, (1) unfavorable – favorable (11).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id-ID" sz="2400" i="1" dirty="0" smtClean="0"/>
              <a:t>- </a:t>
            </a:r>
            <a:r>
              <a:rPr lang="id-ID" sz="2400" dirty="0" smtClean="0"/>
              <a:t>Nilai </a:t>
            </a:r>
            <a:r>
              <a:rPr lang="id-ID" sz="2400" i="1" dirty="0" smtClean="0">
                <a:solidFill>
                  <a:srgbClr val="CC0099"/>
                </a:solidFill>
              </a:rPr>
              <a:t>S</a:t>
            </a:r>
            <a:r>
              <a:rPr lang="id-ID" sz="2500" dirty="0" smtClean="0"/>
              <a:t> berkisar : 1,0 – 11,0.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id-ID" sz="2400" i="1" dirty="0" smtClean="0"/>
              <a:t>- </a:t>
            </a:r>
            <a:r>
              <a:rPr lang="id-ID" sz="2500" dirty="0" smtClean="0"/>
              <a:t>Semakin besar </a:t>
            </a:r>
            <a:r>
              <a:rPr lang="id-ID" sz="2400" i="1" dirty="0" smtClean="0">
                <a:solidFill>
                  <a:srgbClr val="CC0099"/>
                </a:solidFill>
              </a:rPr>
              <a:t>S</a:t>
            </a:r>
            <a:r>
              <a:rPr lang="id-ID" sz="2500" dirty="0" smtClean="0"/>
              <a:t>, semakin ...... pernyataan tsb.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pPr eaLnBrk="1" hangingPunct="1"/>
            <a:r>
              <a:rPr lang="id-ID" dirty="0" smtClean="0">
                <a:solidFill>
                  <a:srgbClr val="FFFF00"/>
                </a:solidFill>
              </a:rPr>
              <a:t>Kesepakatan Penilai: Q</a:t>
            </a:r>
            <a:endParaRPr lang="en-GB" dirty="0" smtClean="0">
              <a:solidFill>
                <a:srgbClr val="FFFF0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06400" y="1663699"/>
            <a:ext cx="8229600" cy="4818987"/>
          </a:xfrm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id-ID" dirty="0" smtClean="0">
                <a:solidFill>
                  <a:srgbClr val="CC0099"/>
                </a:solidFill>
              </a:rPr>
              <a:t>Q</a:t>
            </a:r>
            <a:r>
              <a:rPr lang="id-ID" dirty="0" smtClean="0"/>
              <a:t> = quartile-range</a:t>
            </a:r>
          </a:p>
          <a:p>
            <a:pPr indent="12700" eaLnBrk="1" hangingPunct="1">
              <a:spcBef>
                <a:spcPts val="0"/>
              </a:spcBef>
              <a:buFontTx/>
              <a:buNone/>
            </a:pPr>
            <a:r>
              <a:rPr lang="id-ID" dirty="0" smtClean="0"/>
              <a:t>= C</a:t>
            </a:r>
            <a:r>
              <a:rPr lang="id-ID" baseline="-25000" dirty="0" smtClean="0"/>
              <a:t>75</a:t>
            </a:r>
            <a:r>
              <a:rPr lang="id-ID" dirty="0" smtClean="0"/>
              <a:t> – C</a:t>
            </a:r>
            <a:r>
              <a:rPr lang="id-ID" baseline="-25000" dirty="0" smtClean="0"/>
              <a:t>25</a:t>
            </a:r>
            <a:r>
              <a:rPr lang="id-ID" dirty="0" smtClean="0"/>
              <a:t> = Q</a:t>
            </a:r>
            <a:r>
              <a:rPr lang="id-ID" baseline="-25000" dirty="0" smtClean="0"/>
              <a:t>3</a:t>
            </a:r>
            <a:r>
              <a:rPr lang="id-ID" dirty="0" smtClean="0"/>
              <a:t> – Q</a:t>
            </a:r>
            <a:r>
              <a:rPr lang="id-ID" baseline="-25000" dirty="0" smtClean="0"/>
              <a:t>1</a:t>
            </a:r>
            <a:r>
              <a:rPr lang="id-ID" dirty="0" smtClean="0"/>
              <a:t>. </a:t>
            </a:r>
            <a:r>
              <a:rPr lang="id-ID" sz="2400" dirty="0" smtClean="0"/>
              <a:t>(</a:t>
            </a:r>
            <a:r>
              <a:rPr lang="id-ID" sz="2400" dirty="0" smtClean="0">
                <a:solidFill>
                  <a:srgbClr val="FF0000"/>
                </a:solidFill>
                <a:sym typeface="Wingdings" pitchFamily="2" charset="2"/>
              </a:rPr>
              <a:t>hal. 132, Azwar, 1995)</a:t>
            </a:r>
            <a:endParaRPr lang="id-ID" sz="2400" dirty="0" smtClean="0"/>
          </a:p>
          <a:p>
            <a:pPr marL="533400" indent="-165100" eaLnBrk="1" hangingPunct="1">
              <a:spcBef>
                <a:spcPts val="0"/>
              </a:spcBef>
              <a:buFontTx/>
              <a:buNone/>
            </a:pPr>
            <a:r>
              <a:rPr lang="id-ID" sz="2400" dirty="0" smtClean="0">
                <a:solidFill>
                  <a:srgbClr val="FF0000"/>
                </a:solidFill>
                <a:sym typeface="Wingdings" pitchFamily="2" charset="2"/>
              </a:rPr>
              <a:t></a:t>
            </a:r>
            <a:r>
              <a:rPr lang="id-ID" sz="2400" dirty="0" smtClean="0"/>
              <a:t> menunjukkan kesepakatan diantara penilai (</a:t>
            </a:r>
            <a:r>
              <a:rPr lang="id-ID" sz="2400" i="1" dirty="0" smtClean="0"/>
              <a:t>judge</a:t>
            </a:r>
            <a:r>
              <a:rPr lang="id-ID" sz="2400" dirty="0" smtClean="0"/>
              <a:t>).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id-ID" sz="1400" dirty="0" smtClean="0"/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id-ID" sz="2600" dirty="0" smtClean="0"/>
              <a:t>- Nilai Q berkisar : .... - ....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id-ID" sz="2600" dirty="0" smtClean="0"/>
              <a:t>- Semakin besar Q, semakin ....... kesepakatannya.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id-ID" sz="1600" dirty="0" smtClean="0">
              <a:solidFill>
                <a:srgbClr val="0070C0"/>
              </a:solidFill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id-ID" dirty="0" smtClean="0">
                <a:solidFill>
                  <a:srgbClr val="0070C0"/>
                </a:solidFill>
              </a:rPr>
              <a:t>- </a:t>
            </a:r>
            <a:r>
              <a:rPr lang="id-ID" sz="3000" dirty="0" smtClean="0">
                <a:solidFill>
                  <a:srgbClr val="0070C0"/>
                </a:solidFill>
              </a:rPr>
              <a:t>Pernyataan yg dipilih/terbaik </a:t>
            </a:r>
            <a:r>
              <a:rPr lang="id-ID" sz="3000" dirty="0" smtClean="0">
                <a:solidFill>
                  <a:srgbClr val="0070C0"/>
                </a:solidFill>
                <a:sym typeface="Wingdings" pitchFamily="2" charset="2"/>
              </a:rPr>
              <a:t> </a:t>
            </a:r>
            <a:r>
              <a:rPr lang="id-ID" sz="3000" dirty="0" smtClean="0">
                <a:solidFill>
                  <a:srgbClr val="0070C0"/>
                </a:solidFill>
              </a:rPr>
              <a:t>Q kecil (Q &lt; 2,0).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dirty="0" smtClean="0"/>
              <a:t>Contoh data</a:t>
            </a:r>
            <a:endParaRPr lang="en-GB" dirty="0" smtClean="0"/>
          </a:p>
        </p:txBody>
      </p:sp>
      <p:graphicFrame>
        <p:nvGraphicFramePr>
          <p:cNvPr id="24728" name="Group 152"/>
          <p:cNvGraphicFramePr>
            <a:graphicFrameLocks noGrp="1"/>
          </p:cNvGraphicFramePr>
          <p:nvPr>
            <p:ph type="tbl" idx="1"/>
          </p:nvPr>
        </p:nvGraphicFramePr>
        <p:xfrm>
          <a:off x="179388" y="1541463"/>
          <a:ext cx="8785225" cy="4117282"/>
        </p:xfrm>
        <a:graphic>
          <a:graphicData uri="http://schemas.openxmlformats.org/drawingml/2006/table">
            <a:tbl>
              <a:tblPr/>
              <a:tblGrid>
                <a:gridCol w="1223962"/>
                <a:gridCol w="647700"/>
                <a:gridCol w="649288"/>
                <a:gridCol w="647700"/>
                <a:gridCol w="647700"/>
                <a:gridCol w="720725"/>
                <a:gridCol w="647700"/>
                <a:gridCol w="647700"/>
                <a:gridCol w="720725"/>
                <a:gridCol w="719137"/>
                <a:gridCol w="720725"/>
                <a:gridCol w="792163"/>
              </a:tblGrid>
              <a:tr h="10295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Aitem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9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J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10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11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95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f </a:t>
                      </a:r>
                      <a:r>
                        <a:rPr kumimoji="0" lang="id-ID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(N=56)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0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p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95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pk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4660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a unggul 201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2354FA26-DF42-4A5C-A6F9-6E98B93C76D7}" vid="{BF65A41C-7C5D-4184-B732-14E8E24BE8A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esa unggul 2017</Template>
  <TotalTime>2062</TotalTime>
  <Words>496</Words>
  <Application>Microsoft Office PowerPoint</Application>
  <PresentationFormat>On-screen Show (4:3)</PresentationFormat>
  <Paragraphs>84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esa unggul 2017</vt:lpstr>
      <vt:lpstr>Skala Thurstone: Metode Interval-Tampak Setara (method of Equal-Appearing Interval)</vt:lpstr>
      <vt:lpstr>KEMAMPUAN AKHIR YANG DIHARAPKAN</vt:lpstr>
      <vt:lpstr>Skala Thurstone</vt:lpstr>
      <vt:lpstr>Konsep Dasar Skala Thurstone</vt:lpstr>
      <vt:lpstr>Langkah Penyusunan Skala Thurstone: Pemilihan pernyataan</vt:lpstr>
      <vt:lpstr>Langkah Penyusunan Skala Thurstone: Pemberian Skala kepada Responden</vt:lpstr>
      <vt:lpstr>Nilai Skala (S)</vt:lpstr>
      <vt:lpstr>Kesepakatan Penilai: Q</vt:lpstr>
      <vt:lpstr>Contoh data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Skala Thurstone</dc:title>
  <dc:subject>Konstruksi  Alat Ukur</dc:subject>
  <dc:creator>Aries Yulianto</dc:creator>
  <cp:lastModifiedBy>aries yulianto</cp:lastModifiedBy>
  <cp:revision>136</cp:revision>
  <dcterms:created xsi:type="dcterms:W3CDTF">2009-11-03T13:35:13Z</dcterms:created>
  <dcterms:modified xsi:type="dcterms:W3CDTF">2018-05-18T12:20:19Z</dcterms:modified>
</cp:coreProperties>
</file>