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9"/>
  </p:notesMasterIdLst>
  <p:handoutMasterIdLst>
    <p:handoutMasterId r:id="rId10"/>
  </p:handoutMasterIdLst>
  <p:sldIdLst>
    <p:sldId id="270" r:id="rId2"/>
    <p:sldId id="313" r:id="rId3"/>
    <p:sldId id="277" r:id="rId4"/>
    <p:sldId id="289" r:id="rId5"/>
    <p:sldId id="285" r:id="rId6"/>
    <p:sldId id="291" r:id="rId7"/>
    <p:sldId id="286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6600"/>
    <a:srgbClr val="99FF66"/>
    <a:srgbClr val="FFFFFF"/>
    <a:srgbClr val="CC0099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Pnegukuran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50BF9-7A0E-46E5-97AE-FB8B17EEDF1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3493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E8C42E-255B-4B32-9976-E5B89AB00E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4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9379-0B2E-4281-B160-03C9D8FE95DF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D0FF6-674A-4328-A064-9EBCA804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B527-94A0-4F42-85A4-197CC8753F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3878-17EB-437C-BE55-50F50F852E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45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B5B8-FCCE-4254-94F5-FE1D4E1154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6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0AC7-4A66-4F5F-B1CD-4CEBB65C47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0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E33-C91D-40F2-81F5-09F2B2F91F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5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40A79-76BB-48CA-BA85-C831723412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7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12030-2C97-4120-AD27-72AC239313E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58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3C79-18ED-4011-BFDF-751BFFD8D4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5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9AB39-5C29-4692-8CD5-ED4EF21F05A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2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0F7A-1DCA-43D2-9618-677587A945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78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34CE03-0A02-4D19-9152-8B61463EF57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6831" y="3405369"/>
            <a:ext cx="6027169" cy="1322387"/>
          </a:xfrm>
        </p:spPr>
        <p:txBody>
          <a:bodyPr/>
          <a:lstStyle/>
          <a:p>
            <a:pPr eaLnBrk="1" hangingPunct="1">
              <a:defRPr/>
            </a:pPr>
            <a:r>
              <a:rPr lang="id-ID" sz="3800" dirty="0" smtClean="0">
                <a:solidFill>
                  <a:schemeClr val="bg1"/>
                </a:solidFill>
              </a:rPr>
              <a:t>Skala Thurstone</a:t>
            </a:r>
            <a:r>
              <a:rPr lang="id-ID" sz="3800" dirty="0" smtClean="0">
                <a:solidFill>
                  <a:schemeClr val="bg1"/>
                </a:solidFill>
              </a:rPr>
              <a:t>: (2)</a:t>
            </a:r>
            <a:r>
              <a:rPr lang="id-ID" sz="3800" dirty="0" smtClean="0">
                <a:solidFill>
                  <a:schemeClr val="bg1"/>
                </a:solidFill>
              </a:rPr>
              <a:t/>
            </a:r>
            <a:br>
              <a:rPr lang="id-ID" sz="3800" dirty="0" smtClean="0">
                <a:solidFill>
                  <a:schemeClr val="bg1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Metode Interval-Tampak Setara</a:t>
            </a:r>
            <a:br>
              <a:rPr lang="id-ID" sz="3000" dirty="0" smtClean="0">
                <a:solidFill>
                  <a:srgbClr val="FFFF00"/>
                </a:solidFill>
              </a:rPr>
            </a:br>
            <a:r>
              <a:rPr lang="id-ID" sz="3000" dirty="0" smtClean="0">
                <a:solidFill>
                  <a:srgbClr val="FFFF00"/>
                </a:solidFill>
              </a:rPr>
              <a:t>(</a:t>
            </a:r>
            <a:r>
              <a:rPr lang="id-ID" sz="3000" i="1" dirty="0" smtClean="0">
                <a:solidFill>
                  <a:srgbClr val="FFFF00"/>
                </a:solidFill>
              </a:rPr>
              <a:t>method of Equal-Appearing Interval</a:t>
            </a:r>
            <a:r>
              <a:rPr lang="id-ID" sz="3000" dirty="0" smtClean="0">
                <a:solidFill>
                  <a:srgbClr val="FFFF00"/>
                </a:solidFill>
              </a:rPr>
              <a:t>)</a:t>
            </a:r>
            <a:endParaRPr lang="en-GB" sz="30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16818" y="1605144"/>
            <a:ext cx="5470375" cy="139178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116832" y="5143499"/>
            <a:ext cx="574141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>
                <a:solidFill>
                  <a:srgbClr val="FFFF00"/>
                </a:solidFill>
              </a:rPr>
              <a:t>Kuliah </a:t>
            </a:r>
            <a:r>
              <a:rPr lang="id-ID" dirty="0" smtClean="0">
                <a:solidFill>
                  <a:srgbClr val="FFFF00"/>
                </a:solidFill>
              </a:rPr>
              <a:t>10</a:t>
            </a:r>
            <a:r>
              <a:rPr lang="id-ID" dirty="0" smtClean="0">
                <a:solidFill>
                  <a:srgbClr val="FFFF00"/>
                </a:solidFill>
              </a:rPr>
              <a:t> </a:t>
            </a:r>
          </a:p>
          <a:p>
            <a:r>
              <a:rPr lang="id-ID" dirty="0" smtClean="0">
                <a:solidFill>
                  <a:srgbClr val="FFFF00"/>
                </a:solidFill>
              </a:rPr>
              <a:t>Psi307</a:t>
            </a:r>
            <a:r>
              <a:rPr lang="id-ID" dirty="0" smtClean="0">
                <a:solidFill>
                  <a:srgbClr val="FFFF00"/>
                </a:solidFill>
              </a:rPr>
              <a:t>- </a:t>
            </a:r>
            <a:r>
              <a:rPr lang="id-ID" dirty="0" smtClean="0">
                <a:solidFill>
                  <a:srgbClr val="FFFF00"/>
                </a:solidFill>
              </a:rPr>
              <a:t>Pengukuran Psikologis</a:t>
            </a:r>
          </a:p>
          <a:p>
            <a:r>
              <a:rPr lang="id-ID" sz="2800" dirty="0" smtClean="0">
                <a:solidFill>
                  <a:srgbClr val="FFFF00"/>
                </a:solidFill>
              </a:rPr>
              <a:t>Aries Yulianto</a:t>
            </a:r>
            <a:endParaRPr lang="id-ID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penggunaan skala Thurstone dalam pengukuran psikologi.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79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id-ID" sz="3800" dirty="0" smtClean="0">
                <a:solidFill>
                  <a:srgbClr val="FFFF00"/>
                </a:solidFill>
              </a:rPr>
              <a:t>Kriteria Memilih Pernyataan </a:t>
            </a:r>
            <a:r>
              <a:rPr lang="id-ID" sz="3800" dirty="0">
                <a:solidFill>
                  <a:srgbClr val="FFFF00"/>
                </a:solidFill>
              </a:rPr>
              <a:t>T</a:t>
            </a:r>
            <a:r>
              <a:rPr lang="id-ID" sz="3800" dirty="0" smtClean="0">
                <a:solidFill>
                  <a:srgbClr val="FFFF00"/>
                </a:solidFill>
              </a:rPr>
              <a:t>erbaik untuk </a:t>
            </a:r>
            <a:r>
              <a:rPr lang="id-ID" sz="3800" dirty="0">
                <a:solidFill>
                  <a:srgbClr val="FFFF00"/>
                </a:solidFill>
              </a:rPr>
              <a:t>Skala Thursonte</a:t>
            </a:r>
            <a:endParaRPr lang="en-GB" sz="3800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55600" indent="-355600" eaLnBrk="1" hangingPunct="1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1.</a:t>
            </a:r>
            <a:r>
              <a:rPr lang="id-ID" sz="2400" dirty="0" smtClean="0"/>
              <a:t> Pernyataan skala Thurstone harus memiliki </a:t>
            </a:r>
            <a:r>
              <a:rPr lang="id-ID" sz="2400" i="1" dirty="0" smtClean="0">
                <a:solidFill>
                  <a:srgbClr val="CC0099"/>
                </a:solidFill>
              </a:rPr>
              <a:t>S </a:t>
            </a:r>
            <a:r>
              <a:rPr lang="id-ID" sz="2400" dirty="0" smtClean="0"/>
              <a:t>yg beragam &amp; mewakili kontinum skala penilaian (1,0 – 11,0).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2</a:t>
            </a:r>
            <a:r>
              <a:rPr lang="id-ID" sz="2400" dirty="0" smtClean="0">
                <a:solidFill>
                  <a:srgbClr val="FF0000"/>
                </a:solidFill>
              </a:rPr>
              <a:t>.</a:t>
            </a:r>
            <a:r>
              <a:rPr lang="id-ID" sz="2400" dirty="0" smtClean="0"/>
              <a:t> Setiap Pernyataan harus memiliki Q kecil</a:t>
            </a:r>
            <a:r>
              <a:rPr lang="id-ID" sz="2400" dirty="0" smtClean="0">
                <a:sym typeface="Wingdings" pitchFamily="2" charset="2"/>
              </a:rPr>
              <a:t> (</a:t>
            </a:r>
            <a:r>
              <a:rPr lang="id-ID" sz="2400" dirty="0" smtClean="0">
                <a:solidFill>
                  <a:srgbClr val="FF0000"/>
                </a:solidFill>
              </a:rPr>
              <a:t>Q &lt; 2,0</a:t>
            </a:r>
            <a:r>
              <a:rPr lang="id-ID" sz="2400" dirty="0" smtClean="0"/>
              <a:t>).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id-ID" sz="2400" dirty="0" smtClean="0">
                <a:solidFill>
                  <a:srgbClr val="FF0000"/>
                </a:solidFill>
              </a:rPr>
              <a:t>3</a:t>
            </a:r>
            <a:r>
              <a:rPr lang="id-ID" sz="2400" dirty="0" smtClean="0">
                <a:solidFill>
                  <a:srgbClr val="FF0000"/>
                </a:solidFill>
              </a:rPr>
              <a:t>.</a:t>
            </a:r>
            <a:r>
              <a:rPr lang="id-ID" sz="2400" dirty="0" smtClean="0"/>
              <a:t> Sebuah skala Thurstone yg efektif terdiri 20-25 aitem.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Uji Reliabilitas Skala Thurstone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72628"/>
            <a:ext cx="8639033" cy="538537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600" b="1" dirty="0" smtClean="0">
                <a:solidFill>
                  <a:srgbClr val="C00000"/>
                </a:solidFill>
              </a:rPr>
              <a:t>a. Alternate-form/tes sejajar:</a:t>
            </a:r>
          </a:p>
          <a:p>
            <a:pPr marL="531813" indent="-176213">
              <a:spcBef>
                <a:spcPts val="0"/>
              </a:spcBef>
              <a:buNone/>
            </a:pPr>
            <a:endParaRPr lang="id-ID" sz="2200" dirty="0" smtClean="0"/>
          </a:p>
          <a:p>
            <a:pPr>
              <a:spcBef>
                <a:spcPts val="0"/>
              </a:spcBef>
              <a:buNone/>
            </a:pPr>
            <a:r>
              <a:rPr lang="id-ID" sz="2600" b="1" dirty="0" smtClean="0">
                <a:solidFill>
                  <a:srgbClr val="C00000"/>
                </a:solidFill>
              </a:rPr>
              <a:t>b. Spearman-Brown (odd-even):</a:t>
            </a:r>
          </a:p>
          <a:p>
            <a:pPr>
              <a:spcBef>
                <a:spcPts val="0"/>
              </a:spcBef>
              <a:buNone/>
            </a:pPr>
            <a:r>
              <a:rPr lang="id-ID" sz="2600" b="1" dirty="0" smtClean="0">
                <a:solidFill>
                  <a:srgbClr val="C00000"/>
                </a:solidFill>
              </a:rPr>
              <a:t>c</a:t>
            </a:r>
            <a:r>
              <a:rPr lang="id-ID" sz="2600" b="1" dirty="0" smtClean="0">
                <a:solidFill>
                  <a:srgbClr val="C00000"/>
                </a:solidFill>
              </a:rPr>
              <a:t>. Guttman’s Coefficient of Reproducibility:</a:t>
            </a:r>
          </a:p>
          <a:p>
            <a:pPr indent="12700">
              <a:spcBef>
                <a:spcPts val="0"/>
              </a:spcBef>
              <a:buNone/>
            </a:pPr>
            <a:endParaRPr lang="id-ID" sz="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Uji Validitas Skala Thurstone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72628"/>
            <a:ext cx="8229600" cy="538537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chemeClr val="accent2">
                    <a:lumMod val="75000"/>
                  </a:schemeClr>
                </a:solidFill>
              </a:rPr>
              <a:t>a. Dgn tes/alat ukur lain yg mengukur hal yg sama:</a:t>
            </a:r>
          </a:p>
          <a:p>
            <a:pPr indent="-16510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CC0099"/>
                </a:solidFill>
                <a:sym typeface="Wingdings" pitchFamily="2" charset="2"/>
              </a:rPr>
              <a:t>Construct validity</a:t>
            </a:r>
            <a:endParaRPr lang="id-ID" sz="2400" dirty="0" smtClean="0">
              <a:solidFill>
                <a:srgbClr val="CC0099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id-ID" sz="2600" dirty="0" smtClean="0">
                <a:solidFill>
                  <a:schemeClr val="accent2">
                    <a:lumMod val="75000"/>
                  </a:schemeClr>
                </a:solidFill>
              </a:rPr>
              <a:t>. Rating atau observasi: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id-ID" sz="2600" dirty="0" smtClean="0">
                <a:solidFill>
                  <a:schemeClr val="accent2">
                    <a:lumMod val="75000"/>
                  </a:schemeClr>
                </a:solidFill>
              </a:rPr>
              <a:t>. Constrasted group</a:t>
            </a:r>
            <a:r>
              <a:rPr lang="id-ID" sz="2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id-ID" sz="2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Kelebihan Skala Thurstone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3000" dirty="0" smtClean="0">
                <a:solidFill>
                  <a:srgbClr val="FF0000"/>
                </a:solidFill>
              </a:rPr>
              <a:t>1.</a:t>
            </a:r>
            <a:r>
              <a:rPr lang="id-ID" sz="3000" dirty="0" smtClean="0">
                <a:solidFill>
                  <a:schemeClr val="accent2">
                    <a:lumMod val="75000"/>
                  </a:schemeClr>
                </a:solidFill>
              </a:rPr>
              <a:t> Memudahkan responden.</a:t>
            </a:r>
          </a:p>
          <a:p>
            <a:pPr marL="627063" indent="-95250">
              <a:spcBef>
                <a:spcPts val="0"/>
              </a:spcBef>
              <a:buNone/>
            </a:pPr>
            <a:r>
              <a:rPr lang="id-ID" sz="2200" dirty="0" smtClean="0"/>
              <a:t>Hanya memilih respons “Setuju – Tidak Setuju”.</a:t>
            </a:r>
          </a:p>
          <a:p>
            <a:pPr>
              <a:spcBef>
                <a:spcPts val="0"/>
              </a:spcBef>
              <a:buNone/>
            </a:pPr>
            <a:r>
              <a:rPr lang="id-ID" sz="3000" dirty="0" smtClean="0">
                <a:solidFill>
                  <a:srgbClr val="FF0000"/>
                </a:solidFill>
              </a:rPr>
              <a:t>2. </a:t>
            </a:r>
            <a:r>
              <a:rPr lang="id-ID" sz="3000" dirty="0" smtClean="0">
                <a:solidFill>
                  <a:schemeClr val="accent2">
                    <a:lumMod val="75000"/>
                  </a:schemeClr>
                </a:solidFill>
              </a:rPr>
              <a:t>Dapat digunakan utk metode pengukuran lain.</a:t>
            </a:r>
          </a:p>
          <a:p>
            <a:pPr indent="188913">
              <a:spcBef>
                <a:spcPts val="0"/>
              </a:spcBef>
              <a:buNone/>
            </a:pPr>
            <a:r>
              <a:rPr lang="id-ID" sz="2200" dirty="0" smtClean="0"/>
              <a:t>- force-choice (misal: EPPS)</a:t>
            </a:r>
          </a:p>
          <a:p>
            <a:pPr>
              <a:spcBef>
                <a:spcPts val="0"/>
              </a:spcBef>
              <a:buNone/>
            </a:pPr>
            <a:r>
              <a:rPr lang="id-ID" sz="3000" dirty="0" smtClean="0">
                <a:solidFill>
                  <a:srgbClr val="FF0000"/>
                </a:solidFill>
              </a:rPr>
              <a:t>3. </a:t>
            </a:r>
            <a:r>
              <a:rPr lang="id-ID" sz="3000" dirty="0" smtClean="0">
                <a:solidFill>
                  <a:schemeClr val="accent2">
                    <a:lumMod val="75000"/>
                  </a:schemeClr>
                </a:solidFill>
              </a:rPr>
              <a:t>Tidak terjadi </a:t>
            </a:r>
            <a:r>
              <a:rPr lang="id-ID" sz="3000" i="1" dirty="0" smtClean="0">
                <a:solidFill>
                  <a:schemeClr val="accent2">
                    <a:lumMod val="75000"/>
                  </a:schemeClr>
                </a:solidFill>
              </a:rPr>
              <a:t>response bias </a:t>
            </a:r>
            <a:r>
              <a:rPr lang="id-ID" sz="3000" dirty="0" smtClean="0">
                <a:solidFill>
                  <a:schemeClr val="accent2">
                    <a:lumMod val="75000"/>
                  </a:schemeClr>
                </a:solidFill>
              </a:rPr>
              <a:t>(seperti: </a:t>
            </a:r>
            <a:r>
              <a:rPr lang="id-ID" sz="3000" i="1" dirty="0" smtClean="0">
                <a:solidFill>
                  <a:schemeClr val="accent2">
                    <a:lumMod val="75000"/>
                  </a:schemeClr>
                </a:solidFill>
              </a:rPr>
              <a:t>extreme response</a:t>
            </a:r>
            <a:r>
              <a:rPr lang="id-ID" sz="3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id-ID" sz="3000" i="1" dirty="0" smtClean="0">
                <a:solidFill>
                  <a:schemeClr val="accent2">
                    <a:lumMod val="75000"/>
                  </a:schemeClr>
                </a:solidFill>
              </a:rPr>
              <a:t>central tendency</a:t>
            </a:r>
            <a:r>
              <a:rPr lang="id-ID" sz="3000" dirty="0" smtClean="0">
                <a:solidFill>
                  <a:schemeClr val="accent2">
                    <a:lumMod val="75000"/>
                  </a:schemeClr>
                </a:solidFill>
              </a:rPr>
              <a:t>), dibandingkan pada skala Likert.</a:t>
            </a:r>
            <a:endParaRPr lang="id-ID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Kritik Terhadap Skala Thurstone </a:t>
            </a:r>
            <a:r>
              <a:rPr lang="id-ID" sz="2800" dirty="0" smtClean="0">
                <a:solidFill>
                  <a:srgbClr val="FFFF00"/>
                </a:solidFill>
              </a:rPr>
              <a:t>(Edwards &amp; Kenney, 1946)</a:t>
            </a:r>
            <a:endParaRPr lang="id-ID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1. Perlu Klp penilai (judging group).</a:t>
            </a:r>
          </a:p>
          <a:p>
            <a:pPr marL="627063" indent="-95250">
              <a:spcBef>
                <a:spcPts val="0"/>
              </a:spcBef>
              <a:buFontTx/>
              <a:buChar char="-"/>
            </a:pPr>
            <a:r>
              <a:rPr lang="id-ID" sz="2200" dirty="0" smtClean="0"/>
              <a:t>Membuat waktu &amp; usaha lebih lama.</a:t>
            </a:r>
          </a:p>
          <a:p>
            <a:pPr>
              <a:spcBef>
                <a:spcPts val="0"/>
              </a:spcBef>
              <a:buNone/>
            </a:pPr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2. Perlu item banyak agar reliabilitas tinggi (dibanding skala Likert).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2064</TotalTime>
  <Words>222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esa unggul 2017</vt:lpstr>
      <vt:lpstr>Skala Thurstone: (2) Metode Interval-Tampak Setara (method of Equal-Appearing Interval)</vt:lpstr>
      <vt:lpstr>KEMAMPUAN AKHIR YANG DIHARAPKAN</vt:lpstr>
      <vt:lpstr>Kriteria Memilih Pernyataan Terbaik untuk Skala Thursonte</vt:lpstr>
      <vt:lpstr>Uji Reliabilitas Skala Thurstone</vt:lpstr>
      <vt:lpstr>Uji Validitas Skala Thurstone</vt:lpstr>
      <vt:lpstr>Kelebihan Skala Thurstone</vt:lpstr>
      <vt:lpstr>Kritik Terhadap Skala Thurstone (Edwards &amp; Kenney, 1946)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Thurstone</dc:title>
  <dc:subject>Konstruksi  Alat Ukur</dc:subject>
  <dc:creator>Aries Yulianto</dc:creator>
  <cp:lastModifiedBy>aries yulianto</cp:lastModifiedBy>
  <cp:revision>135</cp:revision>
  <dcterms:created xsi:type="dcterms:W3CDTF">2009-11-03T13:35:13Z</dcterms:created>
  <dcterms:modified xsi:type="dcterms:W3CDTF">2018-05-18T08:34:30Z</dcterms:modified>
</cp:coreProperties>
</file>