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6" r:id="rId1"/>
  </p:sldMasterIdLst>
  <p:notesMasterIdLst>
    <p:notesMasterId r:id="rId12"/>
  </p:notesMasterIdLst>
  <p:handoutMasterIdLst>
    <p:handoutMasterId r:id="rId13"/>
  </p:handoutMasterIdLst>
  <p:sldIdLst>
    <p:sldId id="256" r:id="rId2"/>
    <p:sldId id="297" r:id="rId3"/>
    <p:sldId id="266" r:id="rId4"/>
    <p:sldId id="281" r:id="rId5"/>
    <p:sldId id="267" r:id="rId6"/>
    <p:sldId id="285" r:id="rId7"/>
    <p:sldId id="286" r:id="rId8"/>
    <p:sldId id="278" r:id="rId9"/>
    <p:sldId id="296" r:id="rId10"/>
    <p:sldId id="287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6600"/>
    <a:srgbClr val="00FFCC"/>
    <a:srgbClr val="CC0099"/>
    <a:srgbClr val="FFCC99"/>
    <a:srgbClr val="FF9966"/>
    <a:srgbClr val="66FFFF"/>
    <a:srgbClr val="99FF66"/>
    <a:srgbClr val="FFFF99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4" d="100"/>
          <a:sy n="54" d="100"/>
        </p:scale>
        <p:origin x="2796" y="4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id-ID" dirty="0" smtClean="0"/>
              <a:t>Pengukuran Psikologis</a:t>
            </a:r>
            <a:endParaRPr lang="id-ID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id-ID" dirty="0" smtClean="0"/>
              <a:t>Aries Yulianto</a:t>
            </a:r>
            <a:endParaRPr lang="id-ID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6694F3-B8BE-4FA9-B862-0C5E241E976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234271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49A0A25-0FDE-47C0-93D6-042D9AEF048D}" type="datetimeFigureOut">
              <a:rPr lang="en-US"/>
              <a:pPr>
                <a:defRPr/>
              </a:pPr>
              <a:t>5/18/2018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fld id="{6F8F8603-491F-431F-A2BE-03546C98F4B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7144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-36513" y="-26988"/>
            <a:ext cx="9204326" cy="688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16831" y="1698625"/>
            <a:ext cx="5470376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16831" y="3405369"/>
            <a:ext cx="5470375" cy="1391783"/>
          </a:xfrm>
        </p:spPr>
        <p:txBody>
          <a:bodyPr/>
          <a:lstStyle>
            <a:lvl1pPr marL="0" indent="0" algn="ctr" eaLnBrk="1" hangingPunct="1">
              <a:spcBef>
                <a:spcPct val="0"/>
              </a:spcBef>
              <a:buFontTx/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4D313F-0973-4F8A-A0FB-D3A9A38AE60F}" type="datetimeFigureOut">
              <a:rPr lang="en-US" smtClean="0"/>
              <a:pPr>
                <a:defRPr/>
              </a:pPr>
              <a:t>5/18/2018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8B87B6-DCB3-4563-884C-984A3FE4B1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101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20688"/>
            <a:ext cx="2057400" cy="5505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20688"/>
            <a:ext cx="6019800" cy="5505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6DCF1E-AAF2-4A84-ABBE-7F803295EBC8}" type="datetimeFigureOut">
              <a:rPr lang="en-US" smtClean="0"/>
              <a:pPr>
                <a:defRPr/>
              </a:pPr>
              <a:t>5/18/2018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2F734E-8DEE-4649-AD21-ED03818063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043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C9F98C-3768-4F6B-ADAA-9FACC15D556A}" type="datetimeFigureOut">
              <a:rPr lang="en-US" smtClean="0"/>
              <a:pPr>
                <a:defRPr/>
              </a:pPr>
              <a:t>5/18/2018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1940FA-FD36-4B39-9D86-38C5B87342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251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96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756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756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9920D4-C845-4898-8CE7-B4F931ECD39F}" type="datetimeFigureOut">
              <a:rPr lang="en-US" smtClean="0"/>
              <a:pPr>
                <a:defRPr/>
              </a:pPr>
              <a:t>5/18/2018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C03238-5CDD-4A29-977E-D08B240814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814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1814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418147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F2DDD3-969F-4DAC-B754-F1F9F6FB1507}" type="datetimeFigureOut">
              <a:rPr lang="en-US" smtClean="0"/>
              <a:pPr>
                <a:defRPr/>
              </a:pPr>
              <a:t>5/18/2018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AD5F9A-0C28-40F3-B805-64DDA8FE9B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349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A9DE5E-A304-4145-BCA1-A3793C4922ED}" type="datetimeFigureOut">
              <a:rPr lang="en-US" smtClean="0"/>
              <a:pPr>
                <a:defRPr/>
              </a:pPr>
              <a:t>5/18/2018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CD538C-BD71-46EA-A0BF-D2E9ED7F35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142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738EAF-C050-49FF-9F00-FECC8DD0AE0D}" type="datetimeFigureOut">
              <a:rPr lang="en-US" smtClean="0"/>
              <a:pPr>
                <a:defRPr/>
              </a:pPr>
              <a:t>5/18/2018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A4A277-554F-410A-B475-AE2BED52F9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821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3008313" cy="81441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20688"/>
            <a:ext cx="5111750" cy="57356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921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16826-95D3-4EE8-9726-43F957B05BDE}" type="datetimeFigureOut">
              <a:rPr lang="en-US" smtClean="0"/>
              <a:pPr>
                <a:defRPr/>
              </a:pPr>
              <a:t>5/18/2018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B5220D-DE8D-4F90-85B8-2D01D5F9D1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495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66831F-D9B2-40FF-A74C-EAFB0D9EFFB3}" type="datetimeFigureOut">
              <a:rPr lang="en-US" smtClean="0"/>
              <a:pPr>
                <a:defRPr/>
              </a:pPr>
              <a:t>5/18/2018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5A4D33-8E9E-4B60-8CD6-8E23B8023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504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96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A2C144-B4F3-476E-A5EA-55595A922396}" type="datetimeFigureOut">
              <a:rPr lang="en-US" smtClean="0"/>
              <a:pPr>
                <a:defRPr/>
              </a:pPr>
              <a:t>5/18/2018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43C4B7-79D2-4490-BE40-4800276500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291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rsil\Desktop\Smartcreative2.jpg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549275"/>
            <a:ext cx="8229600" cy="86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417638"/>
            <a:ext cx="8229600" cy="4938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0490D95-403C-48FF-BBDF-28857E528C81}" type="datetimeFigureOut">
              <a:rPr lang="en-US" smtClean="0"/>
              <a:pPr>
                <a:defRPr/>
              </a:pPr>
              <a:t>5/18/2018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Calibri" panose="020F0502020204030204" pitchFamily="34" charset="0"/>
              </a:defRPr>
            </a:lvl1pPr>
          </a:lstStyle>
          <a:p>
            <a:fld id="{A2B1722A-B6DD-439C-81F8-2A9FFED99C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232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researchgate.net/publication/276921574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75856" y="3429000"/>
            <a:ext cx="5868144" cy="1252537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d-ID" sz="4700" dirty="0" smtClean="0">
                <a:solidFill>
                  <a:srgbClr val="FFFF00"/>
                </a:solidFill>
              </a:rPr>
              <a:t>Kuliah 11 - </a:t>
            </a:r>
            <a:r>
              <a:rPr lang="en-US" sz="4700" dirty="0" err="1" smtClean="0">
                <a:solidFill>
                  <a:srgbClr val="FFFF00"/>
                </a:solidFill>
              </a:rPr>
              <a:t>Skala</a:t>
            </a:r>
            <a:r>
              <a:rPr lang="en-US" sz="4700" dirty="0" smtClean="0">
                <a:solidFill>
                  <a:srgbClr val="FFFF00"/>
                </a:solidFill>
              </a:rPr>
              <a:t> </a:t>
            </a:r>
            <a:r>
              <a:rPr lang="en-US" sz="4700" dirty="0" err="1" smtClean="0">
                <a:solidFill>
                  <a:srgbClr val="FFFF00"/>
                </a:solidFill>
              </a:rPr>
              <a:t>Guttman</a:t>
            </a:r>
            <a:r>
              <a:rPr lang="en-US" dirty="0" smtClean="0">
                <a:solidFill>
                  <a:srgbClr val="FFFF00"/>
                </a:solidFill>
              </a:rPr>
              <a:t/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sz="4000" dirty="0" smtClean="0">
                <a:solidFill>
                  <a:srgbClr val="FFFF00"/>
                </a:solidFill>
              </a:rPr>
              <a:t>(Cumulative Scale)</a:t>
            </a:r>
            <a:endParaRPr lang="en-US" sz="4000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31840" y="5228654"/>
            <a:ext cx="5470375" cy="139178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id-ID" dirty="0" smtClean="0">
                <a:solidFill>
                  <a:schemeClr val="bg1"/>
                </a:solidFill>
              </a:rPr>
              <a:t>Psi307 - Pengukuran Psikologis</a:t>
            </a:r>
          </a:p>
          <a:p>
            <a:pPr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id-ID" dirty="0" smtClean="0">
                <a:solidFill>
                  <a:schemeClr val="bg1"/>
                </a:solidFill>
              </a:rPr>
              <a:t>Aries Yulianto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8001000" cy="959768"/>
          </a:xfrm>
          <a:solidFill>
            <a:srgbClr val="FFFF99"/>
          </a:solidFill>
        </p:spPr>
        <p:txBody>
          <a:bodyPr/>
          <a:lstStyle/>
          <a:p>
            <a:r>
              <a:rPr lang="id-ID" dirty="0" smtClean="0"/>
              <a:t>Fokus skala Guttman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600200"/>
            <a:ext cx="8082607" cy="4997152"/>
          </a:xfrm>
        </p:spPr>
        <p:txBody>
          <a:bodyPr/>
          <a:lstStyle/>
          <a:p>
            <a:pPr>
              <a:spcBef>
                <a:spcPts val="0"/>
              </a:spcBef>
              <a:buNone/>
            </a:pPr>
            <a:r>
              <a:rPr lang="id-ID" sz="2600" b="1" dirty="0" smtClean="0">
                <a:solidFill>
                  <a:srgbClr val="FF0000"/>
                </a:solidFill>
              </a:rPr>
              <a:t>1. </a:t>
            </a:r>
            <a:r>
              <a:rPr lang="id-ID" sz="2600" b="1" i="1" dirty="0" smtClean="0">
                <a:solidFill>
                  <a:srgbClr val="FF0000"/>
                </a:solidFill>
              </a:rPr>
              <a:t>Unidimensionality</a:t>
            </a:r>
          </a:p>
          <a:p>
            <a:pPr marL="627063" indent="-176213">
              <a:spcBef>
                <a:spcPts val="0"/>
              </a:spcBef>
              <a:buNone/>
            </a:pPr>
            <a:r>
              <a:rPr lang="id-ID" sz="2400" dirty="0" smtClean="0">
                <a:solidFill>
                  <a:srgbClr val="000099"/>
                </a:solidFill>
              </a:rPr>
              <a:t>Pernyataan2 dpt </a:t>
            </a:r>
            <a:r>
              <a:rPr lang="id-ID" sz="2400" dirty="0" smtClean="0">
                <a:solidFill>
                  <a:srgbClr val="00B050"/>
                </a:solidFill>
              </a:rPr>
              <a:t>diurutkan</a:t>
            </a:r>
            <a:r>
              <a:rPr lang="id-ID" sz="2400" dirty="0" smtClean="0"/>
              <a:t> </a:t>
            </a:r>
            <a:r>
              <a:rPr lang="id-ID" sz="2400" dirty="0" smtClean="0">
                <a:solidFill>
                  <a:srgbClr val="000099"/>
                </a:solidFill>
              </a:rPr>
              <a:t>dlm suatu dimensi ttt</a:t>
            </a:r>
            <a:r>
              <a:rPr lang="id-ID" sz="2400" dirty="0" smtClean="0"/>
              <a:t>;</a:t>
            </a:r>
          </a:p>
          <a:p>
            <a:pPr>
              <a:spcBef>
                <a:spcPts val="0"/>
              </a:spcBef>
              <a:buNone/>
            </a:pPr>
            <a:r>
              <a:rPr lang="id-ID" sz="2600" b="1" dirty="0" smtClean="0">
                <a:solidFill>
                  <a:srgbClr val="FF0000"/>
                </a:solidFill>
              </a:rPr>
              <a:t>2</a:t>
            </a:r>
            <a:r>
              <a:rPr lang="id-ID" sz="2600" b="1" dirty="0" smtClean="0">
                <a:solidFill>
                  <a:srgbClr val="FF0000"/>
                </a:solidFill>
              </a:rPr>
              <a:t>. Reproducibility</a:t>
            </a:r>
          </a:p>
          <a:p>
            <a:pPr marL="531813" indent="-176213">
              <a:spcBef>
                <a:spcPts val="0"/>
              </a:spcBef>
              <a:buNone/>
            </a:pPr>
            <a:r>
              <a:rPr lang="id-ID" sz="2400" dirty="0" smtClean="0"/>
              <a:t>Dari skor total seseorang, dpt direproduksi (diprediksi) responsnya pada setiap pernyataan.</a:t>
            </a:r>
          </a:p>
          <a:p>
            <a:pPr>
              <a:spcBef>
                <a:spcPts val="0"/>
              </a:spcBef>
              <a:buNone/>
            </a:pPr>
            <a:endParaRPr lang="id-ID" sz="2000" dirty="0" smtClean="0">
              <a:solidFill>
                <a:srgbClr val="000099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id-ID" sz="2500" dirty="0" smtClean="0">
                <a:solidFill>
                  <a:srgbClr val="000099"/>
                </a:solidFill>
              </a:rPr>
              <a:t>Utk mencapai keduanya, dilakukan </a:t>
            </a:r>
            <a:r>
              <a:rPr lang="id-ID" sz="2500" i="1" dirty="0" smtClean="0">
                <a:solidFill>
                  <a:srgbClr val="CC0099"/>
                </a:solidFill>
              </a:rPr>
              <a:t>scalogram analysis</a:t>
            </a:r>
            <a:r>
              <a:rPr lang="id-ID" sz="2500" dirty="0" smtClean="0">
                <a:solidFill>
                  <a:srgbClr val="000099"/>
                </a:solidFill>
              </a:rPr>
              <a:t>.</a:t>
            </a:r>
            <a:endParaRPr lang="id-ID" sz="2500" dirty="0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KEMAMPUAN AKHIR YANG DIHARAPKAN</a:t>
            </a:r>
            <a:endParaRPr lang="id-ID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Mampu memahami </a:t>
            </a:r>
            <a:r>
              <a:rPr lang="id-ID" dirty="0" smtClean="0"/>
              <a:t>skala Guttman dalam pengukuran psikologi.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58866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458788"/>
            <a:ext cx="7632700" cy="738187"/>
          </a:xfrm>
          <a:solidFill>
            <a:srgbClr val="0070C0"/>
          </a:solidFill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800" err="1" smtClean="0">
                <a:solidFill>
                  <a:schemeClr val="bg1">
                    <a:lumMod val="95000"/>
                  </a:schemeClr>
                </a:solidFill>
              </a:rPr>
              <a:t>Skala</a:t>
            </a:r>
            <a:r>
              <a:rPr lang="en-US" sz="3800" smtClean="0">
                <a:solidFill>
                  <a:schemeClr val="bg1">
                    <a:lumMod val="95000"/>
                  </a:schemeClr>
                </a:solidFill>
              </a:rPr>
              <a:t> Guttman</a:t>
            </a:r>
            <a:r>
              <a:rPr lang="id-ID" sz="3800" smtClean="0">
                <a:solidFill>
                  <a:schemeClr val="bg1">
                    <a:lumMod val="95000"/>
                  </a:schemeClr>
                </a:solidFill>
              </a:rPr>
              <a:t> (cumulative scale)</a:t>
            </a:r>
            <a:endParaRPr lang="en-US" sz="3800" dirty="0" smtClean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484313"/>
            <a:ext cx="8497887" cy="5040312"/>
          </a:xfrm>
        </p:spPr>
        <p:txBody>
          <a:bodyPr/>
          <a:lstStyle/>
          <a:p>
            <a:pPr eaLnBrk="1" hangingPunct="1">
              <a:spcBef>
                <a:spcPts val="0"/>
              </a:spcBef>
              <a:buFontTx/>
              <a:buNone/>
              <a:defRPr/>
            </a:pPr>
            <a:r>
              <a:rPr lang="id-ID" sz="2600" dirty="0" smtClean="0">
                <a:solidFill>
                  <a:srgbClr val="002060"/>
                </a:solidFill>
              </a:rPr>
              <a:t>- </a:t>
            </a:r>
            <a:r>
              <a:rPr lang="en-US" sz="2600" dirty="0" smtClean="0">
                <a:solidFill>
                  <a:srgbClr val="002060"/>
                </a:solidFill>
              </a:rPr>
              <a:t>Di</a:t>
            </a:r>
            <a:r>
              <a:rPr lang="id-ID" sz="2600" dirty="0" smtClean="0">
                <a:solidFill>
                  <a:srgbClr val="002060"/>
                </a:solidFill>
              </a:rPr>
              <a:t>k</a:t>
            </a:r>
            <a:r>
              <a:rPr lang="en-US" sz="2600" dirty="0" err="1" smtClean="0">
                <a:solidFill>
                  <a:srgbClr val="002060"/>
                </a:solidFill>
              </a:rPr>
              <a:t>emuka</a:t>
            </a:r>
            <a:r>
              <a:rPr lang="id-ID" sz="2600" dirty="0" smtClean="0">
                <a:solidFill>
                  <a:srgbClr val="002060"/>
                </a:solidFill>
              </a:rPr>
              <a:t>ka</a:t>
            </a:r>
            <a:r>
              <a:rPr lang="en-US" sz="2600" dirty="0" smtClean="0">
                <a:solidFill>
                  <a:srgbClr val="002060"/>
                </a:solidFill>
              </a:rPr>
              <a:t>n </a:t>
            </a:r>
            <a:r>
              <a:rPr lang="en-US" sz="2600" dirty="0" err="1" smtClean="0">
                <a:solidFill>
                  <a:srgbClr val="002060"/>
                </a:solidFill>
              </a:rPr>
              <a:t>oleh</a:t>
            </a:r>
            <a:r>
              <a:rPr lang="en-US" sz="2600" dirty="0" smtClean="0">
                <a:solidFill>
                  <a:srgbClr val="002060"/>
                </a:solidFill>
              </a:rPr>
              <a:t> L. </a:t>
            </a:r>
            <a:r>
              <a:rPr lang="en-US" sz="2600" dirty="0" err="1" smtClean="0">
                <a:solidFill>
                  <a:srgbClr val="002060"/>
                </a:solidFill>
              </a:rPr>
              <a:t>Guttman</a:t>
            </a:r>
            <a:r>
              <a:rPr lang="en-US" sz="2600" dirty="0" smtClean="0">
                <a:solidFill>
                  <a:srgbClr val="002060"/>
                </a:solidFill>
              </a:rPr>
              <a:t> (1944), </a:t>
            </a:r>
            <a:r>
              <a:rPr lang="en-US" sz="2600" dirty="0" err="1" smtClean="0">
                <a:solidFill>
                  <a:srgbClr val="002060"/>
                </a:solidFill>
              </a:rPr>
              <a:t>yg</a:t>
            </a:r>
            <a:r>
              <a:rPr lang="en-US" sz="2600" dirty="0" smtClean="0">
                <a:solidFill>
                  <a:srgbClr val="002060"/>
                </a:solidFill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</a:rPr>
              <a:t>melihat</a:t>
            </a:r>
            <a:r>
              <a:rPr lang="en-US" sz="2600" dirty="0" smtClean="0">
                <a:solidFill>
                  <a:srgbClr val="002060"/>
                </a:solidFill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</a:rPr>
              <a:t>bahwa</a:t>
            </a:r>
            <a:r>
              <a:rPr lang="en-US" sz="2600" dirty="0" smtClean="0">
                <a:solidFill>
                  <a:srgbClr val="002060"/>
                </a:solidFill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</a:rPr>
              <a:t>jwbn</a:t>
            </a:r>
            <a:r>
              <a:rPr lang="en-US" sz="2600" dirty="0" smtClean="0">
                <a:solidFill>
                  <a:srgbClr val="002060"/>
                </a:solidFill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</a:rPr>
              <a:t>responden</a:t>
            </a:r>
            <a:r>
              <a:rPr lang="en-US" sz="2600" dirty="0" smtClean="0">
                <a:solidFill>
                  <a:srgbClr val="002060"/>
                </a:solidFill>
              </a:rPr>
              <a:t> </a:t>
            </a:r>
            <a:r>
              <a:rPr lang="id-ID" sz="2600" dirty="0" smtClean="0">
                <a:solidFill>
                  <a:srgbClr val="002060"/>
                </a:solidFill>
              </a:rPr>
              <a:t>pada skala Likert </a:t>
            </a:r>
            <a:r>
              <a:rPr lang="en-US" sz="2600" dirty="0" err="1" smtClean="0">
                <a:solidFill>
                  <a:srgbClr val="002060"/>
                </a:solidFill>
              </a:rPr>
              <a:t>mengikuti</a:t>
            </a:r>
            <a:r>
              <a:rPr lang="en-US" sz="2600" dirty="0" smtClean="0">
                <a:solidFill>
                  <a:srgbClr val="002060"/>
                </a:solidFill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</a:rPr>
              <a:t>pola</a:t>
            </a:r>
            <a:r>
              <a:rPr lang="en-US" sz="2600" dirty="0" smtClean="0">
                <a:solidFill>
                  <a:srgbClr val="002060"/>
                </a:solidFill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</a:rPr>
              <a:t>ttt</a:t>
            </a:r>
            <a:r>
              <a:rPr lang="en-US" sz="2600" dirty="0" smtClean="0">
                <a:solidFill>
                  <a:srgbClr val="002060"/>
                </a:solidFill>
              </a:rPr>
              <a:t>.</a:t>
            </a:r>
            <a:r>
              <a:rPr lang="id-ID" sz="2600" dirty="0" smtClean="0">
                <a:solidFill>
                  <a:srgbClr val="002060"/>
                </a:solidFill>
              </a:rPr>
              <a:t> </a:t>
            </a:r>
          </a:p>
          <a:p>
            <a:pPr eaLnBrk="1" hangingPunct="1">
              <a:spcBef>
                <a:spcPts val="0"/>
              </a:spcBef>
              <a:buFontTx/>
              <a:buNone/>
              <a:defRPr/>
            </a:pPr>
            <a:r>
              <a:rPr lang="id-ID" altLang="id-ID" sz="2600" dirty="0" smtClean="0">
                <a:solidFill>
                  <a:srgbClr val="FF0000"/>
                </a:solidFill>
              </a:rPr>
              <a:t>- </a:t>
            </a:r>
            <a:r>
              <a:rPr lang="id-ID" altLang="id-ID" sz="2600" dirty="0" smtClean="0"/>
              <a:t>Disebut juga: </a:t>
            </a:r>
            <a:r>
              <a:rPr lang="en-US" altLang="id-ID" sz="2600" dirty="0" err="1" smtClean="0">
                <a:solidFill>
                  <a:srgbClr val="FF0000"/>
                </a:solidFill>
              </a:rPr>
              <a:t>Cummulative</a:t>
            </a:r>
            <a:r>
              <a:rPr lang="en-US" altLang="id-ID" sz="2600" dirty="0" smtClean="0">
                <a:solidFill>
                  <a:srgbClr val="FF0000"/>
                </a:solidFill>
              </a:rPr>
              <a:t> Scale</a:t>
            </a:r>
            <a:r>
              <a:rPr lang="en-US" altLang="id-ID" sz="2600" dirty="0" smtClean="0"/>
              <a:t> </a:t>
            </a:r>
            <a:endParaRPr lang="en-US" altLang="id-ID" sz="2600" dirty="0"/>
          </a:p>
          <a:p>
            <a:pPr marL="628650" indent="-46038">
              <a:spcBef>
                <a:spcPts val="0"/>
              </a:spcBef>
              <a:buFontTx/>
              <a:buNone/>
            </a:pPr>
            <a:r>
              <a:rPr lang="id-ID" sz="2200" dirty="0" smtClean="0">
                <a:solidFill>
                  <a:srgbClr val="000099"/>
                </a:solidFill>
              </a:rPr>
              <a:t>“if an individual agrees with an item which states a higher level of acceptance then that person must agree with all the other items at a lower level.” </a:t>
            </a:r>
          </a:p>
          <a:p>
            <a:pPr indent="-46038">
              <a:spcBef>
                <a:spcPts val="0"/>
              </a:spcBef>
              <a:buFontTx/>
              <a:buNone/>
            </a:pPr>
            <a:r>
              <a:rPr lang="id-ID" altLang="id-ID" sz="2400" dirty="0" smtClean="0">
                <a:sym typeface="Wingdings" pitchFamily="2" charset="2"/>
              </a:rPr>
              <a:t> Skor total menunjukkan jmlh pernyataan yg disetujui.</a:t>
            </a:r>
            <a:endParaRPr lang="en-US" altLang="id-ID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67" t="46268" r="26172" b="27170"/>
          <a:stretch>
            <a:fillRect/>
          </a:stretch>
        </p:blipFill>
        <p:spPr bwMode="auto">
          <a:xfrm>
            <a:off x="539750" y="2420938"/>
            <a:ext cx="7993063" cy="253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15364" name="Text Box 7"/>
          <p:cNvSpPr txBox="1">
            <a:spLocks noChangeArrowheads="1"/>
          </p:cNvSpPr>
          <p:nvPr/>
        </p:nvSpPr>
        <p:spPr bwMode="auto">
          <a:xfrm>
            <a:off x="468313" y="1628775"/>
            <a:ext cx="80645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0000D4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D4"/>
              </a:buClr>
              <a:buSzPct val="7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00D4"/>
              </a:buClr>
              <a:buSzPct val="7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00D4"/>
              </a:buClr>
              <a:buSzPct val="7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00D4"/>
              </a:buClr>
              <a:buSzPct val="7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D4"/>
              </a:buClr>
              <a:buSzPct val="7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D4"/>
              </a:buClr>
              <a:buSzPct val="7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D4"/>
              </a:buClr>
              <a:buSzPct val="7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D4"/>
              </a:buClr>
              <a:buSzPct val="7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id-ID" sz="2400">
                <a:latin typeface="Times New Roman" panose="02020603050405020304" pitchFamily="18" charset="0"/>
              </a:rPr>
              <a:t>Analogi dari Guttman </a:t>
            </a:r>
            <a:r>
              <a:rPr kumimoji="0" lang="en-US" altLang="id-ID" sz="2400" smtClean="0">
                <a:latin typeface="Times New Roman" panose="02020603050405020304" pitchFamily="18" charset="0"/>
              </a:rPr>
              <a:t>Scale</a:t>
            </a:r>
            <a:r>
              <a:rPr kumimoji="0" lang="id-ID" altLang="id-ID" sz="2400" smtClean="0">
                <a:latin typeface="Times New Roman" panose="02020603050405020304" pitchFamily="18" charset="0"/>
              </a:rPr>
              <a:t> dalam contoh tes matematika</a:t>
            </a:r>
            <a:endParaRPr kumimoji="0" lang="en-US" altLang="id-ID" sz="240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id-ID" sz="2400">
                <a:latin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kumimoji="0" lang="en-US" altLang="id-ID" sz="2400" i="1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Perfect unidimensional scale</a:t>
            </a:r>
            <a:endParaRPr kumimoji="0" lang="en-US" altLang="id-ID" sz="2400" i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365" name="TextBox 5"/>
          <p:cNvSpPr txBox="1">
            <a:spLocks noChangeArrowheads="1"/>
          </p:cNvSpPr>
          <p:nvPr/>
        </p:nvSpPr>
        <p:spPr bwMode="auto">
          <a:xfrm>
            <a:off x="500063" y="5072063"/>
            <a:ext cx="7358062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00D4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D4"/>
              </a:buClr>
              <a:buSzPct val="7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00D4"/>
              </a:buClr>
              <a:buSzPct val="7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00D4"/>
              </a:buClr>
              <a:buSzPct val="7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00D4"/>
              </a:buClr>
              <a:buSzPct val="7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D4"/>
              </a:buClr>
              <a:buSzPct val="7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D4"/>
              </a:buClr>
              <a:buSzPct val="7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D4"/>
              </a:buClr>
              <a:buSzPct val="7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D4"/>
              </a:buClr>
              <a:buSzPct val="7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55600" indent="-35560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id-ID" sz="2400" dirty="0" err="1">
                <a:latin typeface="Times New Roman" panose="02020603050405020304" pitchFamily="18" charset="0"/>
              </a:rPr>
              <a:t>Dalam</a:t>
            </a:r>
            <a:r>
              <a:rPr kumimoji="0" lang="en-US" altLang="id-ID" sz="2400" dirty="0">
                <a:latin typeface="Times New Roman" panose="02020603050405020304" pitchFamily="18" charset="0"/>
              </a:rPr>
              <a:t> </a:t>
            </a:r>
            <a:r>
              <a:rPr kumimoji="0" lang="en-US" altLang="id-ID" sz="2400" dirty="0" err="1">
                <a:latin typeface="Times New Roman" panose="02020603050405020304" pitchFamily="18" charset="0"/>
              </a:rPr>
              <a:t>skala</a:t>
            </a:r>
            <a:r>
              <a:rPr kumimoji="0" lang="en-US" altLang="id-ID" sz="2400" dirty="0">
                <a:latin typeface="Times New Roman" panose="02020603050405020304" pitchFamily="18" charset="0"/>
              </a:rPr>
              <a:t> </a:t>
            </a:r>
            <a:r>
              <a:rPr kumimoji="0" lang="en-US" altLang="id-ID" sz="2400" dirty="0" err="1">
                <a:latin typeface="Times New Roman" panose="02020603050405020304" pitchFamily="18" charset="0"/>
              </a:rPr>
              <a:t>Guttman</a:t>
            </a:r>
            <a:r>
              <a:rPr kumimoji="0" lang="en-US" altLang="id-ID" sz="2400" dirty="0">
                <a:latin typeface="Times New Roman" panose="02020603050405020304" pitchFamily="18" charset="0"/>
              </a:rPr>
              <a:t>, </a:t>
            </a:r>
            <a:r>
              <a:rPr kumimoji="0" lang="en-US" altLang="id-ID" sz="2400" dirty="0" err="1">
                <a:latin typeface="Times New Roman" panose="02020603050405020304" pitchFamily="18" charset="0"/>
              </a:rPr>
              <a:t>urutan</a:t>
            </a:r>
            <a:r>
              <a:rPr kumimoji="0" lang="en-US" altLang="id-ID" sz="2400" dirty="0">
                <a:latin typeface="Times New Roman" panose="02020603050405020304" pitchFamily="18" charset="0"/>
              </a:rPr>
              <a:t> </a:t>
            </a:r>
            <a:r>
              <a:rPr kumimoji="0" lang="en-US" altLang="id-ID" sz="2400" dirty="0" err="1">
                <a:latin typeface="Times New Roman" panose="02020603050405020304" pitchFamily="18" charset="0"/>
              </a:rPr>
              <a:t>di</a:t>
            </a:r>
            <a:r>
              <a:rPr kumimoji="0" lang="en-US" altLang="id-ID" sz="2400" dirty="0">
                <a:latin typeface="Times New Roman" panose="02020603050405020304" pitchFamily="18" charset="0"/>
              </a:rPr>
              <a:t> </a:t>
            </a:r>
            <a:r>
              <a:rPr kumimoji="0" lang="en-US" altLang="id-ID" sz="2400" dirty="0" err="1">
                <a:latin typeface="Times New Roman" panose="02020603050405020304" pitchFamily="18" charset="0"/>
              </a:rPr>
              <a:t>atas</a:t>
            </a:r>
            <a:r>
              <a:rPr kumimoji="0" lang="en-US" altLang="id-ID" sz="2400" dirty="0">
                <a:latin typeface="Times New Roman" panose="02020603050405020304" pitchFamily="18" charset="0"/>
              </a:rPr>
              <a:t> </a:t>
            </a:r>
            <a:r>
              <a:rPr kumimoji="0" lang="en-US" altLang="id-ID" sz="2400" dirty="0" err="1">
                <a:latin typeface="Times New Roman" panose="02020603050405020304" pitchFamily="18" charset="0"/>
              </a:rPr>
              <a:t>diharapkan</a:t>
            </a:r>
            <a:r>
              <a:rPr kumimoji="0" lang="en-US" altLang="id-ID" sz="2400" dirty="0">
                <a:latin typeface="Times New Roman" panose="02020603050405020304" pitchFamily="18" charset="0"/>
              </a:rPr>
              <a:t> </a:t>
            </a:r>
            <a:r>
              <a:rPr kumimoji="0" lang="en-US" altLang="id-ID" sz="2400" dirty="0" err="1">
                <a:latin typeface="Times New Roman" panose="02020603050405020304" pitchFamily="18" charset="0"/>
              </a:rPr>
              <a:t>terjadi</a:t>
            </a:r>
            <a:r>
              <a:rPr kumimoji="0" lang="en-US" altLang="id-ID" sz="2400" dirty="0">
                <a:latin typeface="Times New Roman" panose="02020603050405020304" pitchFamily="18" charset="0"/>
              </a:rPr>
              <a:t> </a:t>
            </a:r>
            <a:r>
              <a:rPr kumimoji="0" lang="en-US" altLang="id-ID" sz="2400" dirty="0" err="1">
                <a:latin typeface="Times New Roman" panose="02020603050405020304" pitchFamily="18" charset="0"/>
              </a:rPr>
              <a:t>pada</a:t>
            </a:r>
            <a:r>
              <a:rPr kumimoji="0" lang="en-US" altLang="id-ID" sz="2400" dirty="0">
                <a:latin typeface="Times New Roman" panose="02020603050405020304" pitchFamily="18" charset="0"/>
              </a:rPr>
              <a:t> </a:t>
            </a:r>
            <a:r>
              <a:rPr kumimoji="0" lang="en-US" altLang="id-ID" sz="2400" dirty="0" err="1">
                <a:latin typeface="Times New Roman" panose="02020603050405020304" pitchFamily="18" charset="0"/>
              </a:rPr>
              <a:t>pernyataan-pernyataan</a:t>
            </a:r>
            <a:r>
              <a:rPr kumimoji="0" lang="en-US" altLang="id-ID" sz="2400" dirty="0">
                <a:latin typeface="Times New Roman" panose="02020603050405020304" pitchFamily="18" charset="0"/>
              </a:rPr>
              <a:t> </a:t>
            </a:r>
            <a:r>
              <a:rPr kumimoji="0" lang="en-US" altLang="id-ID" sz="2400" dirty="0" err="1">
                <a:latin typeface="Times New Roman" panose="02020603050405020304" pitchFamily="18" charset="0"/>
              </a:rPr>
              <a:t>sikap</a:t>
            </a:r>
            <a:r>
              <a:rPr kumimoji="0" lang="en-US" altLang="id-ID" sz="2400" dirty="0">
                <a:latin typeface="Times New Roman" panose="02020603050405020304" pitchFamily="18" charset="0"/>
              </a:rPr>
              <a:t> </a:t>
            </a:r>
            <a:r>
              <a:rPr kumimoji="0" lang="en-US" altLang="id-ID" sz="2400" dirty="0" err="1">
                <a:latin typeface="Times New Roman" panose="02020603050405020304" pitchFamily="18" charset="0"/>
              </a:rPr>
              <a:t>yg</a:t>
            </a:r>
            <a:r>
              <a:rPr kumimoji="0" lang="en-US" altLang="id-ID" sz="2400" dirty="0">
                <a:latin typeface="Times New Roman" panose="02020603050405020304" pitchFamily="18" charset="0"/>
              </a:rPr>
              <a:t> </a:t>
            </a:r>
            <a:r>
              <a:rPr kumimoji="0" lang="en-US" altLang="id-ID" sz="2400" dirty="0" err="1">
                <a:latin typeface="Times New Roman" panose="02020603050405020304" pitchFamily="18" charset="0"/>
              </a:rPr>
              <a:t>telah</a:t>
            </a:r>
            <a:r>
              <a:rPr kumimoji="0" lang="en-US" altLang="id-ID" sz="2400" dirty="0">
                <a:latin typeface="Times New Roman" panose="02020603050405020304" pitchFamily="18" charset="0"/>
              </a:rPr>
              <a:t> </a:t>
            </a:r>
            <a:r>
              <a:rPr kumimoji="0" lang="en-US" altLang="id-ID" sz="2400" dirty="0" err="1">
                <a:latin typeface="Times New Roman" panose="02020603050405020304" pitchFamily="18" charset="0"/>
              </a:rPr>
              <a:t>dibuat</a:t>
            </a:r>
            <a:r>
              <a:rPr kumimoji="0" lang="en-US" altLang="id-ID" sz="2400" dirty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458788"/>
            <a:ext cx="7632700" cy="738187"/>
          </a:xfrm>
          <a:solidFill>
            <a:srgbClr val="0070C0"/>
          </a:solidFill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d-ID" sz="3800" dirty="0" smtClean="0">
                <a:solidFill>
                  <a:schemeClr val="bg1">
                    <a:lumMod val="95000"/>
                  </a:schemeClr>
                </a:solidFill>
              </a:rPr>
              <a:t>Prinsip </a:t>
            </a:r>
            <a:r>
              <a:rPr lang="en-US" sz="3800" dirty="0" err="1" smtClean="0">
                <a:solidFill>
                  <a:schemeClr val="bg1">
                    <a:lumMod val="95000"/>
                  </a:schemeClr>
                </a:solidFill>
              </a:rPr>
              <a:t>Skala</a:t>
            </a:r>
            <a:r>
              <a:rPr lang="en-US" sz="38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3800" dirty="0" err="1" smtClean="0">
                <a:solidFill>
                  <a:schemeClr val="bg1">
                    <a:lumMod val="95000"/>
                  </a:schemeClr>
                </a:solidFill>
              </a:rPr>
              <a:t>Guttman</a:t>
            </a:r>
            <a:r>
              <a:rPr lang="id-ID" sz="3800" dirty="0" smtClean="0">
                <a:solidFill>
                  <a:schemeClr val="bg1">
                    <a:lumMod val="95000"/>
                  </a:schemeClr>
                </a:solidFill>
              </a:rPr>
              <a:t> (cumulative scale)</a:t>
            </a:r>
            <a:endParaRPr lang="en-US" sz="3800" dirty="0" smtClean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2587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49275"/>
            <a:ext cx="8229600" cy="1223541"/>
          </a:xfrm>
          <a:solidFill>
            <a:schemeClr val="accent2"/>
          </a:solidFill>
        </p:spPr>
        <p:txBody>
          <a:bodyPr/>
          <a:lstStyle/>
          <a:p>
            <a:pPr eaLnBrk="1" hangingPunct="1"/>
            <a:r>
              <a:rPr lang="id-ID" sz="3700" dirty="0" smtClean="0">
                <a:solidFill>
                  <a:schemeClr val="bg1"/>
                </a:solidFill>
              </a:rPr>
              <a:t>Aplikasi Skala Guttman:</a:t>
            </a:r>
            <a:br>
              <a:rPr lang="id-ID" sz="3700" dirty="0" smtClean="0">
                <a:solidFill>
                  <a:schemeClr val="bg1"/>
                </a:solidFill>
              </a:rPr>
            </a:br>
            <a:r>
              <a:rPr lang="id-ID" sz="3000" dirty="0" smtClean="0">
                <a:solidFill>
                  <a:srgbClr val="FFFF00"/>
                </a:solidFill>
              </a:rPr>
              <a:t>1. </a:t>
            </a:r>
            <a:r>
              <a:rPr lang="en-US" sz="3000" dirty="0" err="1" smtClean="0">
                <a:solidFill>
                  <a:srgbClr val="FFFF00"/>
                </a:solidFill>
              </a:rPr>
              <a:t>Bogardus</a:t>
            </a:r>
            <a:r>
              <a:rPr lang="en-US" sz="3000" dirty="0" smtClean="0">
                <a:solidFill>
                  <a:srgbClr val="FFFF00"/>
                </a:solidFill>
              </a:rPr>
              <a:t> Social Distance Scale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204863"/>
            <a:ext cx="8001000" cy="4624015"/>
          </a:xfrm>
        </p:spPr>
        <p:txBody>
          <a:bodyPr/>
          <a:lstStyle/>
          <a:p>
            <a:pPr eaLnBrk="1" hangingPunct="1">
              <a:spcBef>
                <a:spcPts val="0"/>
              </a:spcBef>
              <a:buFontTx/>
              <a:buNone/>
              <a:defRPr/>
            </a:pPr>
            <a:r>
              <a:rPr lang="en-US" sz="2400" dirty="0" err="1" smtClean="0"/>
              <a:t>Bogardus</a:t>
            </a:r>
            <a:r>
              <a:rPr lang="en-US" sz="2400" dirty="0" smtClean="0"/>
              <a:t> (19</a:t>
            </a:r>
            <a:r>
              <a:rPr lang="id-ID" sz="2400" dirty="0" smtClean="0"/>
              <a:t>30</a:t>
            </a:r>
            <a:r>
              <a:rPr lang="en-US" sz="2400" dirty="0" smtClean="0"/>
              <a:t>) di AS </a:t>
            </a:r>
            <a:r>
              <a:rPr lang="en-US" sz="2400" dirty="0" err="1" smtClean="0"/>
              <a:t>meneliti</a:t>
            </a:r>
            <a:r>
              <a:rPr lang="en-US" sz="2400" dirty="0" smtClean="0"/>
              <a:t> </a:t>
            </a:r>
            <a:r>
              <a:rPr lang="en-US" sz="2400" dirty="0" err="1" smtClean="0"/>
              <a:t>keinginan</a:t>
            </a:r>
            <a:r>
              <a:rPr lang="en-US" sz="2400" dirty="0" smtClean="0"/>
              <a:t> </a:t>
            </a:r>
            <a:r>
              <a:rPr lang="en-US" sz="2400" dirty="0" err="1" smtClean="0"/>
              <a:t>utk</a:t>
            </a:r>
            <a:r>
              <a:rPr lang="en-US" sz="2400" dirty="0" smtClean="0"/>
              <a:t> </a:t>
            </a:r>
            <a:r>
              <a:rPr lang="en-US" sz="2400" dirty="0" err="1" smtClean="0"/>
              <a:t>melakukan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kontak</a:t>
            </a:r>
            <a:r>
              <a:rPr lang="en-US" sz="2400" dirty="0" smtClean="0"/>
              <a:t> </a:t>
            </a:r>
            <a:r>
              <a:rPr lang="en-US" sz="2400" dirty="0" err="1" smtClean="0"/>
              <a:t>sosial</a:t>
            </a:r>
            <a:r>
              <a:rPr lang="en-US" sz="2400" dirty="0" smtClean="0"/>
              <a:t> </a:t>
            </a:r>
            <a:r>
              <a:rPr lang="en-US" sz="2400" dirty="0" err="1" smtClean="0"/>
              <a:t>dgn</a:t>
            </a:r>
            <a:r>
              <a:rPr lang="en-US" sz="2400" dirty="0" smtClean="0"/>
              <a:t> </a:t>
            </a:r>
            <a:r>
              <a:rPr lang="en-US" sz="2400" dirty="0" err="1" smtClean="0"/>
              <a:t>beragam</a:t>
            </a:r>
            <a:r>
              <a:rPr lang="en-US" sz="2400" dirty="0" smtClean="0"/>
              <a:t> </a:t>
            </a:r>
            <a:r>
              <a:rPr lang="en-US" sz="2400" dirty="0" err="1" smtClean="0"/>
              <a:t>derajat</a:t>
            </a:r>
            <a:r>
              <a:rPr lang="en-US" sz="2400" dirty="0" smtClean="0"/>
              <a:t> </a:t>
            </a:r>
            <a:r>
              <a:rPr lang="en-US" sz="2400" dirty="0" err="1" smtClean="0"/>
              <a:t>kedekatan</a:t>
            </a:r>
            <a:r>
              <a:rPr lang="en-US" sz="2400" dirty="0" smtClean="0"/>
              <a:t>:</a:t>
            </a:r>
          </a:p>
          <a:p>
            <a:pPr eaLnBrk="1" hangingPunct="1">
              <a:spcBef>
                <a:spcPts val="0"/>
              </a:spcBef>
              <a:buFontTx/>
              <a:buNone/>
              <a:defRPr/>
            </a:pPr>
            <a:r>
              <a:rPr lang="en-US" sz="2400" dirty="0" err="1" smtClean="0">
                <a:solidFill>
                  <a:srgbClr val="800080"/>
                </a:solidFill>
              </a:rPr>
              <a:t>Apakah</a:t>
            </a:r>
            <a:r>
              <a:rPr lang="en-US" sz="2400" dirty="0" smtClean="0">
                <a:solidFill>
                  <a:srgbClr val="800080"/>
                </a:solidFill>
              </a:rPr>
              <a:t> </a:t>
            </a:r>
            <a:r>
              <a:rPr lang="en-US" sz="2400" dirty="0" err="1" smtClean="0">
                <a:solidFill>
                  <a:srgbClr val="800080"/>
                </a:solidFill>
              </a:rPr>
              <a:t>Anda</a:t>
            </a:r>
            <a:r>
              <a:rPr lang="en-US" sz="2400" dirty="0" smtClean="0">
                <a:solidFill>
                  <a:srgbClr val="800080"/>
                </a:solidFill>
              </a:rPr>
              <a:t> </a:t>
            </a:r>
            <a:r>
              <a:rPr lang="en-US" sz="2400" dirty="0" err="1" smtClean="0">
                <a:solidFill>
                  <a:srgbClr val="800080"/>
                </a:solidFill>
              </a:rPr>
              <a:t>menerima</a:t>
            </a:r>
            <a:r>
              <a:rPr lang="en-US" sz="2400" dirty="0" smtClean="0">
                <a:solidFill>
                  <a:srgbClr val="800080"/>
                </a:solidFill>
              </a:rPr>
              <a:t> </a:t>
            </a:r>
            <a:r>
              <a:rPr lang="id-ID" sz="2400" dirty="0" smtClean="0">
                <a:solidFill>
                  <a:srgbClr val="800080"/>
                </a:solidFill>
              </a:rPr>
              <a:t>kulit hitam</a:t>
            </a:r>
            <a:r>
              <a:rPr lang="en-US" sz="2400" dirty="0" smtClean="0">
                <a:solidFill>
                  <a:srgbClr val="800080"/>
                </a:solidFill>
              </a:rPr>
              <a:t>: </a:t>
            </a:r>
            <a:r>
              <a:rPr lang="en-US" sz="2400" dirty="0" smtClean="0">
                <a:solidFill>
                  <a:srgbClr val="FF0000"/>
                </a:solidFill>
              </a:rPr>
              <a:t>(yes/no)</a:t>
            </a:r>
          </a:p>
          <a:p>
            <a:pPr marL="185738" indent="0" eaLnBrk="1" hangingPunct="1">
              <a:spcBef>
                <a:spcPts val="0"/>
              </a:spcBef>
              <a:buNone/>
              <a:defRPr/>
            </a:pPr>
            <a:r>
              <a:rPr lang="id-ID" sz="2400" i="1" dirty="0" smtClean="0">
                <a:solidFill>
                  <a:srgbClr val="0000FF"/>
                </a:solidFill>
              </a:rPr>
              <a:t>1. Sebagai teman dekat</a:t>
            </a:r>
            <a:r>
              <a:rPr lang="en-US" sz="2400" i="1" dirty="0" smtClean="0">
                <a:solidFill>
                  <a:srgbClr val="0000FF"/>
                </a:solidFill>
              </a:rPr>
              <a:t> </a:t>
            </a:r>
          </a:p>
          <a:p>
            <a:pPr marL="185738" indent="0" eaLnBrk="1" hangingPunct="1">
              <a:spcBef>
                <a:spcPts val="0"/>
              </a:spcBef>
              <a:buNone/>
              <a:defRPr/>
            </a:pPr>
            <a:r>
              <a:rPr lang="id-ID" sz="2400" i="1" dirty="0" smtClean="0">
                <a:solidFill>
                  <a:srgbClr val="0000FF"/>
                </a:solidFill>
              </a:rPr>
              <a:t>2. </a:t>
            </a:r>
            <a:r>
              <a:rPr lang="en-US" sz="2400" i="1" dirty="0" smtClean="0">
                <a:solidFill>
                  <a:srgbClr val="0000FF"/>
                </a:solidFill>
              </a:rPr>
              <a:t>S</a:t>
            </a:r>
            <a:r>
              <a:rPr lang="id-ID" sz="2400" i="1" dirty="0" smtClean="0">
                <a:solidFill>
                  <a:srgbClr val="0000FF"/>
                </a:solidFill>
              </a:rPr>
              <a:t>ebagai tetangga</a:t>
            </a:r>
            <a:endParaRPr lang="en-US" sz="2400" i="1" dirty="0" smtClean="0">
              <a:solidFill>
                <a:srgbClr val="0000FF"/>
              </a:solidFill>
            </a:endParaRPr>
          </a:p>
          <a:p>
            <a:pPr marL="185738" indent="0" eaLnBrk="1" hangingPunct="1">
              <a:spcBef>
                <a:spcPts val="0"/>
              </a:spcBef>
              <a:buNone/>
              <a:defRPr/>
            </a:pPr>
            <a:r>
              <a:rPr lang="id-ID" sz="2400" i="1" dirty="0" smtClean="0">
                <a:solidFill>
                  <a:srgbClr val="0000FF"/>
                </a:solidFill>
              </a:rPr>
              <a:t>3. Sebagai kerabat karena pernikahan </a:t>
            </a:r>
            <a:r>
              <a:rPr lang="id-ID" sz="2300" i="1" dirty="0" smtClean="0">
                <a:solidFill>
                  <a:srgbClr val="0000FF"/>
                </a:solidFill>
              </a:rPr>
              <a:t>(ipar/mertua/ menantu)</a:t>
            </a:r>
          </a:p>
          <a:p>
            <a:pPr marL="185738" indent="0" eaLnBrk="1" hangingPunct="1">
              <a:spcBef>
                <a:spcPts val="0"/>
              </a:spcBef>
              <a:buNone/>
              <a:defRPr/>
            </a:pPr>
            <a:r>
              <a:rPr lang="id-ID" sz="2400" i="1" dirty="0" smtClean="0">
                <a:solidFill>
                  <a:srgbClr val="0000FF"/>
                </a:solidFill>
              </a:rPr>
              <a:t>4. Sebagai rekan kerja</a:t>
            </a:r>
            <a:endParaRPr lang="en-US" sz="2400" i="1" dirty="0" smtClean="0">
              <a:solidFill>
                <a:srgbClr val="0000FF"/>
              </a:solidFill>
            </a:endParaRPr>
          </a:p>
          <a:p>
            <a:pPr marL="185738" indent="0" eaLnBrk="1" hangingPunct="1">
              <a:spcBef>
                <a:spcPts val="0"/>
              </a:spcBef>
              <a:buNone/>
              <a:defRPr/>
            </a:pPr>
            <a:r>
              <a:rPr lang="id-ID" sz="2400" i="1" dirty="0" smtClean="0">
                <a:solidFill>
                  <a:srgbClr val="0000FF"/>
                </a:solidFill>
              </a:rPr>
              <a:t>5. Sebagai turis di negara saya</a:t>
            </a:r>
          </a:p>
          <a:p>
            <a:pPr marL="185738" indent="0" eaLnBrk="1" hangingPunct="1">
              <a:spcBef>
                <a:spcPts val="0"/>
              </a:spcBef>
              <a:buNone/>
              <a:defRPr/>
            </a:pPr>
            <a:r>
              <a:rPr lang="id-ID" sz="2400" i="1" dirty="0" smtClean="0">
                <a:solidFill>
                  <a:srgbClr val="0000FF"/>
                </a:solidFill>
              </a:rPr>
              <a:t>6. Sebagai warga negara di negara saya</a:t>
            </a:r>
          </a:p>
          <a:p>
            <a:pPr marL="457200" indent="-457200" eaLnBrk="1" hangingPunct="1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id-ID" sz="2400" dirty="0" smtClean="0">
                <a:solidFill>
                  <a:srgbClr val="FF0000"/>
                </a:solidFill>
              </a:rPr>
              <a:t>Bogardus juga meneliti untuk berbagai etnis/ras berbeda.</a:t>
            </a:r>
            <a:endParaRPr lang="en-US" sz="24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49275"/>
            <a:ext cx="8229600" cy="1050925"/>
          </a:xfrm>
          <a:solidFill>
            <a:schemeClr val="accent6">
              <a:lumMod val="50000"/>
            </a:schemeClr>
          </a:solidFill>
        </p:spPr>
        <p:txBody>
          <a:bodyPr/>
          <a:lstStyle/>
          <a:p>
            <a:pPr eaLnBrk="1" hangingPunct="1"/>
            <a:r>
              <a:rPr lang="id-ID" sz="3700" dirty="0" smtClean="0">
                <a:solidFill>
                  <a:schemeClr val="bg1"/>
                </a:solidFill>
              </a:rPr>
              <a:t>Aplikasi Skala Guttman:</a:t>
            </a:r>
            <a:br>
              <a:rPr lang="id-ID" sz="3700" dirty="0" smtClean="0">
                <a:solidFill>
                  <a:schemeClr val="bg1"/>
                </a:solidFill>
              </a:rPr>
            </a:br>
            <a:r>
              <a:rPr lang="id-ID" sz="3500" dirty="0" smtClean="0">
                <a:solidFill>
                  <a:srgbClr val="FFFF00"/>
                </a:solidFill>
              </a:rPr>
              <a:t>2. Prasangka thd homoseksual</a:t>
            </a:r>
            <a:endParaRPr lang="en-US" sz="3500" dirty="0" smtClean="0">
              <a:solidFill>
                <a:schemeClr val="bg1"/>
              </a:solidFill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765175" y="1600200"/>
            <a:ext cx="8001000" cy="4925144"/>
          </a:xfrm>
        </p:spPr>
        <p:txBody>
          <a:bodyPr/>
          <a:lstStyle/>
          <a:p>
            <a:pPr>
              <a:spcBef>
                <a:spcPts val="0"/>
              </a:spcBef>
              <a:buNone/>
              <a:defRPr/>
            </a:pPr>
            <a:r>
              <a:rPr lang="id-ID" sz="2400" dirty="0" smtClean="0">
                <a:solidFill>
                  <a:srgbClr val="CC0099"/>
                </a:solidFill>
              </a:rPr>
              <a:t>Bersediakah Saya Berdampingan dengan Homoseksual? </a:t>
            </a:r>
            <a:r>
              <a:rPr lang="id-ID" sz="1600" dirty="0" smtClean="0">
                <a:solidFill>
                  <a:srgbClr val="CC0099"/>
                </a:solidFill>
              </a:rPr>
              <a:t>(Yulianto, 2015</a:t>
            </a:r>
            <a:r>
              <a:rPr lang="id-ID" sz="1600" dirty="0">
                <a:solidFill>
                  <a:srgbClr val="CC0099"/>
                </a:solidFill>
              </a:rPr>
              <a:t>, </a:t>
            </a:r>
            <a:r>
              <a:rPr lang="id-ID" sz="1600" dirty="0">
                <a:solidFill>
                  <a:srgbClr val="CC0099"/>
                </a:solidFill>
                <a:hlinkClick r:id="rId2"/>
              </a:rPr>
              <a:t>https://</a:t>
            </a:r>
            <a:r>
              <a:rPr lang="id-ID" sz="1600" dirty="0" smtClean="0">
                <a:solidFill>
                  <a:srgbClr val="CC0099"/>
                </a:solidFill>
                <a:hlinkClick r:id="rId2"/>
              </a:rPr>
              <a:t>www.researchgate.net/publication/276921574</a:t>
            </a:r>
            <a:r>
              <a:rPr lang="id-ID" sz="1600" dirty="0">
                <a:solidFill>
                  <a:srgbClr val="CC0099"/>
                </a:solidFill>
              </a:rPr>
              <a:t>)</a:t>
            </a:r>
            <a:endParaRPr lang="id-ID" sz="2400" dirty="0" smtClean="0">
              <a:solidFill>
                <a:srgbClr val="CC0099"/>
              </a:solidFill>
            </a:endParaRPr>
          </a:p>
          <a:p>
            <a:pPr eaLnBrk="1" hangingPunct="1">
              <a:spcBef>
                <a:spcPts val="0"/>
              </a:spcBef>
              <a:buFontTx/>
              <a:buNone/>
              <a:defRPr/>
            </a:pPr>
            <a:r>
              <a:rPr lang="id-ID" sz="2400" dirty="0" smtClean="0">
                <a:solidFill>
                  <a:srgbClr val="006600"/>
                </a:solidFill>
              </a:rPr>
              <a:t>Mengaplikasikan </a:t>
            </a:r>
            <a:r>
              <a:rPr lang="en-US" sz="2400" i="1" dirty="0" err="1" smtClean="0">
                <a:solidFill>
                  <a:srgbClr val="006600"/>
                </a:solidFill>
              </a:rPr>
              <a:t>Bogardus</a:t>
            </a:r>
            <a:r>
              <a:rPr lang="id-ID" sz="2400" i="1" dirty="0" smtClean="0">
                <a:solidFill>
                  <a:srgbClr val="006600"/>
                </a:solidFill>
              </a:rPr>
              <a:t>’</a:t>
            </a:r>
            <a:r>
              <a:rPr lang="en-US" sz="2400" i="1" dirty="0" smtClean="0">
                <a:solidFill>
                  <a:srgbClr val="006600"/>
                </a:solidFill>
              </a:rPr>
              <a:t> </a:t>
            </a:r>
            <a:r>
              <a:rPr lang="id-ID" sz="2400" i="1" dirty="0" smtClean="0">
                <a:solidFill>
                  <a:srgbClr val="006600"/>
                </a:solidFill>
              </a:rPr>
              <a:t>social distance scale </a:t>
            </a:r>
            <a:r>
              <a:rPr lang="id-ID" sz="2400" dirty="0" smtClean="0">
                <a:solidFill>
                  <a:srgbClr val="006600"/>
                </a:solidFill>
              </a:rPr>
              <a:t>pada penerimaan thd homoseksual. </a:t>
            </a:r>
          </a:p>
          <a:p>
            <a:pPr eaLnBrk="1" hangingPunct="1">
              <a:spcBef>
                <a:spcPts val="0"/>
              </a:spcBef>
              <a:buFontTx/>
              <a:buNone/>
              <a:defRPr/>
            </a:pPr>
            <a:r>
              <a:rPr lang="id-ID" sz="2400" dirty="0" smtClean="0">
                <a:solidFill>
                  <a:srgbClr val="FF0000"/>
                </a:solidFill>
                <a:sym typeface="Wingdings" pitchFamily="2" charset="2"/>
              </a:rPr>
              <a:t></a:t>
            </a:r>
            <a:r>
              <a:rPr lang="id-ID" sz="2400" dirty="0" smtClean="0">
                <a:sym typeface="Wingdings" pitchFamily="2" charset="2"/>
              </a:rPr>
              <a:t> </a:t>
            </a:r>
            <a:r>
              <a:rPr lang="id-ID" sz="2400" dirty="0" smtClean="0"/>
              <a:t>sejauh mana prasangka masyarakat thd homoseksual</a:t>
            </a:r>
            <a:endParaRPr lang="en-US" sz="2400" dirty="0" smtClean="0"/>
          </a:p>
          <a:p>
            <a:pPr marL="723900" indent="-368300" eaLnBrk="1" hangingPunct="1">
              <a:spcBef>
                <a:spcPts val="0"/>
              </a:spcBef>
              <a:buFontTx/>
              <a:buNone/>
              <a:defRPr/>
            </a:pPr>
            <a:r>
              <a:rPr lang="id-ID" sz="2200" dirty="0" smtClean="0">
                <a:solidFill>
                  <a:srgbClr val="006600"/>
                </a:solidFill>
              </a:rPr>
              <a:t>“Saya dapat menerima homoseksual sebagai ...”</a:t>
            </a:r>
          </a:p>
          <a:p>
            <a:pPr marL="1071563" indent="-368300" eaLnBrk="1" hangingPunct="1">
              <a:spcBef>
                <a:spcPts val="0"/>
              </a:spcBef>
              <a:buFontTx/>
              <a:buNone/>
              <a:defRPr/>
            </a:pPr>
            <a:r>
              <a:rPr lang="id-ID" sz="2200" dirty="0" smtClean="0">
                <a:solidFill>
                  <a:srgbClr val="000099"/>
                </a:solidFill>
              </a:rPr>
              <a:t>(1) tetangga, </a:t>
            </a:r>
          </a:p>
          <a:p>
            <a:pPr marL="1071563" indent="-368300" eaLnBrk="1" hangingPunct="1">
              <a:spcBef>
                <a:spcPts val="0"/>
              </a:spcBef>
              <a:buFontTx/>
              <a:buNone/>
              <a:defRPr/>
            </a:pPr>
            <a:r>
              <a:rPr lang="id-ID" sz="2200" dirty="0" smtClean="0">
                <a:solidFill>
                  <a:srgbClr val="000099"/>
                </a:solidFill>
              </a:rPr>
              <a:t>(2) warga negara di negara saya, </a:t>
            </a:r>
          </a:p>
          <a:p>
            <a:pPr marL="1071563" indent="-368300" eaLnBrk="1" hangingPunct="1">
              <a:spcBef>
                <a:spcPts val="0"/>
              </a:spcBef>
              <a:buFontTx/>
              <a:buNone/>
              <a:defRPr/>
            </a:pPr>
            <a:r>
              <a:rPr lang="id-ID" sz="2200" dirty="0" smtClean="0">
                <a:solidFill>
                  <a:srgbClr val="000099"/>
                </a:solidFill>
              </a:rPr>
              <a:t>(3) anggota keluarga (ayah, ibu, kakak, adik, saudara), </a:t>
            </a:r>
          </a:p>
          <a:p>
            <a:pPr marL="1071563" indent="-368300" eaLnBrk="1" hangingPunct="1">
              <a:spcBef>
                <a:spcPts val="0"/>
              </a:spcBef>
              <a:buFontTx/>
              <a:buNone/>
              <a:defRPr/>
            </a:pPr>
            <a:r>
              <a:rPr lang="id-ID" sz="2200" dirty="0" smtClean="0">
                <a:solidFill>
                  <a:srgbClr val="000099"/>
                </a:solidFill>
              </a:rPr>
              <a:t>(4) turis di negara saya, </a:t>
            </a:r>
          </a:p>
          <a:p>
            <a:pPr marL="1071563" indent="-368300" eaLnBrk="1" hangingPunct="1">
              <a:spcBef>
                <a:spcPts val="0"/>
              </a:spcBef>
              <a:buFontTx/>
              <a:buNone/>
              <a:defRPr/>
            </a:pPr>
            <a:r>
              <a:rPr lang="id-ID" sz="2200" dirty="0" smtClean="0">
                <a:solidFill>
                  <a:srgbClr val="000099"/>
                </a:solidFill>
              </a:rPr>
              <a:t>(5) teman kerja/sekolah, dan </a:t>
            </a:r>
          </a:p>
          <a:p>
            <a:pPr marL="1071563" indent="-368300" eaLnBrk="1" hangingPunct="1">
              <a:spcBef>
                <a:spcPts val="0"/>
              </a:spcBef>
              <a:buFontTx/>
              <a:buNone/>
              <a:defRPr/>
            </a:pPr>
            <a:r>
              <a:rPr lang="id-ID" sz="2200" dirty="0" smtClean="0">
                <a:solidFill>
                  <a:srgbClr val="000099"/>
                </a:solidFill>
              </a:rPr>
              <a:t>(6) sahabat.</a:t>
            </a:r>
          </a:p>
          <a:p>
            <a:pPr marL="531813" indent="-258763" eaLnBrk="1" hangingPunct="1">
              <a:spcBef>
                <a:spcPts val="0"/>
              </a:spcBef>
              <a:buFontTx/>
              <a:buNone/>
              <a:defRPr/>
            </a:pPr>
            <a:r>
              <a:rPr lang="id-ID" sz="2400" i="1" dirty="0" smtClean="0"/>
              <a:t>Asumsi prasangka </a:t>
            </a:r>
            <a:r>
              <a:rPr lang="id-ID" sz="2400" dirty="0" smtClean="0"/>
              <a:t>(urutan)</a:t>
            </a:r>
            <a:r>
              <a:rPr lang="id-ID" sz="2400" i="1" dirty="0" smtClean="0"/>
              <a:t> dibuat berdasarkan </a:t>
            </a:r>
            <a:r>
              <a:rPr lang="id-ID" sz="2400" dirty="0" smtClean="0"/>
              <a:t>tingkat </a:t>
            </a:r>
            <a:r>
              <a:rPr lang="id-ID" sz="2400" dirty="0" smtClean="0">
                <a:solidFill>
                  <a:srgbClr val="006600"/>
                </a:solidFill>
              </a:rPr>
              <a:t>kedekatan fisik atau keintiman </a:t>
            </a:r>
            <a:r>
              <a:rPr lang="id-ID" sz="2400" dirty="0" smtClean="0"/>
              <a:t>dlm berinteraksi.</a:t>
            </a:r>
            <a:endParaRPr lang="id-ID" sz="2400" i="1" dirty="0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1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6">
              <a:lumMod val="50000"/>
            </a:schemeClr>
          </a:solidFill>
        </p:spPr>
        <p:txBody>
          <a:bodyPr/>
          <a:lstStyle/>
          <a:p>
            <a:pPr eaLnBrk="1" hangingPunct="1"/>
            <a:r>
              <a:rPr lang="id-ID" sz="3700" dirty="0" smtClean="0">
                <a:solidFill>
                  <a:schemeClr val="bg1"/>
                </a:solidFill>
              </a:rPr>
              <a:t>Aplikasi Skala Guttman:</a:t>
            </a:r>
            <a:br>
              <a:rPr lang="id-ID" sz="3700" dirty="0" smtClean="0">
                <a:solidFill>
                  <a:schemeClr val="bg1"/>
                </a:solidFill>
              </a:rPr>
            </a:br>
            <a:r>
              <a:rPr lang="id-ID" sz="3000" dirty="0" smtClean="0">
                <a:solidFill>
                  <a:srgbClr val="FFFF00"/>
                </a:solidFill>
              </a:rPr>
              <a:t>2. Prasangka thd homoseksual</a:t>
            </a:r>
            <a:endParaRPr lang="en-US" sz="3000" dirty="0" smtClean="0">
              <a:solidFill>
                <a:schemeClr val="bg1"/>
              </a:solidFill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765175" y="1600200"/>
            <a:ext cx="8001000" cy="4925144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id-ID" sz="2400" dirty="0" smtClean="0"/>
              <a:t>Responden: 105 (60 perempuan, 45 laki-laki) berdomisili di Jakarta, usia 17 – 60 thn.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id-ID" sz="2400" dirty="0" smtClean="0">
                <a:solidFill>
                  <a:srgbClr val="FF0000"/>
                </a:solidFill>
                <a:sym typeface="Wingdings" pitchFamily="2" charset="2"/>
              </a:rPr>
              <a:t>Hasil:</a:t>
            </a:r>
            <a:endParaRPr lang="en-US" sz="2400" dirty="0" smtClean="0"/>
          </a:p>
          <a:p>
            <a:pPr marL="628650" eaLnBrk="1" hangingPunct="1">
              <a:lnSpc>
                <a:spcPct val="90000"/>
              </a:lnSpc>
              <a:buFontTx/>
              <a:buNone/>
              <a:defRPr/>
            </a:pPr>
            <a:r>
              <a:rPr lang="id-ID" sz="2400" dirty="0" smtClean="0"/>
              <a:t>1. </a:t>
            </a:r>
            <a:r>
              <a:rPr lang="id-ID" sz="2400" dirty="0" smtClean="0">
                <a:solidFill>
                  <a:srgbClr val="000099"/>
                </a:solidFill>
              </a:rPr>
              <a:t>turis</a:t>
            </a:r>
            <a:r>
              <a:rPr lang="id-ID" sz="2400" dirty="0" smtClean="0"/>
              <a:t> : 73,33% (bobot 1), </a:t>
            </a:r>
          </a:p>
          <a:p>
            <a:pPr marL="628650" eaLnBrk="1" hangingPunct="1">
              <a:lnSpc>
                <a:spcPct val="90000"/>
              </a:lnSpc>
              <a:buFontTx/>
              <a:buNone/>
              <a:defRPr/>
            </a:pPr>
            <a:r>
              <a:rPr lang="id-ID" sz="2400" dirty="0" smtClean="0"/>
              <a:t>2. </a:t>
            </a:r>
            <a:r>
              <a:rPr lang="id-ID" sz="2400" dirty="0" smtClean="0">
                <a:solidFill>
                  <a:srgbClr val="000099"/>
                </a:solidFill>
              </a:rPr>
              <a:t>warga negara </a:t>
            </a:r>
            <a:r>
              <a:rPr lang="id-ID" sz="2400" dirty="0" smtClean="0"/>
              <a:t>: 64,74% (bobot 2), </a:t>
            </a:r>
          </a:p>
          <a:p>
            <a:pPr marL="628650" eaLnBrk="1" hangingPunct="1">
              <a:lnSpc>
                <a:spcPct val="90000"/>
              </a:lnSpc>
              <a:buFontTx/>
              <a:buNone/>
              <a:defRPr/>
            </a:pPr>
            <a:r>
              <a:rPr lang="id-ID" sz="2400" dirty="0" smtClean="0"/>
              <a:t>3. </a:t>
            </a:r>
            <a:r>
              <a:rPr lang="id-ID" sz="2400" dirty="0" smtClean="0">
                <a:solidFill>
                  <a:srgbClr val="000099"/>
                </a:solidFill>
              </a:rPr>
              <a:t>tetangga</a:t>
            </a:r>
            <a:r>
              <a:rPr lang="id-ID" sz="2400" dirty="0" smtClean="0"/>
              <a:t> : 46,67% (bobot 3), </a:t>
            </a:r>
          </a:p>
          <a:p>
            <a:pPr marL="628650" eaLnBrk="1" hangingPunct="1">
              <a:lnSpc>
                <a:spcPct val="90000"/>
              </a:lnSpc>
              <a:buFontTx/>
              <a:buNone/>
              <a:defRPr/>
            </a:pPr>
            <a:r>
              <a:rPr lang="id-ID" sz="2400" dirty="0" smtClean="0"/>
              <a:t>4. </a:t>
            </a:r>
            <a:r>
              <a:rPr lang="id-ID" sz="2400" dirty="0" smtClean="0">
                <a:solidFill>
                  <a:srgbClr val="000099"/>
                </a:solidFill>
              </a:rPr>
              <a:t>teman</a:t>
            </a:r>
            <a:r>
              <a:rPr lang="id-ID" sz="2400" dirty="0" smtClean="0"/>
              <a:t> : 45,71% (bobot 4), </a:t>
            </a:r>
          </a:p>
          <a:p>
            <a:pPr marL="628650" eaLnBrk="1" hangingPunct="1">
              <a:lnSpc>
                <a:spcPct val="90000"/>
              </a:lnSpc>
              <a:buFontTx/>
              <a:buNone/>
              <a:defRPr/>
            </a:pPr>
            <a:r>
              <a:rPr lang="id-ID" sz="2400" dirty="0" smtClean="0"/>
              <a:t>5. </a:t>
            </a:r>
            <a:r>
              <a:rPr lang="id-ID" sz="2400" dirty="0" smtClean="0">
                <a:solidFill>
                  <a:srgbClr val="000099"/>
                </a:solidFill>
              </a:rPr>
              <a:t>sahabat</a:t>
            </a:r>
            <a:r>
              <a:rPr lang="id-ID" sz="2400" dirty="0" smtClean="0"/>
              <a:t> : 27,62% (bobot 5), dan </a:t>
            </a:r>
          </a:p>
          <a:p>
            <a:pPr marL="628650" eaLnBrk="1" hangingPunct="1">
              <a:lnSpc>
                <a:spcPct val="90000"/>
              </a:lnSpc>
              <a:buFontTx/>
              <a:buNone/>
              <a:defRPr/>
            </a:pPr>
            <a:r>
              <a:rPr lang="id-ID" sz="2400" dirty="0" smtClean="0"/>
              <a:t>6. </a:t>
            </a:r>
            <a:r>
              <a:rPr lang="id-ID" sz="2400" dirty="0" smtClean="0">
                <a:solidFill>
                  <a:srgbClr val="000099"/>
                </a:solidFill>
              </a:rPr>
              <a:t>anggota keluarga </a:t>
            </a:r>
            <a:r>
              <a:rPr lang="id-ID" sz="2400" dirty="0" smtClean="0"/>
              <a:t>: 17,14% (bobot 6).</a:t>
            </a:r>
            <a:endParaRPr lang="id-ID" sz="2400" dirty="0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2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6">
              <a:lumMod val="50000"/>
            </a:schemeClr>
          </a:solidFill>
        </p:spPr>
        <p:txBody>
          <a:bodyPr/>
          <a:lstStyle/>
          <a:p>
            <a:pPr eaLnBrk="1" hangingPunct="1"/>
            <a:r>
              <a:rPr lang="id-ID" sz="3700" dirty="0" smtClean="0">
                <a:solidFill>
                  <a:schemeClr val="bg1"/>
                </a:solidFill>
              </a:rPr>
              <a:t>Aplikasi Skala Guttman:</a:t>
            </a:r>
            <a:br>
              <a:rPr lang="id-ID" sz="3700" dirty="0" smtClean="0">
                <a:solidFill>
                  <a:schemeClr val="bg1"/>
                </a:solidFill>
              </a:rPr>
            </a:br>
            <a:r>
              <a:rPr lang="id-ID" sz="3000" dirty="0" smtClean="0">
                <a:solidFill>
                  <a:srgbClr val="FFFF00"/>
                </a:solidFill>
              </a:rPr>
              <a:t>2. Prasangka thd homoseksual</a:t>
            </a:r>
            <a:endParaRPr lang="en-US" sz="3000" dirty="0" smtClean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3935413"/>
            <a:ext cx="8281987" cy="2592387"/>
          </a:xfrm>
        </p:spPr>
        <p:txBody>
          <a:bodyPr/>
          <a:lstStyle/>
          <a:p>
            <a:pPr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id-ID" sz="2400" dirty="0" smtClean="0">
                <a:solidFill>
                  <a:srgbClr val="006600"/>
                </a:solidFill>
              </a:rPr>
              <a:t>Dari skor total subjek, dapat diurutkan utk mengetahui polanya.</a:t>
            </a:r>
          </a:p>
          <a:p>
            <a:pPr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id-ID" sz="2400" dirty="0" smtClean="0">
                <a:solidFill>
                  <a:srgbClr val="FF0000"/>
                </a:solidFill>
                <a:sym typeface="Wingdings" pitchFamily="2" charset="2"/>
              </a:rPr>
              <a:t></a:t>
            </a:r>
            <a:r>
              <a:rPr lang="id-ID" sz="2400" dirty="0" smtClean="0">
                <a:solidFill>
                  <a:schemeClr val="accent4">
                    <a:lumMod val="50000"/>
                  </a:schemeClr>
                </a:solidFill>
                <a:sym typeface="Wingdings" pitchFamily="2" charset="2"/>
              </a:rPr>
              <a:t> Misal: </a:t>
            </a:r>
            <a:r>
              <a:rPr lang="id-ID" sz="2400" b="1" dirty="0" smtClean="0">
                <a:solidFill>
                  <a:srgbClr val="FF0000"/>
                </a:solidFill>
                <a:sym typeface="Wingdings" pitchFamily="2" charset="2"/>
              </a:rPr>
              <a:t>skor 3:</a:t>
            </a:r>
            <a:r>
              <a:rPr lang="id-ID" sz="2400" dirty="0" smtClean="0">
                <a:sym typeface="Wingdings" pitchFamily="2" charset="2"/>
              </a:rPr>
              <a:t> responden paling dekat hanya mau menerima menjadi teman kerja, tdk mau lebih dekat lagi.</a:t>
            </a:r>
          </a:p>
          <a:p>
            <a:pPr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id-ID" sz="2400" dirty="0" smtClean="0">
                <a:solidFill>
                  <a:srgbClr val="7030A0"/>
                </a:solidFill>
                <a:sym typeface="Wingdings" pitchFamily="2" charset="2"/>
              </a:rPr>
              <a:t>Semakin tinggi skornya, semakin memiliki besar keinginan utk melakukan kontak sosial.</a:t>
            </a:r>
            <a:r>
              <a:rPr lang="id-ID" sz="2400" dirty="0" smtClean="0">
                <a:sym typeface="Wingdings" pitchFamily="2" charset="2"/>
              </a:rPr>
              <a:t>	 </a:t>
            </a:r>
            <a:r>
              <a:rPr lang="id-ID" sz="2400" i="1" dirty="0" smtClean="0">
                <a:sym typeface="Wingdings" pitchFamily="2" charset="2"/>
              </a:rPr>
              <a:t>social distance </a:t>
            </a:r>
            <a:r>
              <a:rPr lang="id-ID" sz="2400" dirty="0" smtClean="0">
                <a:sym typeface="Wingdings" pitchFamily="2" charset="2"/>
              </a:rPr>
              <a:t>semakin kecil.</a:t>
            </a:r>
            <a:endParaRPr lang="id-ID" sz="2400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827088" y="2205038"/>
            <a:ext cx="7058025" cy="0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>
            <a:off x="1150938" y="2241550"/>
            <a:ext cx="2159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>
            <a:off x="2160588" y="2241550"/>
            <a:ext cx="2159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>
            <a:off x="3455988" y="2241550"/>
            <a:ext cx="2159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4608513" y="2241550"/>
            <a:ext cx="2159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>
            <a:off x="5832475" y="2241550"/>
            <a:ext cx="2159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6985000" y="2241550"/>
            <a:ext cx="2159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>
            <a:spLocks noChangeArrowheads="1"/>
          </p:cNvSpPr>
          <p:nvPr/>
        </p:nvSpPr>
        <p:spPr bwMode="auto">
          <a:xfrm rot="-5400000">
            <a:off x="823119" y="2775744"/>
            <a:ext cx="9366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id-ID" dirty="0" smtClean="0"/>
              <a:t>turis</a:t>
            </a:r>
            <a:endParaRPr lang="id-ID" dirty="0"/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 rot="-5400000">
            <a:off x="1407927" y="3064336"/>
            <a:ext cx="165613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id-ID" dirty="0" smtClean="0"/>
              <a:t>Warga negara</a:t>
            </a:r>
            <a:endParaRPr lang="id-ID" dirty="0"/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 rot="-5400000">
            <a:off x="2839121" y="2920607"/>
            <a:ext cx="151154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id-ID" dirty="0" smtClean="0"/>
              <a:t>Rekan kerja</a:t>
            </a:r>
            <a:endParaRPr lang="id-ID" dirty="0"/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 rot="-5400000">
            <a:off x="4109244" y="2883694"/>
            <a:ext cx="1295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id-ID" dirty="0" smtClean="0"/>
              <a:t>tetangga</a:t>
            </a:r>
            <a:endParaRPr lang="id-ID" dirty="0"/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 rot="-5400000">
            <a:off x="5153025" y="2921000"/>
            <a:ext cx="15113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id-ID" dirty="0" smtClean="0"/>
              <a:t>Sahabat</a:t>
            </a:r>
            <a:endParaRPr lang="id-ID" dirty="0"/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 rot="-5400000">
            <a:off x="6413438" y="2812595"/>
            <a:ext cx="129552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id-ID" dirty="0" smtClean="0"/>
              <a:t>keluarga</a:t>
            </a:r>
            <a:endParaRPr lang="id-ID" dirty="0"/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7775575" y="1885950"/>
            <a:ext cx="136842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id-ID" dirty="0">
                <a:solidFill>
                  <a:srgbClr val="CC0099"/>
                </a:solidFill>
              </a:rPr>
              <a:t>Kontinum </a:t>
            </a:r>
            <a:r>
              <a:rPr lang="id-ID" dirty="0" smtClean="0">
                <a:solidFill>
                  <a:srgbClr val="CC0099"/>
                </a:solidFill>
              </a:rPr>
              <a:t>kedekatan fisik/ keintiman</a:t>
            </a:r>
            <a:endParaRPr lang="id-ID" dirty="0">
              <a:solidFill>
                <a:srgbClr val="CC0099"/>
              </a:solidFill>
            </a:endParaRP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1116013" y="1700213"/>
            <a:ext cx="3603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id-ID" b="1">
                <a:solidFill>
                  <a:srgbClr val="0070C0"/>
                </a:solidFill>
              </a:rPr>
              <a:t>1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2124075" y="1700213"/>
            <a:ext cx="3603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id-ID" b="1">
                <a:solidFill>
                  <a:srgbClr val="0070C0"/>
                </a:solidFill>
              </a:rPr>
              <a:t>2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3419475" y="1700213"/>
            <a:ext cx="3603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id-ID" b="1">
                <a:solidFill>
                  <a:srgbClr val="0070C0"/>
                </a:solidFill>
              </a:rPr>
              <a:t>3</a:t>
            </a: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4572000" y="1700213"/>
            <a:ext cx="3603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id-ID" b="1">
                <a:solidFill>
                  <a:srgbClr val="0070C0"/>
                </a:solidFill>
              </a:rPr>
              <a:t>4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5795963" y="1692275"/>
            <a:ext cx="3603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id-ID" b="1">
                <a:solidFill>
                  <a:srgbClr val="0070C0"/>
                </a:solidFill>
              </a:rPr>
              <a:t>5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6948488" y="1700213"/>
            <a:ext cx="3603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id-ID" b="1">
                <a:solidFill>
                  <a:srgbClr val="0070C0"/>
                </a:solidFill>
              </a:rPr>
              <a:t>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5" grpId="0"/>
      <p:bldP spid="16" grpId="0"/>
      <p:bldP spid="17" grpId="0"/>
      <p:bldP spid="18" grpId="0"/>
      <p:bldP spid="19" grpId="0"/>
      <p:bldP spid="20" grpId="0"/>
      <p:bldP spid="21" grpId="0"/>
      <p:bldP spid="23" grpId="0"/>
      <p:bldP spid="24" grpId="0"/>
      <p:bldP spid="25" grpId="0"/>
      <p:bldP spid="26" grpId="0"/>
      <p:bldP spid="27" grpId="0"/>
      <p:bldP spid="2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458788"/>
            <a:ext cx="7632700" cy="738187"/>
          </a:xfrm>
          <a:solidFill>
            <a:srgbClr val="0070C0"/>
          </a:solidFill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800" err="1" smtClean="0">
                <a:solidFill>
                  <a:schemeClr val="bg1">
                    <a:lumMod val="95000"/>
                  </a:schemeClr>
                </a:solidFill>
              </a:rPr>
              <a:t>Skala</a:t>
            </a:r>
            <a:r>
              <a:rPr lang="en-US" sz="3800" smtClean="0">
                <a:solidFill>
                  <a:schemeClr val="bg1">
                    <a:lumMod val="95000"/>
                  </a:schemeClr>
                </a:solidFill>
              </a:rPr>
              <a:t> Guttman</a:t>
            </a:r>
            <a:r>
              <a:rPr lang="id-ID" sz="3800" smtClean="0">
                <a:solidFill>
                  <a:schemeClr val="bg1">
                    <a:lumMod val="95000"/>
                  </a:schemeClr>
                </a:solidFill>
              </a:rPr>
              <a:t> (cumulative scale)</a:t>
            </a:r>
            <a:endParaRPr lang="en-US" sz="3800" dirty="0" smtClean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484313"/>
            <a:ext cx="8497887" cy="5040312"/>
          </a:xfrm>
        </p:spPr>
        <p:txBody>
          <a:bodyPr/>
          <a:lstStyle/>
          <a:p>
            <a:pPr eaLnBrk="1" hangingPunct="1">
              <a:spcBef>
                <a:spcPts val="0"/>
              </a:spcBef>
              <a:buFontTx/>
              <a:buNone/>
              <a:defRPr/>
            </a:pPr>
            <a:r>
              <a:rPr lang="id-ID" altLang="id-ID" sz="2600" dirty="0" smtClean="0"/>
              <a:t>-Apabila skala memenuhi (</a:t>
            </a:r>
            <a:r>
              <a:rPr lang="id-ID" altLang="id-ID" sz="2600" i="1" dirty="0" smtClean="0"/>
              <a:t>fit</a:t>
            </a:r>
            <a:r>
              <a:rPr lang="id-ID" altLang="id-ID" sz="2600" dirty="0" smtClean="0"/>
              <a:t>) dgn model Guttman, maka pernyataan2 tsb dpt diurutkan dlm sebuah dimensi ttt.</a:t>
            </a:r>
          </a:p>
          <a:p>
            <a:pPr marL="631825" eaLnBrk="1" hangingPunct="1">
              <a:spcBef>
                <a:spcPts val="0"/>
              </a:spcBef>
              <a:buFontTx/>
              <a:buNone/>
              <a:defRPr/>
            </a:pPr>
            <a:r>
              <a:rPr lang="id-ID" altLang="id-ID" sz="2600" dirty="0" smtClean="0">
                <a:solidFill>
                  <a:srgbClr val="003399"/>
                </a:solidFill>
                <a:sym typeface="Wingdings" pitchFamily="2" charset="2"/>
              </a:rPr>
              <a:t>= </a:t>
            </a:r>
            <a:r>
              <a:rPr lang="id-ID" altLang="id-ID" sz="2600" dirty="0" smtClean="0">
                <a:solidFill>
                  <a:srgbClr val="FF0000"/>
                </a:solidFill>
                <a:sym typeface="Wingdings" pitchFamily="2" charset="2"/>
              </a:rPr>
              <a:t>Unidimensional scale.</a:t>
            </a:r>
          </a:p>
          <a:p>
            <a:pPr marL="631825" eaLnBrk="1" hangingPunct="1">
              <a:spcBef>
                <a:spcPts val="0"/>
              </a:spcBef>
              <a:buFontTx/>
              <a:buNone/>
              <a:defRPr/>
            </a:pPr>
            <a:r>
              <a:rPr lang="id-ID" sz="2600" dirty="0" smtClean="0">
                <a:solidFill>
                  <a:srgbClr val="006600"/>
                </a:solidFill>
              </a:rPr>
              <a:t>Syarat : </a:t>
            </a:r>
          </a:p>
          <a:p>
            <a:pPr marL="809625" eaLnBrk="1" hangingPunct="1">
              <a:spcBef>
                <a:spcPts val="0"/>
              </a:spcBef>
              <a:buFontTx/>
              <a:buNone/>
              <a:defRPr/>
            </a:pPr>
            <a:r>
              <a:rPr lang="id-ID" sz="2600" dirty="0" smtClean="0">
                <a:solidFill>
                  <a:srgbClr val="000099"/>
                </a:solidFill>
              </a:rPr>
              <a:t>Pernyataan2 yg dibuat hrs memiliki </a:t>
            </a:r>
            <a:r>
              <a:rPr lang="id-ID" sz="2800" dirty="0" smtClean="0"/>
              <a:t>isi yg serupa. </a:t>
            </a:r>
          </a:p>
          <a:p>
            <a:pPr marL="728663" indent="-4763" eaLnBrk="1" hangingPunct="1">
              <a:spcBef>
                <a:spcPts val="0"/>
              </a:spcBef>
              <a:buFontTx/>
              <a:buNone/>
              <a:defRPr/>
            </a:pPr>
            <a:r>
              <a:rPr lang="id-ID" sz="2300" dirty="0" smtClean="0">
                <a:solidFill>
                  <a:srgbClr val="FF00FF"/>
                </a:solidFill>
                <a:sym typeface="Wingdings" pitchFamily="2" charset="2"/>
              </a:rPr>
              <a:t></a:t>
            </a:r>
            <a:r>
              <a:rPr lang="id-ID" sz="2300" dirty="0" smtClean="0">
                <a:sym typeface="Wingdings" pitchFamily="2" charset="2"/>
              </a:rPr>
              <a:t> </a:t>
            </a:r>
            <a:r>
              <a:rPr lang="id-ID" sz="2300" dirty="0" smtClean="0"/>
              <a:t>harus menyatakan mengenai suatu penilaian yg sama.</a:t>
            </a:r>
            <a:endParaRPr lang="id-ID" sz="2300" dirty="0" smtClean="0">
              <a:solidFill>
                <a:srgbClr val="000099"/>
              </a:solidFill>
            </a:endParaRPr>
          </a:p>
          <a:p>
            <a:pPr eaLnBrk="1" hangingPunct="1">
              <a:spcBef>
                <a:spcPts val="0"/>
              </a:spcBef>
              <a:buFontTx/>
              <a:buNone/>
              <a:defRPr/>
            </a:pPr>
            <a:endParaRPr lang="id-ID" sz="2600" dirty="0" smtClean="0">
              <a:solidFill>
                <a:srgbClr val="000099"/>
              </a:solidFill>
            </a:endParaRPr>
          </a:p>
          <a:p>
            <a:pPr eaLnBrk="1" hangingPunct="1">
              <a:spcBef>
                <a:spcPts val="0"/>
              </a:spcBef>
              <a:buFontTx/>
              <a:buNone/>
              <a:defRPr/>
            </a:pPr>
            <a:r>
              <a:rPr lang="id-ID" sz="2600" dirty="0" smtClean="0">
                <a:solidFill>
                  <a:srgbClr val="000099"/>
                </a:solidFill>
              </a:rPr>
              <a:t>-Penggunaan skala Guttman (Oppenheim, 1992): </a:t>
            </a:r>
          </a:p>
          <a:p>
            <a:pPr marL="531813" indent="-176213" eaLnBrk="1" hangingPunct="1">
              <a:spcBef>
                <a:spcPts val="0"/>
              </a:spcBef>
              <a:buFontTx/>
              <a:buNone/>
              <a:defRPr/>
            </a:pPr>
            <a:r>
              <a:rPr lang="id-ID" sz="2400" dirty="0" smtClean="0"/>
              <a:t>Bila ingin mengetahui perubahan sikap atau struktur dari sikap. </a:t>
            </a:r>
            <a:endParaRPr lang="en-US" altLang="id-ID" sz="2400" dirty="0" smtClean="0">
              <a:solidFill>
                <a:srgbClr val="003399"/>
              </a:solidFill>
            </a:endParaRPr>
          </a:p>
          <a:p>
            <a:pPr eaLnBrk="1" hangingPunct="1">
              <a:spcBef>
                <a:spcPts val="0"/>
              </a:spcBef>
              <a:buFontTx/>
              <a:buNone/>
              <a:defRPr/>
            </a:pPr>
            <a:endParaRPr lang="en-US" sz="2600" i="1" dirty="0" smtClean="0">
              <a:solidFill>
                <a:srgbClr val="FF0000"/>
              </a:solidFill>
            </a:endParaRPr>
          </a:p>
          <a:p>
            <a:pPr eaLnBrk="1" hangingPunct="1">
              <a:spcBef>
                <a:spcPts val="0"/>
              </a:spcBef>
              <a:buFont typeface="Wingdings" pitchFamily="2" charset="2"/>
              <a:buNone/>
              <a:defRPr/>
            </a:pPr>
            <a:endParaRPr lang="en-US" sz="2600" dirty="0" smtClean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6407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theme/theme1.xml><?xml version="1.0" encoding="utf-8"?>
<a:theme xmlns:a="http://schemas.openxmlformats.org/drawingml/2006/main" name="esa unggul 2017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2354FA26-DF42-4A5C-A6F9-6E98B93C76D7}" vid="{BF65A41C-7C5D-4184-B732-14E8E24BE8A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esa unggul 2017</Template>
  <TotalTime>1610</TotalTime>
  <Words>547</Words>
  <Application>Microsoft Office PowerPoint</Application>
  <PresentationFormat>On-screen Show (4:3)</PresentationFormat>
  <Paragraphs>78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Times New Roman</vt:lpstr>
      <vt:lpstr>Wingdings</vt:lpstr>
      <vt:lpstr>esa unggul 2017</vt:lpstr>
      <vt:lpstr>Kuliah 11 - Skala Guttman (Cumulative Scale)</vt:lpstr>
      <vt:lpstr>KEMAMPUAN AKHIR YANG DIHARAPKAN</vt:lpstr>
      <vt:lpstr>Skala Guttman (cumulative scale)</vt:lpstr>
      <vt:lpstr>Prinsip Skala Guttman (cumulative scale)</vt:lpstr>
      <vt:lpstr>Aplikasi Skala Guttman: 1. Bogardus Social Distance Scale</vt:lpstr>
      <vt:lpstr>Aplikasi Skala Guttman: 2. Prasangka thd homoseksual</vt:lpstr>
      <vt:lpstr>Aplikasi Skala Guttman: 2. Prasangka thd homoseksual</vt:lpstr>
      <vt:lpstr>Aplikasi Skala Guttman: 2. Prasangka thd homoseksual</vt:lpstr>
      <vt:lpstr>Skala Guttman (cumulative scale)</vt:lpstr>
      <vt:lpstr>Fokus skala Guttman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Skala Guttman (Cumulative Scale)</dc:title>
  <dc:subject>Konstruksi alat ukur</dc:subject>
  <dc:creator>Aries Yulianto</dc:creator>
  <cp:lastModifiedBy>aries yulianto</cp:lastModifiedBy>
  <cp:revision>84</cp:revision>
  <dcterms:created xsi:type="dcterms:W3CDTF">2012-03-15T15:11:23Z</dcterms:created>
  <dcterms:modified xsi:type="dcterms:W3CDTF">2018-05-18T12:26:26Z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TC102282709990</vt:lpwstr>
  </property>
</Properties>
</file>