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9"/>
  </p:notesMasterIdLst>
  <p:handoutMasterIdLst>
    <p:handoutMasterId r:id="rId10"/>
  </p:handoutMasterIdLst>
  <p:sldIdLst>
    <p:sldId id="256" r:id="rId2"/>
    <p:sldId id="297" r:id="rId3"/>
    <p:sldId id="271" r:id="rId4"/>
    <p:sldId id="288" r:id="rId5"/>
    <p:sldId id="293" r:id="rId6"/>
    <p:sldId id="275" r:id="rId7"/>
    <p:sldId id="29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00FFCC"/>
    <a:srgbClr val="CC0099"/>
    <a:srgbClr val="FFCC99"/>
    <a:srgbClr val="FF9966"/>
    <a:srgbClr val="66FFFF"/>
    <a:srgbClr val="99FF66"/>
    <a:srgbClr val="FF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Pengukuran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94F3-B8BE-4FA9-B862-0C5E241E97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3427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9A0A25-0FDE-47C0-93D6-042D9AEF048D}" type="datetimeFigureOut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F8F8603-491F-431F-A2BE-03546C98F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14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313F-0973-4F8A-A0FB-D3A9A38AE60F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87B6-DCB3-4563-884C-984A3FE4B1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0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DCF1E-AAF2-4A84-ABBE-7F803295EBC8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F734E-8DEE-4649-AD21-ED0381806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4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F98C-3768-4F6B-ADAA-9FACC15D556A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940FA-FD36-4B39-9D86-38C5B8734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5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920D4-C845-4898-8CE7-B4F931ECD39F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03238-5CDD-4A29-977E-D08B2408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1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DDD3-969F-4DAC-B754-F1F9F6FB1507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5F9A-0C28-40F3-B805-64DDA8FE9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4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DE5E-A304-4145-BCA1-A3793C4922ED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D538C-BD71-46EA-A0BF-D2E9ED7F3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4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38EAF-C050-49FF-9F00-FECC8DD0AE0D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A277-554F-410A-B475-AE2BED52F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2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16826-95D3-4EE8-9726-43F957B05BDE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5220D-DE8D-4F90-85B8-2D01D5F9D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9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831F-D9B2-40FF-A74C-EAFB0D9EFFB3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A4D33-8E9E-4B60-8CD6-8E23B8023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0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2C144-B4F3-476E-A5EA-55595A922396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3C4B7-79D2-4490-BE40-480027650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9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490D95-403C-48FF-BBDF-28857E528C81}" type="datetimeFigureOut">
              <a:rPr lang="en-US" smtClean="0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A2B1722A-B6DD-439C-81F8-2A9FFED99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3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3429000"/>
            <a:ext cx="5868144" cy="1252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700" smtClean="0">
                <a:solidFill>
                  <a:srgbClr val="FFFF00"/>
                </a:solidFill>
              </a:rPr>
              <a:t>Kuliah </a:t>
            </a:r>
            <a:r>
              <a:rPr lang="id-ID" sz="4700" smtClean="0">
                <a:solidFill>
                  <a:srgbClr val="FFFF00"/>
                </a:solidFill>
              </a:rPr>
              <a:t>12 </a:t>
            </a:r>
            <a:r>
              <a:rPr lang="id-ID" sz="4700" dirty="0" smtClean="0">
                <a:solidFill>
                  <a:srgbClr val="FFFF00"/>
                </a:solidFill>
              </a:rPr>
              <a:t>- </a:t>
            </a:r>
            <a:r>
              <a:rPr lang="en-US" sz="4700" dirty="0" err="1" smtClean="0">
                <a:solidFill>
                  <a:srgbClr val="FFFF00"/>
                </a:solidFill>
              </a:rPr>
              <a:t>Skala</a:t>
            </a:r>
            <a:r>
              <a:rPr lang="en-US" sz="4700" dirty="0" smtClean="0">
                <a:solidFill>
                  <a:srgbClr val="FFFF00"/>
                </a:solidFill>
              </a:rPr>
              <a:t> </a:t>
            </a:r>
            <a:r>
              <a:rPr lang="en-US" sz="4700" dirty="0" err="1" smtClean="0">
                <a:solidFill>
                  <a:srgbClr val="FFFF00"/>
                </a:solidFill>
              </a:rPr>
              <a:t>Guttman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(Cumulative Scale)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5228654"/>
            <a:ext cx="5470375" cy="13917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>
                <a:solidFill>
                  <a:schemeClr val="bg1"/>
                </a:solidFill>
              </a:rPr>
              <a:t>Psi307 - Pengukuran Psikologis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>
                <a:solidFill>
                  <a:schemeClr val="bg1"/>
                </a:solidFill>
              </a:rPr>
              <a:t>Aries Yulianto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</a:t>
            </a:r>
            <a:r>
              <a:rPr lang="id-ID" dirty="0" smtClean="0"/>
              <a:t>skala Guttman dalam pengukuran psikologi.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8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500" dirty="0" err="1" smtClean="0">
                <a:solidFill>
                  <a:schemeClr val="bg1"/>
                </a:solidFill>
              </a:rPr>
              <a:t>Langkah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Penyusunan</a:t>
            </a:r>
            <a:r>
              <a:rPr lang="id-ID" sz="3500" dirty="0" smtClean="0">
                <a:solidFill>
                  <a:schemeClr val="bg1"/>
                </a:solidFill>
              </a:rPr>
              <a:t> Skala </a:t>
            </a:r>
            <a:r>
              <a:rPr lang="id-ID" sz="3500" dirty="0" smtClean="0">
                <a:solidFill>
                  <a:schemeClr val="bg1"/>
                </a:solidFill>
              </a:rPr>
              <a:t>Guttman</a:t>
            </a:r>
            <a:endParaRPr lang="en-US" sz="3500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532812" cy="4752975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1.</a:t>
            </a:r>
            <a:r>
              <a:rPr lang="en-US" sz="2400" dirty="0" smtClean="0"/>
              <a:t> </a:t>
            </a:r>
            <a:r>
              <a:rPr lang="id-ID" sz="2400" dirty="0" smtClean="0">
                <a:solidFill>
                  <a:srgbClr val="800080"/>
                </a:solidFill>
              </a:rPr>
              <a:t>Te</a:t>
            </a:r>
            <a:r>
              <a:rPr lang="en-US" sz="2400" dirty="0" err="1" smtClean="0">
                <a:solidFill>
                  <a:srgbClr val="800080"/>
                </a:solidFill>
              </a:rPr>
              <a:t>ntukan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obyek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sikap</a:t>
            </a:r>
            <a:r>
              <a:rPr lang="id-ID" sz="2400" dirty="0" smtClean="0">
                <a:solidFill>
                  <a:srgbClr val="800080"/>
                </a:solidFill>
              </a:rPr>
              <a:t> yg akan diukur.</a:t>
            </a:r>
            <a:endParaRPr lang="en-US" sz="2400" dirty="0" smtClean="0">
              <a:solidFill>
                <a:srgbClr val="800080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dirty="0" smtClean="0"/>
              <a:t> </a:t>
            </a:r>
            <a:r>
              <a:rPr lang="id-ID" sz="2400" dirty="0" smtClean="0">
                <a:solidFill>
                  <a:srgbClr val="800080"/>
                </a:solidFill>
              </a:rPr>
              <a:t>B</a:t>
            </a:r>
            <a:r>
              <a:rPr lang="en-US" sz="2400" dirty="0" err="1" smtClean="0">
                <a:solidFill>
                  <a:srgbClr val="800080"/>
                </a:solidFill>
              </a:rPr>
              <a:t>uat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pernyataan</a:t>
            </a:r>
            <a:r>
              <a:rPr lang="en-US" sz="2400" dirty="0" smtClean="0">
                <a:solidFill>
                  <a:srgbClr val="800080"/>
                </a:solidFill>
              </a:rPr>
              <a:t> (</a:t>
            </a:r>
            <a:r>
              <a:rPr lang="id-ID" sz="2400" dirty="0" smtClean="0">
                <a:solidFill>
                  <a:srgbClr val="800080"/>
                </a:solidFill>
              </a:rPr>
              <a:t>5-7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pernyataan</a:t>
            </a:r>
            <a:r>
              <a:rPr lang="id-ID" sz="2400" dirty="0" smtClean="0">
                <a:solidFill>
                  <a:srgbClr val="800080"/>
                </a:solidFill>
              </a:rPr>
              <a:t>, maks. 10</a:t>
            </a:r>
            <a:r>
              <a:rPr lang="en-US" sz="2400" dirty="0" smtClean="0">
                <a:solidFill>
                  <a:srgbClr val="800080"/>
                </a:solidFill>
              </a:rPr>
              <a:t>)</a:t>
            </a:r>
            <a:r>
              <a:rPr lang="id-ID" sz="2400" dirty="0" smtClean="0">
                <a:solidFill>
                  <a:srgbClr val="800080"/>
                </a:solidFill>
              </a:rPr>
              <a:t>.</a:t>
            </a:r>
            <a:endParaRPr lang="en-US" sz="2400" dirty="0" smtClean="0">
              <a:solidFill>
                <a:srgbClr val="800080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3.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Berikan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skala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kepada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responden</a:t>
            </a:r>
            <a:r>
              <a:rPr lang="id-ID" sz="2400" dirty="0" smtClean="0">
                <a:solidFill>
                  <a:srgbClr val="800080"/>
                </a:solidFill>
              </a:rPr>
              <a:t>.</a:t>
            </a:r>
            <a:endParaRPr lang="en-US" sz="2400" dirty="0" smtClean="0">
              <a:solidFill>
                <a:srgbClr val="800080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4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Skor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jawaban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responden</a:t>
            </a:r>
            <a:r>
              <a:rPr lang="id-ID" sz="2400" dirty="0" smtClean="0">
                <a:solidFill>
                  <a:srgbClr val="800080"/>
                </a:solidFill>
              </a:rPr>
              <a:t>.</a:t>
            </a:r>
            <a:endParaRPr lang="en-US" sz="2400" dirty="0" smtClean="0">
              <a:solidFill>
                <a:srgbClr val="800080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5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dirty="0" smtClean="0"/>
              <a:t> </a:t>
            </a:r>
            <a:r>
              <a:rPr lang="id-ID" sz="2400" dirty="0" err="1" smtClean="0">
                <a:solidFill>
                  <a:srgbClr val="800080"/>
                </a:solidFill>
              </a:rPr>
              <a:t>H</a:t>
            </a:r>
            <a:r>
              <a:rPr lang="en-US" sz="2400" dirty="0" err="1" smtClean="0">
                <a:solidFill>
                  <a:srgbClr val="800080"/>
                </a:solidFill>
              </a:rPr>
              <a:t>itung</a:t>
            </a:r>
            <a:r>
              <a:rPr lang="en-US" sz="2400" dirty="0" smtClean="0">
                <a:solidFill>
                  <a:srgbClr val="800080"/>
                </a:solidFill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</a:rPr>
              <a:t>skor</a:t>
            </a:r>
            <a:r>
              <a:rPr lang="en-US" sz="2400" dirty="0" smtClean="0">
                <a:solidFill>
                  <a:srgbClr val="800080"/>
                </a:solidFill>
              </a:rPr>
              <a:t> total </a:t>
            </a:r>
            <a:r>
              <a:rPr lang="en-US" sz="2400" dirty="0" err="1" smtClean="0">
                <a:solidFill>
                  <a:srgbClr val="800080"/>
                </a:solidFill>
              </a:rPr>
              <a:t>responden</a:t>
            </a:r>
            <a:r>
              <a:rPr lang="id-ID" sz="2400" dirty="0" smtClean="0">
                <a:solidFill>
                  <a:srgbClr val="800080"/>
                </a:solidFill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9900"/>
                </a:solidFill>
              </a:rPr>
              <a:t>6.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800080"/>
                </a:solidFill>
              </a:rPr>
              <a:t>Lakukan</a:t>
            </a:r>
            <a:r>
              <a:rPr lang="en-US" sz="2400" dirty="0">
                <a:solidFill>
                  <a:srgbClr val="800080"/>
                </a:solidFill>
              </a:rPr>
              <a:t> </a:t>
            </a:r>
            <a:r>
              <a:rPr lang="en-US" sz="2400" i="1" dirty="0" err="1">
                <a:solidFill>
                  <a:srgbClr val="800080"/>
                </a:solidFill>
              </a:rPr>
              <a:t>scalogram</a:t>
            </a:r>
            <a:r>
              <a:rPr lang="en-US" sz="2400" i="1" dirty="0">
                <a:solidFill>
                  <a:srgbClr val="800080"/>
                </a:solidFill>
              </a:rPr>
              <a:t> analysis</a:t>
            </a:r>
            <a:endParaRPr lang="en-US" sz="2400" dirty="0" smtClean="0">
              <a:solidFill>
                <a:srgbClr val="800080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500" dirty="0" smtClean="0">
                <a:solidFill>
                  <a:schemeClr val="bg1"/>
                </a:solidFill>
              </a:rPr>
              <a:t>S</a:t>
            </a:r>
            <a:r>
              <a:rPr lang="id-ID" sz="3500" dirty="0" smtClean="0">
                <a:solidFill>
                  <a:schemeClr val="bg1"/>
                </a:solidFill>
              </a:rPr>
              <a:t>calogram Analysis:</a:t>
            </a:r>
            <a:br>
              <a:rPr lang="id-ID" sz="3500" dirty="0" smtClean="0">
                <a:solidFill>
                  <a:schemeClr val="bg1"/>
                </a:solidFill>
              </a:rPr>
            </a:br>
            <a:r>
              <a:rPr lang="id-ID" sz="3000" dirty="0" smtClean="0">
                <a:solidFill>
                  <a:srgbClr val="FFFF00"/>
                </a:solidFill>
              </a:rPr>
              <a:t>Goodness of Fit</a:t>
            </a:r>
            <a:endParaRPr lang="en-US" sz="3000" dirty="0" smtClean="0">
              <a:solidFill>
                <a:srgbClr val="FFFF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8281987" cy="452596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600" dirty="0" smtClean="0">
                <a:solidFill>
                  <a:srgbClr val="C00000"/>
                </a:solidFill>
              </a:rPr>
              <a:t>Utk mengetahui apakah data </a:t>
            </a:r>
            <a:r>
              <a:rPr lang="id-ID" sz="2600" i="1" dirty="0" smtClean="0">
                <a:solidFill>
                  <a:srgbClr val="C00000"/>
                </a:solidFill>
              </a:rPr>
              <a:t>fit</a:t>
            </a:r>
            <a:r>
              <a:rPr lang="id-ID" sz="2600" dirty="0" smtClean="0">
                <a:solidFill>
                  <a:srgbClr val="C00000"/>
                </a:solidFill>
              </a:rPr>
              <a:t> (cocok) dgn model Guttman, perlu dihitung: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600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id-ID" sz="2600" b="1" dirty="0" smtClean="0">
                <a:solidFill>
                  <a:srgbClr val="FF0000"/>
                </a:solidFill>
                <a:sym typeface="Wingdings" pitchFamily="2" charset="2"/>
              </a:rPr>
              <a:t>. </a:t>
            </a:r>
            <a:r>
              <a:rPr lang="id-ID" sz="2800" b="1" i="1" dirty="0" smtClean="0">
                <a:solidFill>
                  <a:srgbClr val="000099"/>
                </a:solidFill>
              </a:rPr>
              <a:t>Coefficient of Reproducibility</a:t>
            </a:r>
            <a:r>
              <a:rPr lang="id-ID" sz="2800" b="1" dirty="0" smtClean="0">
                <a:solidFill>
                  <a:srgbClr val="000099"/>
                </a:solidFill>
              </a:rPr>
              <a:t> </a:t>
            </a:r>
            <a:r>
              <a:rPr lang="id-ID" sz="2800" dirty="0" smtClean="0">
                <a:solidFill>
                  <a:srgbClr val="000099"/>
                </a:solidFill>
              </a:rPr>
              <a:t>(</a:t>
            </a:r>
            <a:r>
              <a:rPr lang="id-ID" sz="2800" i="1" dirty="0" smtClean="0">
                <a:solidFill>
                  <a:srgbClr val="000099"/>
                </a:solidFill>
              </a:rPr>
              <a:t>CR</a:t>
            </a:r>
            <a:r>
              <a:rPr lang="id-ID" sz="2800" dirty="0" smtClean="0">
                <a:solidFill>
                  <a:srgbClr val="000099"/>
                </a:solidFill>
              </a:rPr>
              <a:t> </a:t>
            </a:r>
            <a:r>
              <a:rPr lang="id-ID" sz="2800" dirty="0" smtClean="0"/>
              <a:t>atau</a:t>
            </a:r>
            <a:r>
              <a:rPr lang="id-ID" sz="2800" dirty="0" smtClean="0">
                <a:solidFill>
                  <a:srgbClr val="000099"/>
                </a:solidFill>
              </a:rPr>
              <a:t> </a:t>
            </a:r>
            <a:r>
              <a:rPr lang="id-ID" sz="2800" i="1" dirty="0" smtClean="0">
                <a:solidFill>
                  <a:srgbClr val="000099"/>
                </a:solidFill>
              </a:rPr>
              <a:t>Rep</a:t>
            </a:r>
            <a:r>
              <a:rPr lang="id-ID" sz="2800" dirty="0" smtClean="0">
                <a:solidFill>
                  <a:srgbClr val="000099"/>
                </a:solidFill>
              </a:rPr>
              <a:t>) </a:t>
            </a:r>
          </a:p>
          <a:p>
            <a:pPr marL="531813" indent="-258763" eaLnBrk="1" hangingPunct="1">
              <a:spcBef>
                <a:spcPts val="0"/>
              </a:spcBef>
              <a:buFontTx/>
              <a:buNone/>
            </a:pPr>
            <a:r>
              <a:rPr lang="id-ID" sz="2500" dirty="0" smtClean="0"/>
              <a:t>sejauh mana pola respons individu dpt diprediksi hanya dari pengetahuan ttg skor total individu tsb.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2.</a:t>
            </a:r>
            <a:r>
              <a:rPr lang="id-ID" sz="2800" dirty="0" smtClean="0"/>
              <a:t> </a:t>
            </a:r>
            <a:r>
              <a:rPr lang="id-ID" sz="2800" b="1" i="1" dirty="0" smtClean="0">
                <a:solidFill>
                  <a:srgbClr val="000099"/>
                </a:solidFill>
              </a:rPr>
              <a:t>Coefficient of Scalability</a:t>
            </a:r>
            <a:r>
              <a:rPr lang="id-ID" sz="2800" b="1" dirty="0" smtClean="0">
                <a:solidFill>
                  <a:srgbClr val="000099"/>
                </a:solidFill>
              </a:rPr>
              <a:t> </a:t>
            </a:r>
            <a:r>
              <a:rPr lang="id-ID" sz="2800" dirty="0" smtClean="0">
                <a:solidFill>
                  <a:srgbClr val="000099"/>
                </a:solidFill>
              </a:rPr>
              <a:t>(CS)</a:t>
            </a:r>
          </a:p>
          <a:p>
            <a:pPr marL="627063" indent="-271463" eaLnBrk="1" hangingPunct="1">
              <a:spcBef>
                <a:spcPts val="0"/>
              </a:spcBef>
              <a:buFontTx/>
              <a:buNone/>
            </a:pPr>
            <a:r>
              <a:rPr lang="id-ID" sz="2500" dirty="0" smtClean="0"/>
              <a:t>sejauh mana respons thd skala dpt diprediksi hanya dari frekuensi marjinal respons thd item.</a:t>
            </a:r>
            <a:endParaRPr lang="id-ID" sz="2500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0099"/>
          </a:solidFill>
        </p:spPr>
        <p:txBody>
          <a:bodyPr/>
          <a:lstStyle/>
          <a:p>
            <a:pPr eaLnBrk="1" hangingPunct="1"/>
            <a:r>
              <a:rPr lang="id-ID" sz="3600" dirty="0" smtClean="0">
                <a:solidFill>
                  <a:schemeClr val="bg1"/>
                </a:solidFill>
              </a:rPr>
              <a:t>Reliabilitas </a:t>
            </a:r>
            <a:r>
              <a:rPr lang="en-US" sz="3600" dirty="0" smtClean="0">
                <a:solidFill>
                  <a:schemeClr val="bg1"/>
                </a:solidFill>
              </a:rPr>
              <a:t>&amp; V</a:t>
            </a:r>
            <a:r>
              <a:rPr lang="id-ID" sz="3600" dirty="0" smtClean="0">
                <a:solidFill>
                  <a:schemeClr val="bg1"/>
                </a:solidFill>
              </a:rPr>
              <a:t>aliditas</a:t>
            </a:r>
            <a:br>
              <a:rPr lang="id-ID" sz="3600" dirty="0" smtClean="0">
                <a:solidFill>
                  <a:schemeClr val="bg1"/>
                </a:solidFill>
              </a:rPr>
            </a:br>
            <a:r>
              <a:rPr lang="id-ID" sz="3600" dirty="0" smtClean="0">
                <a:solidFill>
                  <a:schemeClr val="bg1"/>
                </a:solidFill>
              </a:rPr>
              <a:t>Skala Guttman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424862" cy="48244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000099"/>
                </a:solidFill>
              </a:rPr>
              <a:t>Reliabilitas</a:t>
            </a:r>
            <a:r>
              <a:rPr lang="en-US" sz="2400" dirty="0" smtClean="0">
                <a:solidFill>
                  <a:srgbClr val="000099"/>
                </a:solidFill>
              </a:rPr>
              <a:t>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300" dirty="0" smtClean="0"/>
              <a:t>1. </a:t>
            </a:r>
            <a:r>
              <a:rPr lang="id-ID" sz="2300" dirty="0" smtClean="0"/>
              <a:t>Tes-retes</a:t>
            </a:r>
            <a:r>
              <a:rPr lang="en-US" sz="2300" dirty="0" smtClean="0"/>
              <a:t>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300" dirty="0" smtClean="0"/>
              <a:t>2. </a:t>
            </a:r>
            <a:r>
              <a:rPr lang="id-ID" sz="2300" dirty="0" smtClean="0"/>
              <a:t>Alfa-Cronbach.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id-ID" sz="23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300" dirty="0" smtClean="0">
                <a:solidFill>
                  <a:srgbClr val="000099"/>
                </a:solidFill>
              </a:rPr>
              <a:t>Validitas: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300" dirty="0" smtClean="0"/>
              <a:t>1. Validitas Convergence-Divergence (konstruk).</a:t>
            </a:r>
          </a:p>
          <a:p>
            <a:pPr marL="631825" eaLnBrk="1" hangingPunct="1">
              <a:spcBef>
                <a:spcPts val="0"/>
              </a:spcBef>
              <a:buFontTx/>
              <a:buNone/>
            </a:pPr>
            <a:r>
              <a:rPr lang="id-ID" sz="2300" dirty="0" smtClean="0">
                <a:sym typeface="Wingdings" pitchFamily="2" charset="2"/>
              </a:rPr>
              <a:t> Gunakan alat ukur lain yg mengukur hal yg sama</a:t>
            </a:r>
            <a:endParaRPr lang="id-ID" sz="23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300" dirty="0" smtClean="0"/>
              <a:t>2. Validitas Kriteria.</a:t>
            </a:r>
          </a:p>
          <a:p>
            <a:pPr marL="728663" eaLnBrk="1" hangingPunct="1">
              <a:spcBef>
                <a:spcPts val="0"/>
              </a:spcBef>
              <a:buFontTx/>
              <a:buNone/>
            </a:pPr>
            <a:r>
              <a:rPr lang="id-ID" sz="2300" dirty="0" smtClean="0">
                <a:sym typeface="Wingdings" pitchFamily="2" charset="2"/>
              </a:rPr>
              <a:t> Gunakan rating</a:t>
            </a:r>
            <a:endParaRPr lang="id-ID" sz="23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endParaRPr lang="id-ID" sz="2400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chemeClr val="bg1"/>
                </a:solidFill>
              </a:rPr>
              <a:t>Kelebihan</a:t>
            </a:r>
            <a:r>
              <a:rPr lang="en-US" sz="3600" dirty="0" smtClean="0">
                <a:solidFill>
                  <a:schemeClr val="bg1"/>
                </a:solidFill>
              </a:rPr>
              <a:t> &amp; </a:t>
            </a:r>
            <a:r>
              <a:rPr lang="en-US" sz="3600" dirty="0" err="1" smtClean="0">
                <a:solidFill>
                  <a:schemeClr val="bg1"/>
                </a:solidFill>
              </a:rPr>
              <a:t>Kelemahan</a:t>
            </a:r>
            <a:r>
              <a:rPr lang="id-ID" sz="3600" dirty="0" smtClean="0">
                <a:solidFill>
                  <a:schemeClr val="bg1"/>
                </a:solidFill>
              </a:rPr>
              <a:t> </a:t>
            </a:r>
            <a:br>
              <a:rPr lang="id-ID" sz="3600" dirty="0" smtClean="0">
                <a:solidFill>
                  <a:schemeClr val="bg1"/>
                </a:solidFill>
              </a:rPr>
            </a:br>
            <a:r>
              <a:rPr lang="id-ID" sz="3600" dirty="0" smtClean="0">
                <a:solidFill>
                  <a:schemeClr val="bg1"/>
                </a:solidFill>
              </a:rPr>
              <a:t>Skala Guttman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424862" cy="48244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400" b="1" dirty="0" err="1" smtClean="0">
                <a:solidFill>
                  <a:srgbClr val="000099"/>
                </a:solidFill>
              </a:rPr>
              <a:t>Kelebihan</a:t>
            </a:r>
            <a:r>
              <a:rPr lang="en-US" sz="2400" b="1" dirty="0" smtClean="0">
                <a:solidFill>
                  <a:srgbClr val="000099"/>
                </a:solidFill>
              </a:rPr>
              <a:t>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300" dirty="0" smtClean="0"/>
              <a:t>1. </a:t>
            </a:r>
            <a:r>
              <a:rPr lang="id-ID" sz="2300" dirty="0" smtClean="0"/>
              <a:t>memiliki pernyataan yg cenderung lebih sedikit.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300" dirty="0"/>
              <a:t>2</a:t>
            </a:r>
            <a:r>
              <a:rPr lang="id-ID" sz="2300" dirty="0" smtClean="0"/>
              <a:t>. </a:t>
            </a:r>
            <a:r>
              <a:rPr lang="id-ID" sz="2300" dirty="0" smtClean="0"/>
              <a:t>analisis skalogram menjadi dasar dalam </a:t>
            </a:r>
            <a:r>
              <a:rPr lang="id-ID" sz="2300" i="1" dirty="0" smtClean="0"/>
              <a:t>modern test theory.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300" dirty="0"/>
              <a:t>3</a:t>
            </a:r>
            <a:r>
              <a:rPr lang="id-ID" sz="2300" dirty="0" smtClean="0"/>
              <a:t>. </a:t>
            </a:r>
            <a:r>
              <a:rPr lang="id-ID" sz="2300" dirty="0" smtClean="0"/>
              <a:t>Dpt digunakan pada selain pengukuran sikap. Misal: observasi, </a:t>
            </a:r>
            <a:r>
              <a:rPr lang="id-ID" sz="2400" dirty="0" smtClean="0"/>
              <a:t>kemampuan kognitif, perkembangan, dsb.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chemeClr val="bg1"/>
                </a:solidFill>
              </a:rPr>
              <a:t>Kelebihan</a:t>
            </a:r>
            <a:r>
              <a:rPr lang="en-US" sz="3600" dirty="0" smtClean="0">
                <a:solidFill>
                  <a:schemeClr val="bg1"/>
                </a:solidFill>
              </a:rPr>
              <a:t> &amp; </a:t>
            </a:r>
            <a:r>
              <a:rPr lang="en-US" sz="3600" dirty="0" err="1" smtClean="0">
                <a:solidFill>
                  <a:schemeClr val="bg1"/>
                </a:solidFill>
              </a:rPr>
              <a:t>Kelemahan</a:t>
            </a:r>
            <a:r>
              <a:rPr lang="id-ID" sz="3600" dirty="0" smtClean="0">
                <a:solidFill>
                  <a:schemeClr val="bg1"/>
                </a:solidFill>
              </a:rPr>
              <a:t> </a:t>
            </a:r>
            <a:br>
              <a:rPr lang="id-ID" sz="3600" dirty="0" smtClean="0">
                <a:solidFill>
                  <a:schemeClr val="bg1"/>
                </a:solidFill>
              </a:rPr>
            </a:br>
            <a:r>
              <a:rPr lang="id-ID" sz="3600" dirty="0" smtClean="0">
                <a:solidFill>
                  <a:schemeClr val="bg1"/>
                </a:solidFill>
              </a:rPr>
              <a:t>Skala Guttman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424862" cy="48244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500" b="1" dirty="0" err="1" smtClean="0">
                <a:solidFill>
                  <a:srgbClr val="000099"/>
                </a:solidFill>
              </a:rPr>
              <a:t>Kelemahan</a:t>
            </a:r>
            <a:r>
              <a:rPr lang="en-US" sz="2500" b="1" dirty="0" smtClean="0">
                <a:solidFill>
                  <a:srgbClr val="000099"/>
                </a:solidFill>
              </a:rPr>
              <a:t>: </a:t>
            </a:r>
            <a:endParaRPr lang="id-ID" sz="2500" b="1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500" dirty="0" smtClean="0">
                <a:solidFill>
                  <a:srgbClr val="FF0000"/>
                </a:solidFill>
              </a:rPr>
              <a:t>1.</a:t>
            </a:r>
            <a:r>
              <a:rPr lang="id-ID" sz="2500" dirty="0" smtClean="0"/>
              <a:t> kondisi skala Guttman yg sempurna jarang tercapai.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500" dirty="0" smtClean="0">
                <a:solidFill>
                  <a:srgbClr val="FF0000"/>
                </a:solidFill>
              </a:rPr>
              <a:t>2</a:t>
            </a:r>
            <a:r>
              <a:rPr lang="id-ID" sz="2500" dirty="0" smtClean="0">
                <a:solidFill>
                  <a:srgbClr val="FF0000"/>
                </a:solidFill>
              </a:rPr>
              <a:t>.</a:t>
            </a:r>
            <a:r>
              <a:rPr lang="id-ID" sz="2500" dirty="0" smtClean="0">
                <a:solidFill>
                  <a:srgbClr val="002060"/>
                </a:solidFill>
              </a:rPr>
              <a:t> </a:t>
            </a:r>
            <a:r>
              <a:rPr lang="id-ID" sz="2500" dirty="0" smtClean="0"/>
              <a:t>hanya menghasilkan skala pengukuran ordinal.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500" dirty="0" smtClean="0">
                <a:solidFill>
                  <a:srgbClr val="FF0000"/>
                </a:solidFill>
              </a:rPr>
              <a:t>3</a:t>
            </a:r>
            <a:r>
              <a:rPr lang="id-ID" sz="2500" dirty="0" smtClean="0">
                <a:solidFill>
                  <a:srgbClr val="FF0000"/>
                </a:solidFill>
              </a:rPr>
              <a:t>.</a:t>
            </a:r>
            <a:r>
              <a:rPr lang="id-ID" sz="2500" dirty="0" smtClean="0">
                <a:solidFill>
                  <a:srgbClr val="002060"/>
                </a:solidFill>
              </a:rPr>
              <a:t> </a:t>
            </a:r>
            <a:r>
              <a:rPr lang="id-ID" sz="2500" dirty="0" smtClean="0"/>
              <a:t>sebagai metode analisis dianggap ketinggalan jaman.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500" dirty="0" smtClean="0">
                <a:solidFill>
                  <a:srgbClr val="FF0000"/>
                </a:solidFill>
              </a:rPr>
              <a:t>4</a:t>
            </a:r>
            <a:r>
              <a:rPr lang="id-ID" sz="2500" dirty="0" smtClean="0">
                <a:solidFill>
                  <a:srgbClr val="FF0000"/>
                </a:solidFill>
              </a:rPr>
              <a:t>. </a:t>
            </a:r>
            <a:r>
              <a:rPr lang="id-ID" sz="2500" dirty="0" smtClean="0"/>
              <a:t>hanya dianggap sebuah </a:t>
            </a:r>
            <a:r>
              <a:rPr lang="id-ID" sz="2500" dirty="0" smtClean="0"/>
              <a:t>metode analisis data</a:t>
            </a:r>
            <a:r>
              <a:rPr lang="id-ID" sz="2500" dirty="0" smtClean="0"/>
              <a:t>.</a:t>
            </a:r>
            <a:endParaRPr lang="id-ID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1613</TotalTime>
  <Words>272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esa unggul 2017</vt:lpstr>
      <vt:lpstr>Kuliah 12 - Skala Guttman (Cumulative Scale)</vt:lpstr>
      <vt:lpstr>KEMAMPUAN AKHIR YANG DIHARAPKAN</vt:lpstr>
      <vt:lpstr>Langkah Penyusunan Skala Guttman</vt:lpstr>
      <vt:lpstr>Scalogram Analysis: Goodness of Fit</vt:lpstr>
      <vt:lpstr>Reliabilitas &amp; Validitas Skala Guttman</vt:lpstr>
      <vt:lpstr>Kelebihan &amp; Kelemahan  Skala Guttman</vt:lpstr>
      <vt:lpstr>Kelebihan &amp; Kelemahan  Skala Guttman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Skala Guttman (Cumulative Scale)</dc:title>
  <dc:subject>Konstruksi alat ukur</dc:subject>
  <dc:creator>Aries Yulianto</dc:creator>
  <cp:lastModifiedBy>aries yulianto</cp:lastModifiedBy>
  <cp:revision>84</cp:revision>
  <dcterms:created xsi:type="dcterms:W3CDTF">2012-03-15T15:11:23Z</dcterms:created>
  <dcterms:modified xsi:type="dcterms:W3CDTF">2018-05-18T12:25:33Z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TC102282709990</vt:lpwstr>
  </property>
</Properties>
</file>