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5" r:id="rId1"/>
  </p:sldMasterIdLst>
  <p:notesMasterIdLst>
    <p:notesMasterId r:id="rId12"/>
  </p:notesMasterIdLst>
  <p:handoutMasterIdLst>
    <p:handoutMasterId r:id="rId13"/>
  </p:handoutMasterIdLst>
  <p:sldIdLst>
    <p:sldId id="275" r:id="rId2"/>
    <p:sldId id="354" r:id="rId3"/>
    <p:sldId id="272" r:id="rId4"/>
    <p:sldId id="310" r:id="rId5"/>
    <p:sldId id="300" r:id="rId6"/>
    <p:sldId id="299" r:id="rId7"/>
    <p:sldId id="301" r:id="rId8"/>
    <p:sldId id="307" r:id="rId9"/>
    <p:sldId id="308" r:id="rId10"/>
    <p:sldId id="340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3399"/>
    <a:srgbClr val="006600"/>
    <a:srgbClr val="993366"/>
    <a:srgbClr val="F8F8F8"/>
    <a:srgbClr val="FF00FF"/>
    <a:srgbClr val="008000"/>
    <a:srgbClr val="00B0F0"/>
    <a:srgbClr val="66FF66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796" y="4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id-ID" dirty="0" smtClean="0"/>
              <a:t>Pengukuran Psikologis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id-ID" dirty="0" smtClean="0"/>
              <a:t>Aries Yulianto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E594C01-D6EE-40FA-A49E-759540FB6351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0551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9560A5E-04BA-4EB1-8B3E-6EBF540B1B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649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C1E9F9E-AEAC-475E-8D14-FECE1EA418C0}" type="slidenum">
              <a:rPr lang="id-ID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7787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1698625"/>
            <a:ext cx="5470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9569-D408-4AC6-A17B-6B207BA8181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38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5002C-BB54-4813-BB58-4BA27C917C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00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51" y="1501280"/>
            <a:ext cx="8229600" cy="1143000"/>
          </a:xfrm>
        </p:spPr>
        <p:txBody>
          <a:bodyPr/>
          <a:lstStyle>
            <a:lvl1pPr>
              <a:defRPr sz="3600" b="1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E1D1C-EF22-402C-8478-8AB4B1FA811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G_927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2662238"/>
            <a:ext cx="2916238" cy="3629025"/>
          </a:xfrm>
          <a:prstGeom prst="rect">
            <a:avLst/>
          </a:prstGeom>
          <a:solidFill>
            <a:schemeClr val="tx1"/>
          </a:solidFill>
          <a:ln w="0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51" y="1501280"/>
            <a:ext cx="8229600" cy="1143000"/>
          </a:xfrm>
        </p:spPr>
        <p:txBody>
          <a:bodyPr/>
          <a:lstStyle>
            <a:lvl1pPr>
              <a:defRPr sz="3600" b="1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8351" y="2654010"/>
            <a:ext cx="8229600" cy="2457412"/>
          </a:xfrm>
        </p:spPr>
        <p:txBody>
          <a:bodyPr/>
          <a:lstStyle>
            <a:lvl1pPr algn="r">
              <a:defRPr sz="30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80220-1640-471C-8E92-8A5872D1BC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F70A9-0E5B-4A55-B2F4-9695209A43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14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EE1F-3820-4376-9D9F-016EBA96A4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30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01FA6-5BAA-45E3-8979-550EE2553F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05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E10AA-EC96-403C-A650-1B3E25E3F74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22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E510A-3E0F-4951-B79E-524D399F5D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43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DA16A-5C6F-4D2C-8E2E-C637AD6F0A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1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D554A-CD17-4F05-99AB-D4857C89362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70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99166-74FF-43F7-B1CD-1138022394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74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8E0F70A9-0E5B-4A55-B2F4-9695209A43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56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70" r:id="rId11"/>
    <p:sldLayoutId id="2147483983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6830" y="3384553"/>
            <a:ext cx="6027169" cy="1470025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FFFF00"/>
                </a:solidFill>
              </a:rPr>
              <a:t>Skala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Likert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n-US" i="1" dirty="0" smtClean="0">
                <a:solidFill>
                  <a:srgbClr val="FFFF00"/>
                </a:solidFill>
              </a:rPr>
              <a:t>Summated Rating Scale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16831" y="5091294"/>
            <a:ext cx="5470375" cy="1391783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id-ID" sz="3000" b="1" dirty="0" smtClean="0">
                <a:solidFill>
                  <a:schemeClr val="bg1"/>
                </a:solidFill>
              </a:rPr>
              <a:t>Kuliah 13 - </a:t>
            </a:r>
            <a:r>
              <a:rPr lang="en-US" sz="3000" b="1" dirty="0" smtClean="0">
                <a:solidFill>
                  <a:schemeClr val="bg1"/>
                </a:solidFill>
              </a:rPr>
              <a:t>P</a:t>
            </a:r>
            <a:r>
              <a:rPr lang="id-ID" sz="3000" b="1" dirty="0" smtClean="0">
                <a:solidFill>
                  <a:schemeClr val="bg1"/>
                </a:solidFill>
              </a:rPr>
              <a:t>engukuran Psikologis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id-ID" sz="3000" b="1" dirty="0" smtClean="0">
                <a:solidFill>
                  <a:schemeClr val="bg1"/>
                </a:solidFill>
              </a:rPr>
              <a:t>Aries Yulianto</a:t>
            </a:r>
            <a:endParaRPr lang="en-US" sz="3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C00000"/>
                </a:solidFill>
              </a:rPr>
              <a:t>Pedoman Penulisan Pernyataan</a:t>
            </a:r>
            <a:endParaRPr lang="id-ID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7730"/>
            <a:ext cx="8229600" cy="4981433"/>
          </a:xfrm>
          <a:solidFill>
            <a:srgbClr val="F8F8F8">
              <a:alpha val="40000"/>
            </a:srgbClr>
          </a:solidFill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id-ID" sz="2000" dirty="0" smtClean="0"/>
              <a:t>Azwar, 2008, hlm 114-118</a:t>
            </a:r>
          </a:p>
          <a:p>
            <a:pPr>
              <a:spcBef>
                <a:spcPts val="0"/>
              </a:spcBef>
              <a:buNone/>
            </a:pPr>
            <a:r>
              <a:rPr lang="id-ID" sz="2000" dirty="0" smtClean="0"/>
              <a:t>1. Jgn menulis pernyataan yg membicarakan kejadian yang telah lewat (kecuali obyek sikap mengenai masa lalu).</a:t>
            </a:r>
          </a:p>
          <a:p>
            <a:pPr>
              <a:spcBef>
                <a:spcPts val="0"/>
              </a:spcBef>
              <a:buNone/>
            </a:pPr>
            <a:r>
              <a:rPr lang="id-ID" sz="2000" dirty="0" smtClean="0"/>
              <a:t>2. Jgn menulis pernyataan berupa fakta.</a:t>
            </a:r>
          </a:p>
          <a:p>
            <a:pPr>
              <a:spcBef>
                <a:spcPts val="0"/>
              </a:spcBef>
              <a:buNone/>
            </a:pPr>
            <a:r>
              <a:rPr lang="id-ID" sz="2000" dirty="0" smtClean="0"/>
              <a:t>3. Jgn menulis pernyataan yg menimbulkan lebih dari 1 penafsiran (ambigu).</a:t>
            </a:r>
          </a:p>
          <a:p>
            <a:pPr>
              <a:spcBef>
                <a:spcPts val="0"/>
              </a:spcBef>
              <a:buNone/>
            </a:pPr>
            <a:r>
              <a:rPr lang="id-ID" sz="2000" dirty="0" smtClean="0"/>
              <a:t>4. Jgn menulis pernyataan yg tdk relevan dgn obyeknya.</a:t>
            </a:r>
          </a:p>
          <a:p>
            <a:pPr>
              <a:spcBef>
                <a:spcPts val="0"/>
              </a:spcBef>
              <a:buNone/>
            </a:pPr>
            <a:r>
              <a:rPr lang="id-ID" sz="2000" dirty="0" smtClean="0"/>
              <a:t>5. Jgn menulis pernyataan yg akan disetujui/tdk setujui oleh sebagian besar responden.</a:t>
            </a:r>
          </a:p>
          <a:p>
            <a:pPr>
              <a:spcBef>
                <a:spcPts val="0"/>
              </a:spcBef>
              <a:buNone/>
            </a:pPr>
            <a:r>
              <a:rPr lang="id-ID" sz="2000" dirty="0" smtClean="0"/>
              <a:t>6. Buat pernyataan yg mencakup seluruh skala afektif yg diinginkan.</a:t>
            </a:r>
          </a:p>
          <a:p>
            <a:pPr>
              <a:spcBef>
                <a:spcPts val="0"/>
              </a:spcBef>
              <a:buNone/>
            </a:pPr>
            <a:r>
              <a:rPr lang="id-ID" sz="2000" dirty="0" smtClean="0"/>
              <a:t>7-8. Pernyataan ditulis ringkas, jelas, &amp; langsung.</a:t>
            </a:r>
          </a:p>
          <a:p>
            <a:pPr>
              <a:spcBef>
                <a:spcPts val="0"/>
              </a:spcBef>
              <a:buNone/>
            </a:pPr>
            <a:r>
              <a:rPr lang="id-ID" sz="2000" dirty="0" smtClean="0"/>
              <a:t>9. Setiap pernyataan harus berisi hanya 2 ide.</a:t>
            </a:r>
          </a:p>
          <a:p>
            <a:pPr>
              <a:spcBef>
                <a:spcPts val="0"/>
              </a:spcBef>
              <a:buNone/>
            </a:pPr>
            <a:r>
              <a:rPr lang="id-ID" sz="2000" dirty="0" smtClean="0"/>
              <a:t>10-11. Hindari penggunaan: “tidak pernah”, “selalu”, “semua”, “hanya”, “sekedar”.</a:t>
            </a:r>
          </a:p>
          <a:p>
            <a:pPr>
              <a:spcBef>
                <a:spcPts val="0"/>
              </a:spcBef>
              <a:buNone/>
            </a:pPr>
            <a:r>
              <a:rPr lang="id-ID" sz="2000" dirty="0" smtClean="0"/>
              <a:t>12. Hindari menggunakan istilah/kata yg tdk dimengerti responden.</a:t>
            </a:r>
          </a:p>
          <a:p>
            <a:pPr>
              <a:spcBef>
                <a:spcPts val="0"/>
              </a:spcBef>
              <a:buNone/>
            </a:pPr>
            <a:r>
              <a:rPr lang="id-ID" sz="2000" dirty="0" smtClean="0"/>
              <a:t>13. Hindari pernyataan dgn kata negatif ganda. 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Mampu memahami </a:t>
            </a:r>
            <a:r>
              <a:rPr lang="id-ID" dirty="0" smtClean="0"/>
              <a:t>skala Likert dalam pengukuran psikologi.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6535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  <a:alpha val="79999"/>
            </a:schemeClr>
          </a:solidFill>
        </p:spPr>
        <p:txBody>
          <a:bodyPr/>
          <a:lstStyle/>
          <a:p>
            <a:r>
              <a:rPr lang="id-ID" dirty="0" smtClean="0"/>
              <a:t>Pengantar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solidFill>
            <a:srgbClr val="FFFFFF">
              <a:alpha val="59999"/>
            </a:srgbClr>
          </a:solidFill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id-ID" sz="2800" dirty="0" smtClean="0"/>
              <a:t>D</a:t>
            </a:r>
            <a:r>
              <a:rPr lang="en-US" sz="2800" dirty="0" err="1" smtClean="0"/>
              <a:t>iperkenalkan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Rensis</a:t>
            </a:r>
            <a:r>
              <a:rPr lang="en-US" sz="2800" dirty="0" smtClean="0"/>
              <a:t> Likert </a:t>
            </a:r>
            <a:r>
              <a:rPr lang="en-US" sz="2800" dirty="0" err="1" smtClean="0"/>
              <a:t>tahun</a:t>
            </a:r>
            <a:r>
              <a:rPr lang="en-US" sz="2800" dirty="0" smtClean="0"/>
              <a:t> 1932.</a:t>
            </a:r>
            <a:endParaRPr lang="id-ID" sz="2800" dirty="0" smtClean="0"/>
          </a:p>
          <a:p>
            <a:pPr eaLnBrk="1" hangingPunct="1">
              <a:spcBef>
                <a:spcPts val="0"/>
              </a:spcBef>
              <a:defRPr/>
            </a:pPr>
            <a:r>
              <a:rPr lang="id-ID" sz="2800" dirty="0" smtClean="0"/>
              <a:t>M</a:t>
            </a:r>
            <a:r>
              <a:rPr lang="en-US" sz="2800" dirty="0" err="1" smtClean="0"/>
              <a:t>enggunakan</a:t>
            </a:r>
            <a:r>
              <a:rPr lang="en-US" sz="2800" dirty="0" smtClean="0"/>
              <a:t> </a:t>
            </a:r>
            <a:r>
              <a:rPr lang="id-ID" sz="2800" dirty="0" smtClean="0"/>
              <a:t>dasar </a:t>
            </a:r>
            <a:r>
              <a:rPr lang="en-US" sz="2800" dirty="0" err="1" smtClean="0"/>
              <a:t>pengertian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Thurstone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sikap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merupakan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penilaian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afektif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thdp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suatu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obyek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tertentu</a:t>
            </a:r>
            <a:r>
              <a:rPr lang="en-US" sz="2800" dirty="0" smtClean="0"/>
              <a:t>.</a:t>
            </a:r>
          </a:p>
          <a:p>
            <a:pPr>
              <a:spcBef>
                <a:spcPts val="0"/>
              </a:spcBef>
              <a:defRPr/>
            </a:pPr>
            <a:r>
              <a:rPr lang="id-ID" sz="2800" dirty="0" smtClean="0"/>
              <a:t>Berbeda dgn skala Thurstone, Skala Likert tdk membutuhkan kelompok penilai (</a:t>
            </a:r>
            <a:r>
              <a:rPr lang="id-ID" sz="2800" i="1" dirty="0" smtClean="0"/>
              <a:t>judging groups</a:t>
            </a:r>
            <a:r>
              <a:rPr lang="id-ID" sz="2800" dirty="0" smtClean="0"/>
              <a:t>) utk menentukan favorabilitas pernyataan.</a:t>
            </a:r>
          </a:p>
          <a:p>
            <a:pPr marL="73660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id-ID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id-ID" sz="2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Peneliti telah menentukan setiap pernyataan bersifat </a:t>
            </a:r>
            <a:r>
              <a:rPr lang="id-ID" sz="2600" i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favorable</a:t>
            </a:r>
            <a:r>
              <a:rPr lang="id-ID" sz="2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 atau </a:t>
            </a:r>
            <a:r>
              <a:rPr lang="id-ID" sz="2600" i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unfavorable</a:t>
            </a:r>
            <a:r>
              <a:rPr lang="id-ID" sz="2600" dirty="0" smtClean="0">
                <a:solidFill>
                  <a:srgbClr val="002060"/>
                </a:solidFill>
                <a:sym typeface="Wingdings" panose="05000000000000000000" pitchFamily="2" charset="2"/>
              </a:rPr>
              <a:t>.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solidFill>
            <a:srgbClr val="CC99FF">
              <a:alpha val="79608"/>
            </a:srgbClr>
          </a:solidFill>
        </p:spPr>
        <p:txBody>
          <a:bodyPr/>
          <a:lstStyle/>
          <a:p>
            <a:r>
              <a:rPr lang="en-US" dirty="0" smtClean="0"/>
              <a:t>A</a:t>
            </a:r>
            <a:r>
              <a:rPr lang="id-ID" dirty="0" smtClean="0"/>
              <a:t>sumsi: (Azwar, 2006; hlm. 140)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839913"/>
            <a:ext cx="8229600" cy="4643437"/>
          </a:xfrm>
          <a:solidFill>
            <a:srgbClr val="FFFFFF">
              <a:alpha val="59999"/>
            </a:srgbClr>
          </a:solidFill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id-ID" sz="2600" dirty="0" smtClean="0">
                <a:solidFill>
                  <a:srgbClr val="FF0000"/>
                </a:solidFill>
                <a:sym typeface="Wingdings" pitchFamily="2" charset="2"/>
              </a:rPr>
              <a:t>1.</a:t>
            </a:r>
            <a:r>
              <a:rPr lang="id-ID" sz="2600" dirty="0" smtClean="0">
                <a:solidFill>
                  <a:srgbClr val="002060"/>
                </a:solidFill>
                <a:sym typeface="Wingdings" pitchFamily="2" charset="2"/>
              </a:rPr>
              <a:t> Setiap pernyataan yg ditulis dpt disepakati termasuk pernyataan </a:t>
            </a:r>
            <a:r>
              <a:rPr lang="id-ID" sz="2600" i="1" dirty="0" smtClean="0">
                <a:solidFill>
                  <a:srgbClr val="008000"/>
                </a:solidFill>
                <a:sym typeface="Wingdings" pitchFamily="2" charset="2"/>
              </a:rPr>
              <a:t>favorable</a:t>
            </a:r>
            <a:r>
              <a:rPr lang="id-ID" sz="2600" dirty="0" smtClean="0">
                <a:solidFill>
                  <a:srgbClr val="002060"/>
                </a:solidFill>
                <a:sym typeface="Wingdings" pitchFamily="2" charset="2"/>
              </a:rPr>
              <a:t> atau </a:t>
            </a:r>
            <a:r>
              <a:rPr lang="id-ID" sz="2600" i="1" dirty="0" smtClean="0">
                <a:solidFill>
                  <a:srgbClr val="008000"/>
                </a:solidFill>
                <a:sym typeface="Wingdings" pitchFamily="2" charset="2"/>
              </a:rPr>
              <a:t>unfavorable</a:t>
            </a:r>
            <a:r>
              <a:rPr lang="id-ID" sz="2600" dirty="0" smtClean="0">
                <a:solidFill>
                  <a:srgbClr val="002060"/>
                </a:solidFill>
                <a:sym typeface="Wingdings" pitchFamily="2" charset="2"/>
              </a:rPr>
              <a:t>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id-ID" sz="2600" dirty="0" smtClean="0">
                <a:solidFill>
                  <a:srgbClr val="FF0000"/>
                </a:solidFill>
                <a:sym typeface="Wingdings" pitchFamily="2" charset="2"/>
              </a:rPr>
              <a:t>2. </a:t>
            </a:r>
            <a:r>
              <a:rPr lang="id-ID" sz="2600" dirty="0" smtClean="0">
                <a:solidFill>
                  <a:srgbClr val="008000"/>
                </a:solidFill>
                <a:sym typeface="Wingdings" pitchFamily="2" charset="2"/>
              </a:rPr>
              <a:t>Jawaban</a:t>
            </a:r>
            <a:r>
              <a:rPr lang="id-ID" sz="2600" dirty="0" smtClean="0">
                <a:solidFill>
                  <a:srgbClr val="002060"/>
                </a:solidFill>
                <a:sym typeface="Wingdings" pitchFamily="2" charset="2"/>
              </a:rPr>
              <a:t> yg diberikan oleh individu yg mempunyai sikap positif hrs </a:t>
            </a:r>
            <a:r>
              <a:rPr lang="id-ID" sz="2600" dirty="0" smtClean="0">
                <a:solidFill>
                  <a:srgbClr val="008000"/>
                </a:solidFill>
                <a:sym typeface="Wingdings" pitchFamily="2" charset="2"/>
              </a:rPr>
              <a:t>diberi bobot/nilai yg lebih tinggi </a:t>
            </a:r>
            <a:r>
              <a:rPr lang="id-ID" sz="2600" dirty="0" smtClean="0">
                <a:solidFill>
                  <a:srgbClr val="002060"/>
                </a:solidFill>
                <a:sym typeface="Wingdings" pitchFamily="2" charset="2"/>
              </a:rPr>
              <a:t>daripada jawaban yg diberikan responden yg mempunyai sikap negatif. </a:t>
            </a:r>
          </a:p>
          <a:p>
            <a:pPr>
              <a:spcBef>
                <a:spcPts val="0"/>
              </a:spcBef>
              <a:buFontTx/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79999"/>
            </a:srgbClr>
          </a:solidFill>
        </p:spPr>
        <p:txBody>
          <a:bodyPr/>
          <a:lstStyle/>
          <a:p>
            <a:r>
              <a:rPr lang="id-ID" smtClean="0"/>
              <a:t>Summated Rating Scale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839913"/>
            <a:ext cx="8229600" cy="4643437"/>
          </a:xfrm>
          <a:solidFill>
            <a:srgbClr val="FFFFFF">
              <a:alpha val="59999"/>
            </a:srgbClr>
          </a:solidFill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800" dirty="0" err="1" smtClean="0"/>
              <a:t>Likert</a:t>
            </a:r>
            <a:r>
              <a:rPr lang="en-US" sz="2800" dirty="0" smtClean="0"/>
              <a:t> </a:t>
            </a:r>
            <a:r>
              <a:rPr lang="en-US" sz="2800" dirty="0" err="1" smtClean="0"/>
              <a:t>menyebut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CC3399"/>
                </a:solidFill>
              </a:rPr>
              <a:t>“summated rating scale”.</a:t>
            </a:r>
            <a:endParaRPr lang="id-ID" sz="2800" dirty="0" smtClean="0">
              <a:solidFill>
                <a:srgbClr val="CC3399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id-ID" sz="2600" dirty="0" smtClean="0"/>
              <a:t>Pada setiap pernyataan, individu diminta utk menilai respons setuju-tidak setuju dlm intensitas.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id-ID" sz="2600" dirty="0" smtClean="0"/>
              <a:t>	</a:t>
            </a:r>
            <a:r>
              <a:rPr lang="id-ID" sz="2600" dirty="0" smtClean="0">
                <a:solidFill>
                  <a:srgbClr val="006600"/>
                </a:solidFill>
                <a:sym typeface="Wingdings" pitchFamily="2" charset="2"/>
              </a:rPr>
              <a:t></a:t>
            </a:r>
            <a:r>
              <a:rPr lang="id-ID" sz="2600" dirty="0" smtClean="0">
                <a:sym typeface="Wingdings" pitchFamily="2" charset="2"/>
              </a:rPr>
              <a:t> </a:t>
            </a:r>
            <a:r>
              <a:rPr lang="id-ID" sz="2600" dirty="0" smtClean="0">
                <a:solidFill>
                  <a:srgbClr val="FF0000"/>
                </a:solidFill>
                <a:sym typeface="Wingdings" pitchFamily="2" charset="2"/>
              </a:rPr>
              <a:t>rating</a:t>
            </a:r>
            <a:endParaRPr lang="id-ID" sz="2600" dirty="0" smtClean="0">
              <a:solidFill>
                <a:srgbClr val="002060"/>
              </a:solidFill>
              <a:sym typeface="Wingdings" pitchFamily="2" charset="2"/>
            </a:endParaRPr>
          </a:p>
          <a:p>
            <a:pPr>
              <a:spcBef>
                <a:spcPts val="0"/>
              </a:spcBef>
              <a:defRPr/>
            </a:pPr>
            <a:r>
              <a:rPr lang="id-ID" sz="2600" dirty="0" smtClean="0"/>
              <a:t>Sikap individu diketahui dari </a:t>
            </a:r>
            <a:r>
              <a:rPr lang="id-ID" sz="2600" i="1" dirty="0" smtClean="0"/>
              <a:t>jumlah </a:t>
            </a:r>
            <a:r>
              <a:rPr lang="id-ID" sz="2600" dirty="0" smtClean="0"/>
              <a:t>(sum) skor rating setiap pernyataan skala</a:t>
            </a:r>
            <a:r>
              <a:rPr lang="id-ID" sz="2600" i="1" dirty="0" smtClean="0"/>
              <a:t>.</a:t>
            </a:r>
          </a:p>
          <a:p>
            <a:pPr marL="628650">
              <a:spcBef>
                <a:spcPts val="0"/>
              </a:spcBef>
              <a:buFontTx/>
              <a:buNone/>
              <a:defRPr/>
            </a:pPr>
            <a:r>
              <a:rPr lang="id-ID" sz="2400" dirty="0" smtClean="0">
                <a:solidFill>
                  <a:srgbClr val="008000"/>
                </a:solidFill>
                <a:sym typeface="Wingdings" pitchFamily="2" charset="2"/>
              </a:rPr>
              <a:t></a:t>
            </a:r>
            <a:r>
              <a:rPr lang="id-ID" sz="2400" dirty="0" smtClean="0">
                <a:sym typeface="Wingdings" pitchFamily="2" charset="2"/>
              </a:rPr>
              <a:t> </a:t>
            </a:r>
            <a:r>
              <a:rPr lang="id-ID" sz="2400" dirty="0" smtClean="0">
                <a:solidFill>
                  <a:srgbClr val="002060"/>
                </a:solidFill>
                <a:sym typeface="Wingdings" pitchFamily="2" charset="2"/>
              </a:rPr>
              <a:t>pada pernyataan </a:t>
            </a:r>
            <a:r>
              <a:rPr lang="id-ID" sz="2400" i="1" dirty="0" smtClean="0">
                <a:solidFill>
                  <a:srgbClr val="002060"/>
                </a:solidFill>
                <a:sym typeface="Wingdings" pitchFamily="2" charset="2"/>
              </a:rPr>
              <a:t>unfavorable </a:t>
            </a:r>
            <a:r>
              <a:rPr lang="id-ID" sz="2400" dirty="0" smtClean="0">
                <a:solidFill>
                  <a:srgbClr val="002060"/>
                </a:solidFill>
                <a:sym typeface="Wingdings" pitchFamily="2" charset="2"/>
              </a:rPr>
              <a:t>nilai rating dibalik (</a:t>
            </a:r>
            <a:r>
              <a:rPr lang="id-ID" sz="2400" i="1" dirty="0" smtClean="0">
                <a:solidFill>
                  <a:srgbClr val="002060"/>
                </a:solidFill>
                <a:sym typeface="Wingdings" pitchFamily="2" charset="2"/>
              </a:rPr>
              <a:t>reverse scoring</a:t>
            </a:r>
            <a:r>
              <a:rPr lang="id-ID" sz="2400" dirty="0" smtClean="0">
                <a:solidFill>
                  <a:srgbClr val="002060"/>
                </a:solidFill>
                <a:sym typeface="Wingdings" pitchFamily="2" charset="2"/>
              </a:rPr>
              <a:t>).</a:t>
            </a:r>
            <a:endParaRPr lang="id-ID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79999"/>
            </a:srgbClr>
          </a:solidFill>
        </p:spPr>
        <p:txBody>
          <a:bodyPr/>
          <a:lstStyle/>
          <a:p>
            <a:r>
              <a:rPr lang="id-ID" smtClean="0"/>
              <a:t>Summated Rating Scale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839913"/>
            <a:ext cx="8229600" cy="4643437"/>
          </a:xfrm>
          <a:solidFill>
            <a:srgbClr val="FFFFFF">
              <a:alpha val="59999"/>
            </a:srgbClr>
          </a:solidFill>
        </p:spPr>
        <p:txBody>
          <a:bodyPr/>
          <a:lstStyle/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id-ID" sz="2600" dirty="0" smtClean="0"/>
              <a:t>Nilai </a:t>
            </a:r>
            <a:r>
              <a:rPr lang="id-ID" sz="2600" dirty="0" smtClean="0">
                <a:solidFill>
                  <a:srgbClr val="FF0000"/>
                </a:solidFill>
              </a:rPr>
              <a:t>skala</a:t>
            </a:r>
            <a:r>
              <a:rPr lang="id-ID" sz="2600" dirty="0" smtClean="0"/>
              <a:t> utk menentukan nilai respons (jawaban) thd pernyataan, bukan favorabilitas pernyataan.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id-ID" sz="2400" dirty="0" smtClean="0">
                <a:solidFill>
                  <a:srgbClr val="CC3399"/>
                </a:solidFill>
                <a:sym typeface="Wingdings" pitchFamily="2" charset="2"/>
              </a:rPr>
              <a:t></a:t>
            </a:r>
            <a:r>
              <a:rPr lang="id-ID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menggunakan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distribusi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respons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id-ID" sz="2400" dirty="0" smtClean="0">
                <a:solidFill>
                  <a:srgbClr val="008000"/>
                </a:solidFill>
              </a:rPr>
              <a:t>“setuju atau tdk setuju” dari klp ujicoba </a:t>
            </a:r>
            <a:r>
              <a:rPr lang="en-US" sz="2400" dirty="0" err="1" smtClean="0">
                <a:solidFill>
                  <a:srgbClr val="008000"/>
                </a:solidFill>
              </a:rPr>
              <a:t>sbg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dasar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penentuan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nilai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id-ID" sz="2400" dirty="0" smtClean="0">
                <a:solidFill>
                  <a:srgbClr val="008000"/>
                </a:solidFill>
              </a:rPr>
              <a:t>respons</a:t>
            </a:r>
            <a:r>
              <a:rPr lang="en-US" sz="2400" dirty="0" err="1" smtClean="0">
                <a:solidFill>
                  <a:srgbClr val="008000"/>
                </a:solidFill>
              </a:rPr>
              <a:t>nya</a:t>
            </a:r>
            <a:r>
              <a:rPr lang="en-US" sz="2400" dirty="0" smtClean="0">
                <a:solidFill>
                  <a:srgbClr val="008000"/>
                </a:solidFill>
              </a:rPr>
              <a:t>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id-ID" sz="2400" dirty="0" smtClean="0">
              <a:solidFill>
                <a:srgbClr val="00B050"/>
              </a:solidFill>
              <a:sym typeface="Wingdings" pitchFamily="2" charset="2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id-ID" sz="2600" dirty="0" smtClean="0">
                <a:solidFill>
                  <a:srgbClr val="7030A0"/>
                </a:solidFill>
                <a:sym typeface="Wingdings" pitchFamily="2" charset="2"/>
              </a:rPr>
              <a:t>Klp uji-coba </a:t>
            </a:r>
            <a:r>
              <a:rPr lang="id-ID" sz="2600" dirty="0" smtClean="0">
                <a:sym typeface="Wingdings" pitchFamily="2" charset="2"/>
              </a:rPr>
              <a:t>diperlukan utk menentukan nilai respons dari setiap pernyataan.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id-ID" sz="2400" dirty="0" smtClean="0">
                <a:sym typeface="Wingdings" pitchFamily="2" charset="2"/>
              </a:rPr>
              <a:t>	 jumlah cukup banyak (6-10 org x jmlh pernyataan).</a:t>
            </a:r>
            <a:endParaRPr lang="id-ID" sz="2600" dirty="0" smtClean="0">
              <a:solidFill>
                <a:srgbClr val="002060"/>
              </a:solidFill>
              <a:sym typeface="Wingdings" pitchFamily="2" charset="2"/>
            </a:endParaRPr>
          </a:p>
          <a:p>
            <a:pPr>
              <a:spcBef>
                <a:spcPts val="0"/>
              </a:spcBef>
              <a:buFontTx/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solidFill>
            <a:srgbClr val="CC3399">
              <a:alpha val="59999"/>
            </a:srgbClr>
          </a:solidFill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Langkah Penyusunan</a:t>
            </a:r>
            <a:r>
              <a:rPr lang="id-ID" smtClean="0">
                <a:solidFill>
                  <a:srgbClr val="FFFF00"/>
                </a:solidFill>
              </a:rPr>
              <a:t> Skala Likert</a:t>
            </a:r>
            <a:endParaRPr lang="id-ID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839913"/>
            <a:ext cx="8229600" cy="4683125"/>
          </a:xfrm>
          <a:solidFill>
            <a:srgbClr val="FFFFFF">
              <a:alpha val="69803"/>
            </a:srgbClr>
          </a:solidFill>
        </p:spPr>
        <p:txBody>
          <a:bodyPr/>
          <a:lstStyle/>
          <a:p>
            <a:pPr marL="609600" indent="-6096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1.</a:t>
            </a:r>
            <a:r>
              <a:rPr lang="en-US" sz="3000" b="1" dirty="0" smtClean="0"/>
              <a:t> </a:t>
            </a:r>
            <a:r>
              <a:rPr lang="id-ID" sz="3000" b="1" dirty="0" smtClean="0">
                <a:solidFill>
                  <a:schemeClr val="accent2"/>
                </a:solidFill>
              </a:rPr>
              <a:t>T</a:t>
            </a:r>
            <a:r>
              <a:rPr lang="en-US" sz="3000" b="1" dirty="0" err="1" smtClean="0">
                <a:solidFill>
                  <a:schemeClr val="accent2"/>
                </a:solidFill>
              </a:rPr>
              <a:t>entukan</a:t>
            </a:r>
            <a:r>
              <a:rPr lang="en-US" sz="3000" b="1" dirty="0" smtClean="0">
                <a:solidFill>
                  <a:schemeClr val="accent2"/>
                </a:solidFill>
              </a:rPr>
              <a:t> </a:t>
            </a:r>
            <a:r>
              <a:rPr lang="en-US" sz="3000" b="1" dirty="0" err="1" smtClean="0">
                <a:solidFill>
                  <a:schemeClr val="accent2"/>
                </a:solidFill>
              </a:rPr>
              <a:t>obyek</a:t>
            </a:r>
            <a:r>
              <a:rPr lang="en-US" sz="3000" b="1" dirty="0" smtClean="0">
                <a:solidFill>
                  <a:schemeClr val="accent2"/>
                </a:solidFill>
              </a:rPr>
              <a:t> </a:t>
            </a:r>
            <a:r>
              <a:rPr lang="en-US" sz="3000" b="1" dirty="0" err="1" smtClean="0">
                <a:solidFill>
                  <a:schemeClr val="accent2"/>
                </a:solidFill>
              </a:rPr>
              <a:t>sikap</a:t>
            </a:r>
            <a:r>
              <a:rPr lang="en-US" sz="3000" dirty="0" smtClean="0">
                <a:solidFill>
                  <a:schemeClr val="accent2"/>
                </a:solidFill>
              </a:rPr>
              <a:t>. </a:t>
            </a:r>
          </a:p>
          <a:p>
            <a:pPr marL="609600" indent="-6096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id-ID" sz="2800" dirty="0" smtClean="0"/>
              <a:t>: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,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lain,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, </a:t>
            </a:r>
            <a:r>
              <a:rPr lang="en-US" sz="2800" dirty="0" err="1" smtClean="0"/>
              <a:t>ide</a:t>
            </a:r>
            <a:r>
              <a:rPr lang="id-ID" sz="2800" dirty="0" smtClean="0"/>
              <a:t>/rencana</a:t>
            </a:r>
            <a:r>
              <a:rPr lang="en-US" sz="2800" dirty="0" smtClean="0"/>
              <a:t>,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, </a:t>
            </a:r>
            <a:r>
              <a:rPr lang="en-US" sz="2800" dirty="0" err="1" smtClean="0"/>
              <a:t>dll</a:t>
            </a:r>
            <a:r>
              <a:rPr lang="en-US" sz="2800" dirty="0" smtClean="0"/>
              <a:t>. </a:t>
            </a:r>
            <a:r>
              <a:rPr lang="en-US" sz="2400" dirty="0" smtClean="0">
                <a:solidFill>
                  <a:srgbClr val="006600"/>
                </a:solidFill>
              </a:rPr>
              <a:t> </a:t>
            </a:r>
          </a:p>
          <a:p>
            <a:pPr lvl="1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CC3399"/>
                </a:solidFill>
                <a:sym typeface="Wingdings" pitchFamily="2" charset="2"/>
              </a:rPr>
              <a:t></a:t>
            </a:r>
            <a:r>
              <a:rPr lang="en-US" sz="2400" b="1" dirty="0" smtClean="0">
                <a:solidFill>
                  <a:srgbClr val="660033"/>
                </a:solidFill>
                <a:sym typeface="Wingdings" pitchFamily="2" charset="2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Pilot study:</a:t>
            </a:r>
            <a:r>
              <a:rPr lang="en-US" sz="2400" b="1" dirty="0" smtClean="0">
                <a:solidFill>
                  <a:srgbClr val="660033"/>
                </a:solidFill>
                <a:sym typeface="Wingdings" pitchFamily="2" charset="2"/>
              </a:rPr>
              <a:t> </a:t>
            </a:r>
            <a:r>
              <a:rPr lang="id-ID" sz="2400" dirty="0" smtClean="0">
                <a:solidFill>
                  <a:srgbClr val="002060"/>
                </a:solidFill>
                <a:sym typeface="Wingdings" pitchFamily="2" charset="2"/>
              </a:rPr>
              <a:t>memp</a:t>
            </a:r>
            <a:r>
              <a:rPr lang="en-US" sz="2400" dirty="0" err="1" smtClean="0">
                <a:solidFill>
                  <a:srgbClr val="002060"/>
                </a:solidFill>
                <a:sym typeface="Wingdings" pitchFamily="2" charset="2"/>
              </a:rPr>
              <a:t>elajari</a:t>
            </a:r>
            <a:r>
              <a:rPr lang="en-US" sz="24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sym typeface="Wingdings" pitchFamily="2" charset="2"/>
              </a:rPr>
              <a:t>lebih</a:t>
            </a:r>
            <a:r>
              <a:rPr lang="en-US" sz="24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sym typeface="Wingdings" pitchFamily="2" charset="2"/>
              </a:rPr>
              <a:t>lanjut</a:t>
            </a:r>
            <a:r>
              <a:rPr lang="en-US" sz="24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sym typeface="Wingdings" pitchFamily="2" charset="2"/>
              </a:rPr>
              <a:t>obyek</a:t>
            </a:r>
            <a:r>
              <a:rPr lang="en-US" sz="2400" dirty="0" smtClean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sym typeface="Wingdings" pitchFamily="2" charset="2"/>
              </a:rPr>
              <a:t>sikap</a:t>
            </a:r>
            <a:r>
              <a:rPr lang="id-ID" sz="2400" dirty="0" smtClean="0">
                <a:solidFill>
                  <a:srgbClr val="002060"/>
                </a:solidFill>
                <a:sym typeface="Wingdings" pitchFamily="2" charset="2"/>
              </a:rPr>
              <a:t> dgn cara: wawancara, studi literatur, dll.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609600" indent="-6096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  <a:r>
              <a:rPr lang="en-US" sz="2800" b="1" dirty="0" smtClean="0"/>
              <a:t> </a:t>
            </a:r>
            <a:r>
              <a:rPr lang="id-ID" sz="2800" b="1" dirty="0" smtClean="0">
                <a:solidFill>
                  <a:schemeClr val="accent2"/>
                </a:solidFill>
              </a:rPr>
              <a:t>T</a:t>
            </a:r>
            <a:r>
              <a:rPr lang="en-US" sz="2800" b="1" dirty="0" err="1" smtClean="0">
                <a:solidFill>
                  <a:schemeClr val="accent2"/>
                </a:solidFill>
              </a:rPr>
              <a:t>entukan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id-ID" sz="2800" b="1" dirty="0" smtClean="0">
                <a:solidFill>
                  <a:schemeClr val="accent2"/>
                </a:solidFill>
              </a:rPr>
              <a:t>responden</a:t>
            </a:r>
            <a:r>
              <a:rPr lang="en-US" sz="2800" dirty="0" smtClean="0">
                <a:solidFill>
                  <a:schemeClr val="accent2"/>
                </a:solidFill>
              </a:rPr>
              <a:t>.</a:t>
            </a:r>
            <a:r>
              <a:rPr lang="en-US" sz="2800" dirty="0" smtClean="0"/>
              <a:t> </a:t>
            </a:r>
          </a:p>
          <a:p>
            <a:pPr marL="609600" indent="-609600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600" dirty="0" smtClean="0">
                <a:sym typeface="Wingdings" pitchFamily="2" charset="2"/>
              </a:rPr>
              <a:t> </a:t>
            </a:r>
            <a:r>
              <a:rPr lang="id-ID" sz="2600" dirty="0" smtClean="0">
                <a:sym typeface="Wingdings" pitchFamily="2" charset="2"/>
              </a:rPr>
              <a:t>kelompok subyek yg terkait dgn obyek sikap</a:t>
            </a:r>
            <a:r>
              <a:rPr lang="id-ID" sz="2600" dirty="0" smtClean="0">
                <a:sym typeface="Wingdings" pitchFamily="2" charset="2"/>
              </a:rPr>
              <a:t>.</a:t>
            </a:r>
          </a:p>
          <a:p>
            <a:pPr marL="609600" indent="-609600">
              <a:spcBef>
                <a:spcPts val="0"/>
              </a:spcBef>
              <a:buNone/>
              <a:defRPr/>
            </a:pPr>
            <a:r>
              <a:rPr lang="en-US" sz="2600" b="1" dirty="0">
                <a:solidFill>
                  <a:srgbClr val="FF0000"/>
                </a:solidFill>
              </a:rPr>
              <a:t>3.</a:t>
            </a:r>
            <a:r>
              <a:rPr lang="en-US" sz="2600" b="1" dirty="0"/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Menulis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1" dirty="0" err="1">
                <a:solidFill>
                  <a:schemeClr val="accent2"/>
                </a:solidFill>
              </a:rPr>
              <a:t>pernyataan</a:t>
            </a:r>
            <a:r>
              <a:rPr lang="en-US" sz="2600" dirty="0">
                <a:solidFill>
                  <a:schemeClr val="accent2"/>
                </a:solidFill>
              </a:rPr>
              <a:t>. </a:t>
            </a:r>
          </a:p>
          <a:p>
            <a:pPr marL="450850" indent="-273050">
              <a:spcBef>
                <a:spcPts val="0"/>
              </a:spcBef>
              <a:buNone/>
              <a:defRPr/>
            </a:pPr>
            <a:r>
              <a:rPr lang="id-ID" sz="2400" dirty="0"/>
              <a:t>- diperlukan 2-3 kali dari jumlah yg dibutuhkan.</a:t>
            </a:r>
          </a:p>
          <a:p>
            <a:pPr marL="450850" indent="-273050">
              <a:spcBef>
                <a:spcPts val="0"/>
              </a:spcBef>
              <a:buNone/>
              <a:defRPr/>
            </a:pPr>
            <a:r>
              <a:rPr lang="id-ID" sz="2600" dirty="0"/>
              <a:t>- d</a:t>
            </a:r>
            <a:r>
              <a:rPr lang="en-US" sz="2600" dirty="0" err="1"/>
              <a:t>alam</a:t>
            </a:r>
            <a:r>
              <a:rPr lang="en-US" sz="2600" dirty="0"/>
              <a:t> </a:t>
            </a:r>
            <a:r>
              <a:rPr lang="en-US" sz="2600" dirty="0" err="1"/>
              <a:t>menulis</a:t>
            </a:r>
            <a:r>
              <a:rPr lang="en-US" sz="2600" dirty="0"/>
              <a:t> </a:t>
            </a:r>
            <a:r>
              <a:rPr lang="en-US" sz="2600" dirty="0" err="1"/>
              <a:t>pernyataan</a:t>
            </a:r>
            <a:r>
              <a:rPr lang="en-US" sz="2600" dirty="0"/>
              <a:t> </a:t>
            </a:r>
            <a:r>
              <a:rPr lang="en-US" sz="2600" dirty="0" err="1"/>
              <a:t>sikap</a:t>
            </a:r>
            <a:r>
              <a:rPr lang="en-US" sz="2600" dirty="0"/>
              <a:t>, </a:t>
            </a:r>
            <a:r>
              <a:rPr lang="en-US" sz="2600" dirty="0" err="1"/>
              <a:t>diperlukan</a:t>
            </a:r>
            <a:r>
              <a:rPr lang="en-US" sz="2600" dirty="0"/>
              <a:t> </a:t>
            </a:r>
            <a:r>
              <a:rPr lang="en-US" sz="2600" dirty="0" err="1"/>
              <a:t>kreati</a:t>
            </a:r>
            <a:r>
              <a:rPr lang="id-ID" sz="2600" dirty="0"/>
              <a:t>v</a:t>
            </a:r>
            <a:r>
              <a:rPr lang="en-US" sz="2600" dirty="0" err="1"/>
              <a:t>itas</a:t>
            </a:r>
            <a:r>
              <a:rPr lang="en-US" sz="2600" dirty="0"/>
              <a:t> </a:t>
            </a:r>
            <a:r>
              <a:rPr lang="en-US" sz="2600" dirty="0" err="1"/>
              <a:t>yg</a:t>
            </a:r>
            <a:r>
              <a:rPr lang="en-US" sz="2600" dirty="0"/>
              <a:t> </a:t>
            </a:r>
            <a:r>
              <a:rPr lang="en-US" sz="2600" dirty="0" err="1"/>
              <a:t>tinggi</a:t>
            </a:r>
            <a:r>
              <a:rPr lang="en-US" sz="26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solidFill>
            <a:srgbClr val="CC3399">
              <a:alpha val="59999"/>
            </a:srgbClr>
          </a:solidFill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Langkah Penyusunan</a:t>
            </a:r>
            <a:r>
              <a:rPr lang="id-ID" smtClean="0">
                <a:solidFill>
                  <a:srgbClr val="FFFF00"/>
                </a:solidFill>
              </a:rPr>
              <a:t> Skala Likert</a:t>
            </a:r>
            <a:endParaRPr lang="id-ID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839913"/>
            <a:ext cx="8229600" cy="4683125"/>
          </a:xfrm>
          <a:solidFill>
            <a:srgbClr val="FFFFFF">
              <a:alpha val="69803"/>
            </a:srgbClr>
          </a:solidFill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4.</a:t>
            </a:r>
            <a:r>
              <a:rPr lang="en-US" sz="2600" dirty="0" smtClean="0"/>
              <a:t> </a:t>
            </a:r>
            <a:r>
              <a:rPr lang="id-ID" sz="2600" dirty="0" smtClean="0"/>
              <a:t>Review pernyataan yg dibuat dgn kaidah penulisan pernyataan dari Edwards (Azwar, 2008 hal. 114-118</a:t>
            </a:r>
            <a:r>
              <a:rPr lang="en-US" sz="2600" dirty="0" smtClean="0"/>
              <a:t>)</a:t>
            </a:r>
            <a:r>
              <a:rPr lang="id-ID" sz="2600" dirty="0" smtClean="0"/>
              <a:t>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id-ID" sz="2600" dirty="0" smtClean="0">
                <a:solidFill>
                  <a:srgbClr val="FF0000"/>
                </a:solidFill>
              </a:rPr>
              <a:t>5.</a:t>
            </a:r>
            <a:r>
              <a:rPr lang="id-ID" sz="2600" dirty="0" smtClean="0"/>
              <a:t> Buat </a:t>
            </a:r>
            <a:r>
              <a:rPr lang="id-ID" sz="2600" i="1" dirty="0" smtClean="0"/>
              <a:t>covering letter </a:t>
            </a:r>
            <a:r>
              <a:rPr lang="id-ID" sz="2600" dirty="0" smtClean="0"/>
              <a:t>&amp; instruksi, lalu </a:t>
            </a:r>
            <a:r>
              <a:rPr lang="en-US" sz="2600" dirty="0" err="1" smtClean="0"/>
              <a:t>jadi</a:t>
            </a:r>
            <a:r>
              <a:rPr lang="id-ID" sz="2600" dirty="0" smtClean="0"/>
              <a:t>kan</a:t>
            </a:r>
            <a:r>
              <a:rPr lang="en-US" sz="2600" dirty="0" smtClean="0"/>
              <a:t> </a:t>
            </a:r>
            <a:r>
              <a:rPr lang="en-US" sz="2600" i="1" dirty="0" smtClean="0"/>
              <a:t>draft</a:t>
            </a:r>
            <a:r>
              <a:rPr lang="en-US" sz="2600" dirty="0" smtClean="0"/>
              <a:t> </a:t>
            </a:r>
            <a:r>
              <a:rPr lang="en-US" sz="2600" dirty="0" err="1" smtClean="0"/>
              <a:t>alat</a:t>
            </a:r>
            <a:r>
              <a:rPr lang="en-US" sz="2600" dirty="0" smtClean="0"/>
              <a:t> </a:t>
            </a:r>
            <a:r>
              <a:rPr lang="en-US" sz="2600" dirty="0" err="1" smtClean="0"/>
              <a:t>ukur</a:t>
            </a:r>
            <a:r>
              <a:rPr lang="en-US" sz="2600" dirty="0" smtClean="0"/>
              <a:t>.</a:t>
            </a:r>
            <a:endParaRPr lang="en-US" sz="2600" dirty="0" smtClean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6. </a:t>
            </a:r>
            <a:r>
              <a:rPr lang="en-US" sz="2600" dirty="0" err="1" smtClean="0"/>
              <a:t>Lakukan</a:t>
            </a:r>
            <a:r>
              <a:rPr lang="en-US" sz="2600" dirty="0" smtClean="0"/>
              <a:t> </a:t>
            </a:r>
            <a:r>
              <a:rPr lang="en-US" sz="2600" i="1" dirty="0" smtClean="0">
                <a:solidFill>
                  <a:srgbClr val="FF3399"/>
                </a:solidFill>
              </a:rPr>
              <a:t>try-out</a:t>
            </a:r>
            <a:r>
              <a:rPr lang="en-US" sz="2600" i="1" dirty="0" smtClean="0"/>
              <a:t> </a:t>
            </a:r>
            <a:r>
              <a:rPr lang="en-US" sz="2600" dirty="0" err="1" smtClean="0"/>
              <a:t>utk</a:t>
            </a:r>
            <a:r>
              <a:rPr lang="en-US" sz="2600" dirty="0" smtClean="0"/>
              <a:t> </a:t>
            </a:r>
            <a:r>
              <a:rPr lang="en-US" sz="2600" dirty="0" err="1" smtClean="0"/>
              <a:t>mendapatkan</a:t>
            </a:r>
            <a:r>
              <a:rPr lang="en-US" sz="2600" dirty="0" smtClean="0"/>
              <a:t> </a:t>
            </a:r>
            <a:r>
              <a:rPr lang="en-US" sz="2600" dirty="0" err="1" smtClean="0"/>
              <a:t>nilai</a:t>
            </a:r>
            <a:r>
              <a:rPr lang="en-US" sz="2600" dirty="0" smtClean="0"/>
              <a:t> </a:t>
            </a:r>
            <a:r>
              <a:rPr lang="en-US" sz="2600" dirty="0" err="1" smtClean="0"/>
              <a:t>respons</a:t>
            </a:r>
            <a:r>
              <a:rPr lang="en-US" sz="2600" dirty="0" smtClean="0"/>
              <a:t> &amp; </a:t>
            </a:r>
            <a:r>
              <a:rPr lang="en-US" sz="2600" dirty="0" err="1" smtClean="0"/>
              <a:t>memilih</a:t>
            </a:r>
            <a:r>
              <a:rPr lang="en-US" sz="2600" dirty="0" smtClean="0"/>
              <a:t> </a:t>
            </a:r>
            <a:r>
              <a:rPr lang="en-US" sz="2600" dirty="0" err="1" smtClean="0"/>
              <a:t>pernyataan</a:t>
            </a:r>
            <a:r>
              <a:rPr lang="en-US" sz="2600" dirty="0" smtClean="0"/>
              <a:t> </a:t>
            </a:r>
            <a:r>
              <a:rPr lang="en-US" sz="2600" dirty="0" err="1" smtClean="0"/>
              <a:t>terbaik</a:t>
            </a:r>
            <a:r>
              <a:rPr lang="en-US" sz="2600" dirty="0" smtClean="0"/>
              <a:t>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i="1" dirty="0" smtClean="0">
                <a:solidFill>
                  <a:srgbClr val="008000"/>
                </a:solidFill>
              </a:rPr>
              <a:t>try-out</a:t>
            </a:r>
            <a:r>
              <a:rPr lang="id-ID" sz="2400" i="1" dirty="0" smtClean="0">
                <a:solidFill>
                  <a:srgbClr val="008000"/>
                </a:solidFill>
              </a:rPr>
              <a:t>/uji-coba</a:t>
            </a:r>
            <a:r>
              <a:rPr lang="en-US" sz="2400" dirty="0" smtClean="0"/>
              <a:t>: </a:t>
            </a:r>
            <a:r>
              <a:rPr lang="en-US" sz="2400" dirty="0" err="1" smtClean="0">
                <a:solidFill>
                  <a:srgbClr val="002060"/>
                </a:solidFill>
              </a:rPr>
              <a:t>pemberian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draft </a:t>
            </a:r>
            <a:r>
              <a:rPr lang="en-US" sz="2400" dirty="0" err="1" smtClean="0">
                <a:solidFill>
                  <a:srgbClr val="002060"/>
                </a:solidFill>
              </a:rPr>
              <a:t>alat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ukur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pada</a:t>
            </a:r>
            <a:r>
              <a:rPr lang="en-US" sz="2400" dirty="0" smtClean="0">
                <a:solidFill>
                  <a:srgbClr val="002060"/>
                </a:solidFill>
              </a:rPr>
              <a:t> se</a:t>
            </a:r>
            <a:r>
              <a:rPr lang="id-ID" sz="2400" dirty="0" smtClean="0">
                <a:solidFill>
                  <a:srgbClr val="002060"/>
                </a:solidFill>
              </a:rPr>
              <a:t>kelompok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id-ID" sz="2400" dirty="0" smtClean="0">
                <a:solidFill>
                  <a:srgbClr val="002060"/>
                </a:solidFill>
              </a:rPr>
              <a:t>orang </a:t>
            </a:r>
            <a:r>
              <a:rPr lang="en-US" sz="2400" dirty="0" err="1" smtClean="0">
                <a:solidFill>
                  <a:srgbClr val="002060"/>
                </a:solidFill>
              </a:rPr>
              <a:t>yg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memiliki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karakteristik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seperti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responden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utk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id-ID" sz="2400" dirty="0" smtClean="0">
                <a:solidFill>
                  <a:srgbClr val="002060"/>
                </a:solidFill>
              </a:rPr>
              <a:t>mengetahui kualitas pernyataan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  <a:endParaRPr lang="id-ID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solidFill>
            <a:srgbClr val="CC3399">
              <a:alpha val="59999"/>
            </a:srgbClr>
          </a:solidFill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Langkah Penyusunan</a:t>
            </a:r>
            <a:r>
              <a:rPr lang="id-ID" smtClean="0">
                <a:solidFill>
                  <a:srgbClr val="FFFF00"/>
                </a:solidFill>
              </a:rPr>
              <a:t> Skala Likert</a:t>
            </a:r>
            <a:endParaRPr lang="id-ID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839913"/>
            <a:ext cx="8229600" cy="4683125"/>
          </a:xfrm>
          <a:solidFill>
            <a:srgbClr val="FFFFFF">
              <a:alpha val="69803"/>
            </a:srgbClr>
          </a:solidFill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id-ID" sz="2500" dirty="0">
                <a:solidFill>
                  <a:srgbClr val="FF0000"/>
                </a:solidFill>
                <a:sym typeface="Wingdings" pitchFamily="2" charset="2"/>
              </a:rPr>
              <a:t>7.</a:t>
            </a:r>
            <a:r>
              <a:rPr lang="id-ID" sz="2500" dirty="0">
                <a:sym typeface="Wingdings" pitchFamily="2" charset="2"/>
              </a:rPr>
              <a:t> </a:t>
            </a:r>
            <a:r>
              <a:rPr lang="id-ID" sz="2500" dirty="0">
                <a:solidFill>
                  <a:schemeClr val="tx1"/>
                </a:solidFill>
                <a:sym typeface="Wingdings" pitchFamily="2" charset="2"/>
              </a:rPr>
              <a:t>Tentukan nilai skala setiap pernyataan </a:t>
            </a:r>
            <a:r>
              <a:rPr lang="id-ID" sz="2500" dirty="0">
                <a:solidFill>
                  <a:srgbClr val="006600"/>
                </a:solidFill>
                <a:sym typeface="Wingdings" pitchFamily="2" charset="2"/>
              </a:rPr>
              <a:t>(hal. 141-146)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id-ID" sz="2500" dirty="0">
                <a:solidFill>
                  <a:srgbClr val="FF0000"/>
                </a:solidFill>
                <a:sym typeface="Wingdings" pitchFamily="2" charset="2"/>
              </a:rPr>
              <a:t>8.  </a:t>
            </a:r>
            <a:r>
              <a:rPr lang="id-ID" sz="2500" dirty="0">
                <a:solidFill>
                  <a:schemeClr val="tx1"/>
                </a:solidFill>
                <a:sym typeface="Wingdings" pitchFamily="2" charset="2"/>
              </a:rPr>
              <a:t>Memilih pernyataan yg baik </a:t>
            </a:r>
            <a:r>
              <a:rPr lang="id-ID" sz="2500" dirty="0">
                <a:solidFill>
                  <a:srgbClr val="006600"/>
                </a:solidFill>
                <a:sym typeface="Wingdings" pitchFamily="2" charset="2"/>
              </a:rPr>
              <a:t>(hal. 147-153)</a:t>
            </a:r>
            <a:endParaRPr lang="en-US" sz="2500" dirty="0">
              <a:solidFill>
                <a:srgbClr val="006600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id-ID" sz="2500" dirty="0" smtClean="0">
                <a:solidFill>
                  <a:srgbClr val="FF0000"/>
                </a:solidFill>
              </a:rPr>
              <a:t>9</a:t>
            </a:r>
            <a:r>
              <a:rPr lang="en-US" sz="2500" dirty="0" smtClean="0">
                <a:solidFill>
                  <a:srgbClr val="FF0000"/>
                </a:solidFill>
              </a:rPr>
              <a:t>.</a:t>
            </a:r>
            <a:r>
              <a:rPr lang="en-US" sz="2500" dirty="0" smtClean="0"/>
              <a:t> </a:t>
            </a:r>
            <a:r>
              <a:rPr lang="en-US" sz="2500" dirty="0" err="1" smtClean="0"/>
              <a:t>Buat</a:t>
            </a:r>
            <a:r>
              <a:rPr lang="en-US" sz="2500" dirty="0" smtClean="0"/>
              <a:t> </a:t>
            </a:r>
            <a:r>
              <a:rPr lang="en-US" sz="2500" dirty="0" err="1" smtClean="0"/>
              <a:t>menjadi</a:t>
            </a:r>
            <a:r>
              <a:rPr lang="en-US" sz="2500" dirty="0" smtClean="0"/>
              <a:t> </a:t>
            </a:r>
            <a:r>
              <a:rPr lang="en-US" sz="2500" dirty="0" err="1" smtClean="0"/>
              <a:t>alat</a:t>
            </a:r>
            <a:r>
              <a:rPr lang="en-US" sz="2500" dirty="0" smtClean="0"/>
              <a:t> </a:t>
            </a:r>
            <a:r>
              <a:rPr lang="en-US" sz="2500" dirty="0" err="1" smtClean="0"/>
              <a:t>ukur</a:t>
            </a:r>
            <a:r>
              <a:rPr lang="en-US" sz="2500" dirty="0" smtClean="0"/>
              <a:t> &amp; </a:t>
            </a:r>
            <a:r>
              <a:rPr lang="en-US" sz="2500" dirty="0" err="1" smtClean="0"/>
              <a:t>berikan</a:t>
            </a:r>
            <a:r>
              <a:rPr lang="en-US" sz="2500" dirty="0" smtClean="0"/>
              <a:t> </a:t>
            </a:r>
            <a:r>
              <a:rPr lang="en-US" sz="2500" dirty="0" err="1" smtClean="0"/>
              <a:t>kepada</a:t>
            </a:r>
            <a:r>
              <a:rPr lang="en-US" sz="2500" dirty="0" smtClean="0"/>
              <a:t> </a:t>
            </a:r>
            <a:r>
              <a:rPr lang="en-US" sz="2500" dirty="0" err="1" smtClean="0"/>
              <a:t>responden</a:t>
            </a:r>
            <a:r>
              <a:rPr lang="en-US" sz="2500" dirty="0" smtClean="0"/>
              <a:t>.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id-ID" sz="2500" dirty="0" smtClean="0">
                <a:solidFill>
                  <a:srgbClr val="FF0000"/>
                </a:solidFill>
              </a:rPr>
              <a:t>10</a:t>
            </a:r>
            <a:r>
              <a:rPr lang="en-US" sz="2500" dirty="0" smtClean="0">
                <a:solidFill>
                  <a:srgbClr val="FF0000"/>
                </a:solidFill>
              </a:rPr>
              <a:t>.</a:t>
            </a:r>
            <a:r>
              <a:rPr lang="en-US" sz="2500" dirty="0" smtClean="0"/>
              <a:t> </a:t>
            </a:r>
            <a:r>
              <a:rPr lang="en-US" sz="2500" dirty="0" err="1" smtClean="0"/>
              <a:t>Berikan</a:t>
            </a:r>
            <a:r>
              <a:rPr lang="en-US" sz="2500" dirty="0" smtClean="0"/>
              <a:t> </a:t>
            </a:r>
            <a:r>
              <a:rPr lang="en-US" sz="2500" dirty="0" err="1" smtClean="0"/>
              <a:t>nilai</a:t>
            </a:r>
            <a:r>
              <a:rPr lang="en-US" sz="2500" dirty="0" smtClean="0"/>
              <a:t> </a:t>
            </a:r>
            <a:r>
              <a:rPr lang="en-US" sz="2500" dirty="0" err="1" smtClean="0"/>
              <a:t>sikap</a:t>
            </a:r>
            <a:r>
              <a:rPr lang="en-US" sz="2500" dirty="0" smtClean="0"/>
              <a:t> </a:t>
            </a:r>
            <a:r>
              <a:rPr lang="en-US" sz="2500" dirty="0" err="1" smtClean="0"/>
              <a:t>responden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menjumlahkan</a:t>
            </a:r>
            <a:r>
              <a:rPr lang="en-US" sz="2500" dirty="0" smtClean="0"/>
              <a:t> rating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setiap</a:t>
            </a:r>
            <a:r>
              <a:rPr lang="en-US" sz="2500" dirty="0" smtClean="0"/>
              <a:t> item</a:t>
            </a:r>
            <a:r>
              <a:rPr lang="id-ID" sz="2500" dirty="0" smtClean="0"/>
              <a:t> &amp; interpretasikan</a:t>
            </a:r>
            <a:r>
              <a:rPr lang="en-US" sz="2500" dirty="0" smtClean="0"/>
              <a:t>.</a:t>
            </a:r>
            <a:r>
              <a:rPr lang="id-ID" sz="2500" dirty="0" smtClean="0"/>
              <a:t> (hal. 154-156)</a:t>
            </a:r>
            <a:endParaRPr lang="en-US" sz="2500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theme/theme1.xml><?xml version="1.0" encoding="utf-8"?>
<a:theme xmlns:a="http://schemas.openxmlformats.org/drawingml/2006/main" name="esa unggul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 2017</Template>
  <TotalTime>3037</TotalTime>
  <Words>479</Words>
  <Application>Microsoft Office PowerPoint</Application>
  <PresentationFormat>On-screen Show (4:3)</PresentationFormat>
  <Paragraphs>58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esa unggul 2017</vt:lpstr>
      <vt:lpstr>Skala Likert (Summated Rating Scale)</vt:lpstr>
      <vt:lpstr>KEMAMPUAN AKHIR YANG DIHARAPKAN</vt:lpstr>
      <vt:lpstr>Pengantar</vt:lpstr>
      <vt:lpstr>Asumsi: (Azwar, 2006; hlm. 140)</vt:lpstr>
      <vt:lpstr>Summated Rating Scale</vt:lpstr>
      <vt:lpstr>Summated Rating Scale</vt:lpstr>
      <vt:lpstr>Langkah Penyusunan Skala Likert</vt:lpstr>
      <vt:lpstr>Langkah Penyusunan Skala Likert</vt:lpstr>
      <vt:lpstr>Langkah Penyusunan Skala Likert</vt:lpstr>
      <vt:lpstr>Pedoman Penulisan Pernyataan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skala Likert</dc:title>
  <dc:subject>Konstruksi alat ukur</dc:subject>
  <dc:creator>Aries Yulianto</dc:creator>
  <cp:lastModifiedBy>aries yulianto</cp:lastModifiedBy>
  <cp:revision>162</cp:revision>
  <dcterms:created xsi:type="dcterms:W3CDTF">2009-11-03T13:35:13Z</dcterms:created>
  <dcterms:modified xsi:type="dcterms:W3CDTF">2018-05-24T10:45:52Z</dcterms:modified>
</cp:coreProperties>
</file>