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85" r:id="rId1"/>
  </p:sldMasterIdLst>
  <p:notesMasterIdLst>
    <p:notesMasterId r:id="rId11"/>
  </p:notesMasterIdLst>
  <p:handoutMasterIdLst>
    <p:handoutMasterId r:id="rId12"/>
  </p:handoutMasterIdLst>
  <p:sldIdLst>
    <p:sldId id="275" r:id="rId2"/>
    <p:sldId id="354" r:id="rId3"/>
    <p:sldId id="326" r:id="rId4"/>
    <p:sldId id="327" r:id="rId5"/>
    <p:sldId id="328" r:id="rId6"/>
    <p:sldId id="341" r:id="rId7"/>
    <p:sldId id="342" r:id="rId8"/>
    <p:sldId id="330" r:id="rId9"/>
    <p:sldId id="343" r:id="rId10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504D"/>
    <a:srgbClr val="FFFFFF"/>
    <a:srgbClr val="CC3399"/>
    <a:srgbClr val="006600"/>
    <a:srgbClr val="993366"/>
    <a:srgbClr val="F8F8F8"/>
    <a:srgbClr val="FF00FF"/>
    <a:srgbClr val="008000"/>
    <a:srgbClr val="00B0F0"/>
    <a:srgbClr val="66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42" autoAdjust="0"/>
    <p:restoredTop sz="94660"/>
  </p:normalViewPr>
  <p:slideViewPr>
    <p:cSldViewPr snapToGrid="0">
      <p:cViewPr varScale="1">
        <p:scale>
          <a:sx n="67" d="100"/>
          <a:sy n="67" d="100"/>
        </p:scale>
        <p:origin x="1398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54" d="100"/>
          <a:sy n="54" d="100"/>
        </p:scale>
        <p:origin x="2796" y="42"/>
      </p:cViewPr>
      <p:guideLst>
        <p:guide orient="horz" pos="2880"/>
        <p:guide pos="2160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r>
              <a:rPr lang="id-ID" dirty="0" smtClean="0"/>
              <a:t>Pengukuran Psikologis</a:t>
            </a:r>
            <a:endParaRPr lang="id-ID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r>
              <a:rPr lang="id-ID" dirty="0" smtClean="0"/>
              <a:t>Aries Yulianto</a:t>
            </a:r>
            <a:endParaRPr lang="id-ID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BE594C01-D6EE-40FA-A49E-759540FB6351}" type="slidenum">
              <a:rPr lang="id-ID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4905519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89560A5E-04BA-4EB1-8B3E-6EBF540B1B18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26491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id-ID" smtClean="0"/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1C1E9F9E-AEAC-475E-8D14-FECE1EA418C0}" type="slidenum">
              <a:rPr lang="id-ID"/>
              <a:pPr/>
              <a:t>1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7577878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" r="800" b="504"/>
          <a:stretch>
            <a:fillRect/>
          </a:stretch>
        </p:blipFill>
        <p:spPr bwMode="auto">
          <a:xfrm>
            <a:off x="-36513" y="-26988"/>
            <a:ext cx="9204326" cy="6884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16831" y="1698625"/>
            <a:ext cx="5470376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16831" y="3405369"/>
            <a:ext cx="5470375" cy="1391783"/>
          </a:xfrm>
        </p:spPr>
        <p:txBody>
          <a:bodyPr/>
          <a:lstStyle>
            <a:lvl1pPr marL="0" indent="0" algn="ctr" eaLnBrk="1" hangingPunct="1">
              <a:spcBef>
                <a:spcPct val="0"/>
              </a:spcBef>
              <a:buFontTx/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EC9569-D408-4AC6-A17B-6B207BA8181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83834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20688"/>
            <a:ext cx="2057400" cy="55054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20688"/>
            <a:ext cx="6019800" cy="55054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A5002C-BB54-4813-BB58-4BA27C917CC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20084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51" y="1501280"/>
            <a:ext cx="8229600" cy="1143000"/>
          </a:xfrm>
        </p:spPr>
        <p:txBody>
          <a:bodyPr/>
          <a:lstStyle>
            <a:lvl1pPr>
              <a:defRPr sz="3600" b="1" baseline="0"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3DE1D1C-EF22-402C-8478-8AB4B1FA811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IMG_9271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5300" y="2662238"/>
            <a:ext cx="2916238" cy="3629025"/>
          </a:xfrm>
          <a:prstGeom prst="rect">
            <a:avLst/>
          </a:prstGeom>
          <a:solidFill>
            <a:schemeClr val="tx1"/>
          </a:solidFill>
          <a:ln w="0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51" y="1501280"/>
            <a:ext cx="8229600" cy="1143000"/>
          </a:xfrm>
        </p:spPr>
        <p:txBody>
          <a:bodyPr/>
          <a:lstStyle>
            <a:lvl1pPr>
              <a:defRPr sz="3600" b="1" baseline="0"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68351" y="2654010"/>
            <a:ext cx="8229600" cy="2457412"/>
          </a:xfrm>
        </p:spPr>
        <p:txBody>
          <a:bodyPr/>
          <a:lstStyle>
            <a:lvl1pPr algn="r">
              <a:defRPr sz="3000"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F80220-1640-471C-8E92-8A5872D1BCCE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0F70A9-0E5B-4A55-B2F4-9695209A435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71400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7969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7561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7561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E7EE1F-3820-4376-9D9F-016EBA96A46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03095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1814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418147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701FA6-5BAA-45E3-8979-550EE2553F6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10578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FE10AA-EC96-403C-A650-1B3E25E3F74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52247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8E510A-3E0F-4951-B79E-524D399F5D6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34361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3008313" cy="81441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620688"/>
            <a:ext cx="5111750" cy="57356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9212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6DA16A-5C6F-4D2C-8E2E-C637AD6F0AA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2199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8D554A-CD17-4F05-99AB-D4857C89362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37002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7969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899166-74FF-43F7-B1CD-11380223945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67488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rsil\Desktop\Smartcreative2.jpg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549275"/>
            <a:ext cx="8229600" cy="868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smtClean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417638"/>
            <a:ext cx="8229600" cy="4938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Calibri" panose="020F0502020204030204" pitchFamily="34" charset="0"/>
              </a:defRPr>
            </a:lvl1pPr>
          </a:lstStyle>
          <a:p>
            <a:fld id="{8E0F70A9-0E5B-4A55-B2F4-9695209A435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35659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86" r:id="rId1"/>
    <p:sldLayoutId id="2147483987" r:id="rId2"/>
    <p:sldLayoutId id="2147483988" r:id="rId3"/>
    <p:sldLayoutId id="2147483989" r:id="rId4"/>
    <p:sldLayoutId id="2147483990" r:id="rId5"/>
    <p:sldLayoutId id="2147483991" r:id="rId6"/>
    <p:sldLayoutId id="2147483992" r:id="rId7"/>
    <p:sldLayoutId id="2147483993" r:id="rId8"/>
    <p:sldLayoutId id="2147483994" r:id="rId9"/>
    <p:sldLayoutId id="2147483995" r:id="rId10"/>
    <p:sldLayoutId id="2147483970" r:id="rId11"/>
    <p:sldLayoutId id="2147483983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116830" y="3384553"/>
            <a:ext cx="6027169" cy="1470025"/>
          </a:xfrm>
        </p:spPr>
        <p:txBody>
          <a:bodyPr/>
          <a:lstStyle/>
          <a:p>
            <a:pPr eaLnBrk="1" hangingPunct="1"/>
            <a:r>
              <a:rPr lang="en-US" dirty="0" err="1" smtClean="0">
                <a:solidFill>
                  <a:srgbClr val="FFFF00"/>
                </a:solidFill>
              </a:rPr>
              <a:t>Skala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Likert</a:t>
            </a:r>
            <a:r>
              <a:rPr lang="en-US" dirty="0" smtClean="0">
                <a:solidFill>
                  <a:srgbClr val="FFFF00"/>
                </a:solidFill>
              </a:rPr>
              <a:t/>
            </a:r>
            <a:br>
              <a:rPr lang="en-US" dirty="0" smtClean="0">
                <a:solidFill>
                  <a:srgbClr val="FFFF00"/>
                </a:solidFill>
              </a:rPr>
            </a:br>
            <a:r>
              <a:rPr lang="en-US" dirty="0" smtClean="0">
                <a:solidFill>
                  <a:srgbClr val="FFFF00"/>
                </a:solidFill>
              </a:rPr>
              <a:t>(</a:t>
            </a:r>
            <a:r>
              <a:rPr lang="en-US" i="1" dirty="0" smtClean="0">
                <a:solidFill>
                  <a:srgbClr val="FFFF00"/>
                </a:solidFill>
              </a:rPr>
              <a:t>Summated Rating Scale</a:t>
            </a:r>
            <a:r>
              <a:rPr lang="en-US" dirty="0" smtClean="0">
                <a:solidFill>
                  <a:srgbClr val="FFFF00"/>
                </a:solidFill>
              </a:rPr>
              <a:t>)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116831" y="5091294"/>
            <a:ext cx="5470375" cy="1391783"/>
          </a:xfrm>
        </p:spPr>
        <p:txBody>
          <a:bodyPr/>
          <a:lstStyle/>
          <a:p>
            <a:pPr marL="0" indent="0" algn="ctr" eaLnBrk="1" hangingPunct="1">
              <a:buFont typeface="Wingdings" pitchFamily="2" charset="2"/>
              <a:buNone/>
            </a:pPr>
            <a:r>
              <a:rPr lang="id-ID" sz="3000" b="1" dirty="0" smtClean="0">
                <a:solidFill>
                  <a:schemeClr val="bg1"/>
                </a:solidFill>
              </a:rPr>
              <a:t>Kuliah 14 - </a:t>
            </a:r>
            <a:r>
              <a:rPr lang="en-US" sz="3000" b="1" dirty="0" smtClean="0">
                <a:solidFill>
                  <a:schemeClr val="bg1"/>
                </a:solidFill>
              </a:rPr>
              <a:t>P</a:t>
            </a:r>
            <a:r>
              <a:rPr lang="id-ID" sz="3000" b="1" dirty="0" smtClean="0">
                <a:solidFill>
                  <a:schemeClr val="bg1"/>
                </a:solidFill>
              </a:rPr>
              <a:t>engukuran Psikologis</a:t>
            </a:r>
          </a:p>
          <a:p>
            <a:pPr marL="0" indent="0" algn="ctr" eaLnBrk="1" hangingPunct="1">
              <a:buFont typeface="Wingdings" pitchFamily="2" charset="2"/>
              <a:buNone/>
            </a:pPr>
            <a:r>
              <a:rPr lang="id-ID" sz="3000" b="1" dirty="0" smtClean="0">
                <a:solidFill>
                  <a:schemeClr val="bg1"/>
                </a:solidFill>
              </a:rPr>
              <a:t>Aries Yulianto</a:t>
            </a:r>
            <a:endParaRPr lang="en-US" sz="3000" b="1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KEMAMPUAN AKHIR YANG DIHARAPKAN</a:t>
            </a:r>
            <a:endParaRPr lang="id-ID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/>
              <a:t>Mampu memahami </a:t>
            </a:r>
            <a:r>
              <a:rPr lang="id-ID" dirty="0" smtClean="0"/>
              <a:t>analisis skala Likert </a:t>
            </a:r>
            <a:r>
              <a:rPr lang="id-ID" dirty="0" smtClean="0"/>
              <a:t>dalam pengukuran psikologi.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765352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>
          <a:solidFill>
            <a:srgbClr val="C0504D"/>
          </a:solidFill>
        </p:spPr>
        <p:txBody>
          <a:bodyPr/>
          <a:lstStyle/>
          <a:p>
            <a:r>
              <a:rPr lang="id-ID" dirty="0" smtClean="0">
                <a:solidFill>
                  <a:srgbClr val="FFFF00"/>
                </a:solidFill>
              </a:rPr>
              <a:t>Menghitung Nilai Skala </a:t>
            </a:r>
            <a:br>
              <a:rPr lang="id-ID" dirty="0" smtClean="0">
                <a:solidFill>
                  <a:srgbClr val="FFFF00"/>
                </a:solidFill>
              </a:rPr>
            </a:br>
            <a:r>
              <a:rPr lang="id-ID" sz="2400" dirty="0" smtClean="0">
                <a:solidFill>
                  <a:srgbClr val="FFFF00"/>
                </a:solidFill>
              </a:rPr>
              <a:t>(Azwar, 2008; hlm. 141-146)</a:t>
            </a:r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>
          <a:solidFill>
            <a:srgbClr val="FFFFFF">
              <a:alpha val="59999"/>
            </a:srgbClr>
          </a:solidFill>
        </p:spPr>
        <p:txBody>
          <a:bodyPr/>
          <a:lstStyle/>
          <a:p>
            <a:pPr>
              <a:spcBef>
                <a:spcPts val="0"/>
              </a:spcBef>
              <a:buFontTx/>
              <a:buNone/>
            </a:pPr>
            <a:r>
              <a:rPr lang="id-ID" dirty="0" smtClean="0">
                <a:solidFill>
                  <a:srgbClr val="002060"/>
                </a:solidFill>
              </a:rPr>
              <a:t>Menentukan nilai skala dgn deviasi normal</a:t>
            </a:r>
          </a:p>
          <a:p>
            <a:pPr>
              <a:spcBef>
                <a:spcPts val="0"/>
              </a:spcBef>
              <a:buFontTx/>
              <a:buNone/>
            </a:pPr>
            <a:r>
              <a:rPr lang="id-ID" sz="2800" dirty="0" smtClean="0">
                <a:solidFill>
                  <a:srgbClr val="FF0000"/>
                </a:solidFill>
              </a:rPr>
              <a:t>STS – TS – N – S - SS</a:t>
            </a:r>
          </a:p>
          <a:p>
            <a:pPr>
              <a:spcBef>
                <a:spcPts val="0"/>
              </a:spcBef>
            </a:pPr>
            <a:r>
              <a:rPr lang="id-ID" sz="2800" dirty="0" smtClean="0"/>
              <a:t>Pada setiap item, jawaban paling </a:t>
            </a:r>
            <a:r>
              <a:rPr lang="id-ID" sz="2800" i="1" dirty="0" smtClean="0"/>
              <a:t>favorable </a:t>
            </a:r>
            <a:r>
              <a:rPr lang="id-ID" sz="2800" dirty="0" smtClean="0"/>
              <a:t>harus diberi bobot tertinggi &amp; jawaban paling </a:t>
            </a:r>
            <a:r>
              <a:rPr lang="id-ID" sz="2800" i="1" dirty="0" smtClean="0"/>
              <a:t>unfavorable</a:t>
            </a:r>
            <a:r>
              <a:rPr lang="id-ID" sz="2800" dirty="0" smtClean="0"/>
              <a:t> diberi bobot terendah.</a:t>
            </a:r>
          </a:p>
          <a:p>
            <a:pPr>
              <a:spcBef>
                <a:spcPts val="0"/>
              </a:spcBef>
            </a:pPr>
            <a:r>
              <a:rPr lang="id-ID" sz="2800" dirty="0" smtClean="0"/>
              <a:t>Bobot respons ditentukan dgn distribusi frekuensi dari klp ujicoba yg dilihat berdasarkan distribusi normal </a:t>
            </a:r>
            <a:r>
              <a:rPr lang="id-ID" sz="2800" dirty="0" smtClean="0">
                <a:sym typeface="Wingdings" pitchFamily="2" charset="2"/>
              </a:rPr>
              <a:t> </a:t>
            </a:r>
            <a:r>
              <a:rPr lang="id-ID" sz="2800" i="1" dirty="0" smtClean="0">
                <a:solidFill>
                  <a:srgbClr val="FF0000"/>
                </a:solidFill>
                <a:sym typeface="Wingdings" pitchFamily="2" charset="2"/>
              </a:rPr>
              <a:t>z-score</a:t>
            </a:r>
          </a:p>
          <a:p>
            <a:pPr>
              <a:spcBef>
                <a:spcPts val="0"/>
              </a:spcBef>
            </a:pPr>
            <a:endParaRPr lang="id-ID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>
          <a:solidFill>
            <a:srgbClr val="C0504D"/>
          </a:solidFill>
        </p:spPr>
        <p:txBody>
          <a:bodyPr/>
          <a:lstStyle/>
          <a:p>
            <a:r>
              <a:rPr lang="id-ID" dirty="0" smtClean="0">
                <a:solidFill>
                  <a:srgbClr val="FFFF00"/>
                </a:solidFill>
              </a:rPr>
              <a:t>Menghitung Nilai Skala </a:t>
            </a:r>
            <a:br>
              <a:rPr lang="id-ID" dirty="0" smtClean="0">
                <a:solidFill>
                  <a:srgbClr val="FFFF00"/>
                </a:solidFill>
              </a:rPr>
            </a:br>
            <a:r>
              <a:rPr lang="id-ID" sz="2400" dirty="0" smtClean="0">
                <a:solidFill>
                  <a:srgbClr val="FFFF00"/>
                </a:solidFill>
              </a:rPr>
              <a:t>(hlm. 141-146)</a:t>
            </a:r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>
          <a:xfrm>
            <a:off x="457200" y="1839913"/>
            <a:ext cx="8413750" cy="4779962"/>
          </a:xfrm>
          <a:solidFill>
            <a:srgbClr val="FFFFFF">
              <a:alpha val="60000"/>
            </a:srgbClr>
          </a:solidFill>
        </p:spPr>
        <p:txBody>
          <a:bodyPr/>
          <a:lstStyle/>
          <a:p>
            <a:pPr>
              <a:spcBef>
                <a:spcPts val="0"/>
              </a:spcBef>
              <a:buFontTx/>
              <a:buNone/>
              <a:defRPr/>
            </a:pPr>
            <a:r>
              <a:rPr lang="id-ID" dirty="0" smtClean="0">
                <a:solidFill>
                  <a:srgbClr val="002060"/>
                </a:solidFill>
              </a:rPr>
              <a:t>Menentukan nilai skala dgn deviasi normal</a:t>
            </a:r>
          </a:p>
          <a:p>
            <a:pPr>
              <a:spcBef>
                <a:spcPts val="0"/>
              </a:spcBef>
              <a:buFontTx/>
              <a:buNone/>
              <a:defRPr/>
            </a:pPr>
            <a:r>
              <a:rPr lang="id-ID" sz="2500" dirty="0" smtClean="0">
                <a:solidFill>
                  <a:srgbClr val="FF0000"/>
                </a:solidFill>
              </a:rPr>
              <a:t>Langkah-langkah:</a:t>
            </a:r>
          </a:p>
          <a:p>
            <a:pPr marL="273050" indent="-273050">
              <a:spcBef>
                <a:spcPts val="0"/>
              </a:spcBef>
              <a:buFontTx/>
              <a:buAutoNum type="arabicPeriod"/>
              <a:defRPr/>
            </a:pPr>
            <a:r>
              <a:rPr lang="id-ID" sz="2400" dirty="0" smtClean="0"/>
              <a:t>Pada setiap pernyataan, hitung frekuensi (</a:t>
            </a:r>
            <a:r>
              <a:rPr lang="id-ID" sz="2400" dirty="0" smtClean="0">
                <a:solidFill>
                  <a:srgbClr val="990099"/>
                </a:solidFill>
              </a:rPr>
              <a:t>f</a:t>
            </a:r>
            <a:r>
              <a:rPr lang="id-ID" sz="2400" dirty="0" smtClean="0"/>
              <a:t>) &amp; proporsi (</a:t>
            </a:r>
            <a:r>
              <a:rPr lang="id-ID" sz="2400" dirty="0" smtClean="0">
                <a:solidFill>
                  <a:srgbClr val="990099"/>
                </a:solidFill>
              </a:rPr>
              <a:t>p</a:t>
            </a:r>
            <a:r>
              <a:rPr lang="id-ID" sz="2400" dirty="0" smtClean="0"/>
              <a:t>) utk setiap kategori respons/ jawaban.</a:t>
            </a:r>
          </a:p>
          <a:p>
            <a:pPr marL="273050" indent="-273050">
              <a:spcBef>
                <a:spcPts val="0"/>
              </a:spcBef>
              <a:buFontTx/>
              <a:buAutoNum type="arabicPeriod"/>
              <a:defRPr/>
            </a:pPr>
            <a:r>
              <a:rPr lang="id-ID" sz="2400" dirty="0" smtClean="0"/>
              <a:t>Hitung proporsi kumulatif (</a:t>
            </a:r>
            <a:r>
              <a:rPr lang="id-ID" sz="2400" dirty="0" smtClean="0">
                <a:solidFill>
                  <a:srgbClr val="990099"/>
                </a:solidFill>
              </a:rPr>
              <a:t>pk</a:t>
            </a:r>
            <a:r>
              <a:rPr lang="id-ID" sz="2400" dirty="0" smtClean="0">
                <a:solidFill>
                  <a:schemeClr val="bg1"/>
                </a:solidFill>
              </a:rPr>
              <a:t>)</a:t>
            </a:r>
            <a:r>
              <a:rPr lang="id-ID" sz="2400" dirty="0" smtClean="0"/>
              <a:t> &amp; </a:t>
            </a:r>
            <a:r>
              <a:rPr lang="id-ID" sz="2400" dirty="0" smtClean="0">
                <a:solidFill>
                  <a:srgbClr val="990099"/>
                </a:solidFill>
              </a:rPr>
              <a:t>pk-tengah</a:t>
            </a:r>
            <a:r>
              <a:rPr lang="id-ID" sz="2400" dirty="0" smtClean="0"/>
              <a:t> utk setiap kategori respons.</a:t>
            </a:r>
          </a:p>
          <a:p>
            <a:pPr marL="273050" indent="-273050">
              <a:spcBef>
                <a:spcPts val="0"/>
              </a:spcBef>
              <a:buFontTx/>
              <a:buAutoNum type="arabicPeriod"/>
              <a:defRPr/>
            </a:pPr>
            <a:r>
              <a:rPr lang="id-ID" sz="2400" dirty="0" smtClean="0"/>
              <a:t>Ubah setiap </a:t>
            </a:r>
            <a:r>
              <a:rPr lang="id-ID" sz="2400" dirty="0" smtClean="0">
                <a:solidFill>
                  <a:srgbClr val="7030A0"/>
                </a:solidFill>
              </a:rPr>
              <a:t>pk-tengah </a:t>
            </a:r>
            <a:r>
              <a:rPr lang="id-ID" sz="2400" dirty="0" smtClean="0"/>
              <a:t>menjadi </a:t>
            </a:r>
            <a:r>
              <a:rPr lang="id-ID" sz="2400" dirty="0" smtClean="0">
                <a:solidFill>
                  <a:srgbClr val="990099"/>
                </a:solidFill>
              </a:rPr>
              <a:t>z</a:t>
            </a:r>
            <a:r>
              <a:rPr lang="id-ID" sz="2400" dirty="0" smtClean="0"/>
              <a:t> menggunakan tabel distribusi normal (lampiran A).</a:t>
            </a:r>
          </a:p>
          <a:p>
            <a:pPr marL="273050" indent="-273050">
              <a:spcBef>
                <a:spcPts val="0"/>
              </a:spcBef>
              <a:buFontTx/>
              <a:buAutoNum type="arabicPeriod"/>
              <a:defRPr/>
            </a:pPr>
            <a:r>
              <a:rPr lang="id-ID" sz="2400" dirty="0" smtClean="0"/>
              <a:t>Ubah nilai </a:t>
            </a:r>
            <a:r>
              <a:rPr lang="id-ID" sz="2400" i="1" dirty="0" smtClean="0">
                <a:solidFill>
                  <a:srgbClr val="7030A0"/>
                </a:solidFill>
              </a:rPr>
              <a:t>z</a:t>
            </a:r>
            <a:r>
              <a:rPr lang="id-ID" sz="2400" dirty="0" smtClean="0"/>
              <a:t> agar tdk ada nilai negatif, dgn cara </a:t>
            </a:r>
            <a:r>
              <a:rPr lang="id-ID" sz="2400" dirty="0" smtClean="0">
                <a:solidFill>
                  <a:srgbClr val="C00000"/>
                </a:solidFill>
              </a:rPr>
              <a:t>menambahkan</a:t>
            </a:r>
            <a:r>
              <a:rPr lang="id-ID" sz="2400" dirty="0" smtClean="0"/>
              <a:t> semua nilai z dgn nilai z terendah.</a:t>
            </a:r>
          </a:p>
          <a:p>
            <a:pPr marL="273050" indent="-273050">
              <a:spcBef>
                <a:spcPts val="0"/>
              </a:spcBef>
              <a:buFontTx/>
              <a:buAutoNum type="arabicPeriod"/>
              <a:defRPr/>
            </a:pPr>
            <a:r>
              <a:rPr lang="id-ID" sz="2400" dirty="0" smtClean="0"/>
              <a:t>Tentukan nilai skala setiap respons dgn membulatkan </a:t>
            </a:r>
            <a:r>
              <a:rPr lang="id-ID" sz="2400" i="1" dirty="0" smtClean="0"/>
              <a:t>z</a:t>
            </a:r>
            <a:r>
              <a:rPr lang="id-ID" sz="2400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>
          <a:xfrm>
            <a:off x="469900" y="218364"/>
            <a:ext cx="8229600" cy="1321511"/>
          </a:xfrm>
          <a:solidFill>
            <a:srgbClr val="0066CC"/>
          </a:solidFill>
        </p:spPr>
        <p:txBody>
          <a:bodyPr/>
          <a:lstStyle/>
          <a:p>
            <a:r>
              <a:rPr lang="id-ID" sz="3400" dirty="0" smtClean="0">
                <a:solidFill>
                  <a:schemeClr val="bg2"/>
                </a:solidFill>
              </a:rPr>
              <a:t>Analisis Aitem:</a:t>
            </a:r>
            <a:br>
              <a:rPr lang="id-ID" sz="3400" dirty="0" smtClean="0">
                <a:solidFill>
                  <a:schemeClr val="bg2"/>
                </a:solidFill>
              </a:rPr>
            </a:br>
            <a:r>
              <a:rPr lang="id-ID" sz="3400" dirty="0" smtClean="0">
                <a:solidFill>
                  <a:schemeClr val="bg2"/>
                </a:solidFill>
              </a:rPr>
              <a:t>MEMILIH PERNYATAAN TERBAIK</a:t>
            </a:r>
            <a:br>
              <a:rPr lang="id-ID" sz="3400" dirty="0" smtClean="0">
                <a:solidFill>
                  <a:schemeClr val="bg2"/>
                </a:solidFill>
              </a:rPr>
            </a:br>
            <a:r>
              <a:rPr lang="id-ID" sz="2400" dirty="0" smtClean="0">
                <a:solidFill>
                  <a:schemeClr val="bg2"/>
                </a:solidFill>
              </a:rPr>
              <a:t>(Azwar, 2008, hlm. 147)</a:t>
            </a:r>
            <a:endParaRPr lang="id-ID" dirty="0" smtClean="0">
              <a:solidFill>
                <a:schemeClr val="bg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92322"/>
            <a:ext cx="8229600" cy="4940253"/>
          </a:xfrm>
          <a:solidFill>
            <a:srgbClr val="FFFFFF">
              <a:alpha val="69804"/>
            </a:srgbClr>
          </a:solidFill>
        </p:spPr>
        <p:txBody>
          <a:bodyPr/>
          <a:lstStyle/>
          <a:p>
            <a:pPr>
              <a:spcBef>
                <a:spcPts val="0"/>
              </a:spcBef>
              <a:buFontTx/>
              <a:buNone/>
            </a:pPr>
            <a:r>
              <a:rPr lang="id-ID" sz="2600" dirty="0" smtClean="0"/>
              <a:t>Pilih pernyataan terbaik dgn melakukan analisis aitem.</a:t>
            </a:r>
          </a:p>
          <a:p>
            <a:pPr>
              <a:spcBef>
                <a:spcPts val="0"/>
              </a:spcBef>
              <a:buFontTx/>
              <a:buNone/>
            </a:pPr>
            <a:r>
              <a:rPr lang="id-ID" sz="2600" dirty="0" smtClean="0">
                <a:solidFill>
                  <a:srgbClr val="CC3399"/>
                </a:solidFill>
                <a:sym typeface="Wingdings" pitchFamily="2" charset="2"/>
              </a:rPr>
              <a:t></a:t>
            </a:r>
            <a:r>
              <a:rPr lang="id-ID" sz="2600" dirty="0" smtClean="0">
                <a:sym typeface="Wingdings" pitchFamily="2" charset="2"/>
              </a:rPr>
              <a:t> </a:t>
            </a:r>
            <a:r>
              <a:rPr lang="id-ID" sz="2600" dirty="0" smtClean="0">
                <a:solidFill>
                  <a:srgbClr val="FF0000"/>
                </a:solidFill>
                <a:sym typeface="Wingdings" pitchFamily="2" charset="2"/>
              </a:rPr>
              <a:t>Daya beda aitem</a:t>
            </a:r>
            <a:endParaRPr lang="id-ID" sz="2600" dirty="0" smtClean="0">
              <a:solidFill>
                <a:srgbClr val="FF0000"/>
              </a:solidFill>
            </a:endParaRPr>
          </a:p>
          <a:p>
            <a:pPr>
              <a:spcBef>
                <a:spcPts val="0"/>
              </a:spcBef>
              <a:buNone/>
            </a:pPr>
            <a:r>
              <a:rPr lang="id-ID" sz="2600" dirty="0" smtClean="0">
                <a:solidFill>
                  <a:srgbClr val="C00000"/>
                </a:solidFill>
              </a:rPr>
              <a:t>1.</a:t>
            </a:r>
            <a:r>
              <a:rPr lang="id-ID" sz="2600" dirty="0" smtClean="0">
                <a:solidFill>
                  <a:srgbClr val="990099"/>
                </a:solidFill>
              </a:rPr>
              <a:t> t-test </a:t>
            </a:r>
            <a:r>
              <a:rPr lang="id-ID" sz="2600" dirty="0" smtClean="0"/>
              <a:t>(hlm 148-152) </a:t>
            </a:r>
            <a:r>
              <a:rPr lang="id-ID" sz="2600" dirty="0" smtClean="0">
                <a:sym typeface="Wingdings" pitchFamily="2" charset="2"/>
              </a:rPr>
              <a:t> metode klp </a:t>
            </a:r>
            <a:r>
              <a:rPr lang="id-ID" sz="2600" i="1" dirty="0" smtClean="0">
                <a:sym typeface="Wingdings" pitchFamily="2" charset="2"/>
              </a:rPr>
              <a:t>extreme</a:t>
            </a:r>
          </a:p>
          <a:p>
            <a:pPr marL="725488">
              <a:spcBef>
                <a:spcPts val="0"/>
              </a:spcBef>
              <a:buNone/>
            </a:pPr>
            <a:r>
              <a:rPr lang="id-ID" sz="2300" dirty="0" smtClean="0"/>
              <a:t>Bagi responden ke dlm 2 klp (</a:t>
            </a:r>
            <a:r>
              <a:rPr lang="id-ID" sz="2300" dirty="0" smtClean="0">
                <a:solidFill>
                  <a:srgbClr val="FF0000"/>
                </a:solidFill>
              </a:rPr>
              <a:t>tingg</a:t>
            </a:r>
            <a:r>
              <a:rPr lang="id-ID" sz="2300" dirty="0" smtClean="0"/>
              <a:t>i &amp; </a:t>
            </a:r>
            <a:r>
              <a:rPr lang="id-ID" sz="2300" dirty="0" smtClean="0">
                <a:solidFill>
                  <a:srgbClr val="FF0000"/>
                </a:solidFill>
              </a:rPr>
              <a:t>rendah</a:t>
            </a:r>
            <a:r>
              <a:rPr lang="id-ID" sz="2300" dirty="0" smtClean="0"/>
              <a:t>)</a:t>
            </a:r>
          </a:p>
          <a:p>
            <a:pPr>
              <a:spcBef>
                <a:spcPts val="0"/>
              </a:spcBef>
              <a:buNone/>
            </a:pPr>
            <a:r>
              <a:rPr lang="id-ID" sz="2600" dirty="0" smtClean="0">
                <a:solidFill>
                  <a:srgbClr val="C00000"/>
                </a:solidFill>
                <a:sym typeface="Wingdings" pitchFamily="2" charset="2"/>
              </a:rPr>
              <a:t>2.</a:t>
            </a:r>
            <a:r>
              <a:rPr lang="id-ID" sz="2600" dirty="0" smtClean="0">
                <a:solidFill>
                  <a:srgbClr val="990099"/>
                </a:solidFill>
                <a:sym typeface="Wingdings" pitchFamily="2" charset="2"/>
              </a:rPr>
              <a:t> korelasi skor aitem-skor total </a:t>
            </a:r>
            <a:r>
              <a:rPr lang="en-US" sz="2800" dirty="0" smtClean="0">
                <a:solidFill>
                  <a:srgbClr val="FF0000"/>
                </a:solidFill>
              </a:rPr>
              <a:t>(</a:t>
            </a:r>
            <a:r>
              <a:rPr lang="id-ID" sz="2800" dirty="0" smtClean="0">
                <a:solidFill>
                  <a:srgbClr val="FF0000"/>
                </a:solidFill>
              </a:rPr>
              <a:t>r</a:t>
            </a:r>
            <a:r>
              <a:rPr lang="id-ID" sz="2800" baseline="-25000" dirty="0" smtClean="0">
                <a:solidFill>
                  <a:srgbClr val="FF0000"/>
                </a:solidFill>
              </a:rPr>
              <a:t>it</a:t>
            </a:r>
            <a:r>
              <a:rPr lang="en-US" sz="2800" dirty="0" smtClean="0">
                <a:solidFill>
                  <a:srgbClr val="FF0000"/>
                </a:solidFill>
              </a:rPr>
              <a:t>)</a:t>
            </a:r>
            <a:r>
              <a:rPr lang="id-ID" sz="2800" dirty="0" smtClean="0"/>
              <a:t> </a:t>
            </a:r>
            <a:r>
              <a:rPr lang="id-ID" sz="2600" dirty="0" smtClean="0">
                <a:sym typeface="Wingdings" pitchFamily="2" charset="2"/>
              </a:rPr>
              <a:t>(hlm 152-153)</a:t>
            </a:r>
          </a:p>
          <a:p>
            <a:pPr marL="531813" indent="-188913">
              <a:spcBef>
                <a:spcPts val="0"/>
              </a:spcBef>
              <a:buFontTx/>
              <a:buNone/>
            </a:pPr>
            <a:r>
              <a:rPr lang="id-ID" sz="2300" dirty="0" smtClean="0">
                <a:ea typeface="Verdana" pitchFamily="34" charset="0"/>
                <a:cs typeface="Arial" pitchFamily="34" charset="0"/>
              </a:rPr>
              <a:t>Menghitung </a:t>
            </a:r>
            <a:r>
              <a:rPr lang="en-US" sz="2300" dirty="0" err="1" smtClean="0">
                <a:ea typeface="Verdana" pitchFamily="34" charset="0"/>
                <a:cs typeface="Arial" pitchFamily="34" charset="0"/>
              </a:rPr>
              <a:t>korelasi</a:t>
            </a:r>
            <a:r>
              <a:rPr lang="en-US" sz="2300" dirty="0" smtClean="0">
                <a:ea typeface="Verdana" pitchFamily="34" charset="0"/>
                <a:cs typeface="Arial" pitchFamily="34" charset="0"/>
              </a:rPr>
              <a:t> </a:t>
            </a:r>
            <a:r>
              <a:rPr lang="en-US" sz="2300" dirty="0" err="1" smtClean="0">
                <a:ea typeface="Verdana" pitchFamily="34" charset="0"/>
                <a:cs typeface="Arial" pitchFamily="34" charset="0"/>
              </a:rPr>
              <a:t>skor</a:t>
            </a:r>
            <a:r>
              <a:rPr lang="en-US" sz="2300" dirty="0" smtClean="0">
                <a:ea typeface="Verdana" pitchFamily="34" charset="0"/>
                <a:cs typeface="Arial" pitchFamily="34" charset="0"/>
              </a:rPr>
              <a:t> </a:t>
            </a:r>
            <a:r>
              <a:rPr lang="id-ID" sz="2300" dirty="0" smtClean="0">
                <a:ea typeface="Verdana" pitchFamily="34" charset="0"/>
                <a:cs typeface="Arial" pitchFamily="34" charset="0"/>
              </a:rPr>
              <a:t>setiap </a:t>
            </a:r>
            <a:r>
              <a:rPr lang="en-US" sz="2300" dirty="0" smtClean="0">
                <a:ea typeface="Verdana" pitchFamily="34" charset="0"/>
                <a:cs typeface="Arial" pitchFamily="34" charset="0"/>
              </a:rPr>
              <a:t>item </a:t>
            </a:r>
            <a:r>
              <a:rPr lang="en-US" sz="2300" dirty="0" err="1" smtClean="0">
                <a:ea typeface="Verdana" pitchFamily="34" charset="0"/>
                <a:cs typeface="Arial" pitchFamily="34" charset="0"/>
              </a:rPr>
              <a:t>dgn</a:t>
            </a:r>
            <a:r>
              <a:rPr lang="en-US" sz="2300" dirty="0" smtClean="0">
                <a:ea typeface="Verdana" pitchFamily="34" charset="0"/>
                <a:cs typeface="Arial" pitchFamily="34" charset="0"/>
              </a:rPr>
              <a:t> </a:t>
            </a:r>
            <a:r>
              <a:rPr lang="id-ID" sz="2300" dirty="0" smtClean="0">
                <a:ea typeface="Verdana" pitchFamily="34" charset="0"/>
                <a:cs typeface="Arial" pitchFamily="34" charset="0"/>
              </a:rPr>
              <a:t>skor total tes, tanpa perlu membagi klp.</a:t>
            </a:r>
            <a:endParaRPr lang="id-ID" sz="2300" dirty="0" smtClean="0">
              <a:sym typeface="Wingdings" pitchFamily="2" charset="2"/>
            </a:endParaRPr>
          </a:p>
          <a:p>
            <a:pPr>
              <a:spcBef>
                <a:spcPts val="0"/>
              </a:spcBef>
            </a:pPr>
            <a:r>
              <a:rPr lang="id-ID" sz="2800" dirty="0" smtClean="0">
                <a:solidFill>
                  <a:srgbClr val="FF0000"/>
                </a:solidFill>
                <a:sym typeface="Wingdings" pitchFamily="2" charset="2"/>
              </a:rPr>
              <a:t>Korelasi </a:t>
            </a:r>
            <a:r>
              <a:rPr lang="id-ID" sz="2800" dirty="0" smtClean="0">
                <a:solidFill>
                  <a:srgbClr val="FF0000"/>
                </a:solidFill>
                <a:sym typeface="Wingdings" pitchFamily="2" charset="2"/>
              </a:rPr>
              <a:t>signifikan </a:t>
            </a:r>
            <a:r>
              <a:rPr lang="id-ID" sz="2800" dirty="0" smtClean="0">
                <a:sym typeface="Wingdings" pitchFamily="2" charset="2"/>
              </a:rPr>
              <a:t> aitem baik</a:t>
            </a:r>
          </a:p>
          <a:p>
            <a:pPr>
              <a:spcBef>
                <a:spcPts val="0"/>
              </a:spcBef>
              <a:buFontTx/>
              <a:buNone/>
            </a:pPr>
            <a:r>
              <a:rPr lang="id-ID" sz="2800" dirty="0" smtClean="0">
                <a:sym typeface="Wingdings" pitchFamily="2" charset="2"/>
              </a:rPr>
              <a:t>	</a:t>
            </a:r>
            <a:r>
              <a:rPr lang="id-ID" sz="2600" dirty="0" smtClean="0">
                <a:sym typeface="Wingdings" pitchFamily="2" charset="2"/>
              </a:rPr>
              <a:t> r≥0,30 sdh signifikan bila subyek ≥50.</a:t>
            </a:r>
            <a:endParaRPr lang="id-ID" sz="2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CC3399"/>
          </a:solidFill>
        </p:spPr>
        <p:txBody>
          <a:bodyPr/>
          <a:lstStyle/>
          <a:p>
            <a:r>
              <a:rPr lang="id-ID" dirty="0" smtClean="0">
                <a:solidFill>
                  <a:schemeClr val="bg2"/>
                </a:solidFill>
              </a:rPr>
              <a:t>Reliabilitas &amp; Validitas Skala Likert</a:t>
            </a:r>
            <a:endParaRPr lang="id-ID" dirty="0">
              <a:solidFill>
                <a:schemeClr val="bg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39951"/>
            <a:ext cx="8229600" cy="4738270"/>
          </a:xfrm>
          <a:solidFill>
            <a:srgbClr val="FFFFFF">
              <a:alpha val="40000"/>
            </a:srgbClr>
          </a:solidFill>
        </p:spPr>
        <p:txBody>
          <a:bodyPr/>
          <a:lstStyle/>
          <a:p>
            <a:pPr>
              <a:spcBef>
                <a:spcPts val="0"/>
              </a:spcBef>
              <a:buNone/>
            </a:pPr>
            <a:r>
              <a:rPr lang="id-ID" sz="2600" b="1" dirty="0" smtClean="0">
                <a:solidFill>
                  <a:srgbClr val="FF0000"/>
                </a:solidFill>
              </a:rPr>
              <a:t>Reliabilitas:</a:t>
            </a:r>
            <a:r>
              <a:rPr lang="id-ID" sz="2600" dirty="0" smtClean="0"/>
              <a:t> </a:t>
            </a:r>
            <a:r>
              <a:rPr lang="id-ID" sz="2200" dirty="0" smtClean="0"/>
              <a:t>(Azwar, 2012, bab 7, hlm 111)</a:t>
            </a:r>
          </a:p>
          <a:p>
            <a:pPr>
              <a:spcBef>
                <a:spcPts val="0"/>
              </a:spcBef>
            </a:pPr>
            <a:r>
              <a:rPr lang="id-ID" sz="2200" dirty="0" smtClean="0"/>
              <a:t>Pengujian </a:t>
            </a:r>
            <a:r>
              <a:rPr lang="id-ID" sz="2200" dirty="0" smtClean="0"/>
              <a:t>reliabilitas dpt dilakukan pada alat ukur secara keseluruhan &amp; per dimensi. </a:t>
            </a:r>
            <a:endParaRPr lang="id-ID" sz="2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CC3399"/>
          </a:solidFill>
        </p:spPr>
        <p:txBody>
          <a:bodyPr/>
          <a:lstStyle/>
          <a:p>
            <a:r>
              <a:rPr lang="id-ID" dirty="0" smtClean="0">
                <a:solidFill>
                  <a:schemeClr val="bg2"/>
                </a:solidFill>
              </a:rPr>
              <a:t>Reliabilitas &amp; Validitas Skala Likert</a:t>
            </a:r>
            <a:endParaRPr lang="id-ID" dirty="0">
              <a:solidFill>
                <a:schemeClr val="bg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39951"/>
            <a:ext cx="8229600" cy="4738270"/>
          </a:xfrm>
          <a:solidFill>
            <a:srgbClr val="FFFFFF">
              <a:alpha val="40000"/>
            </a:srgbClr>
          </a:solidFill>
        </p:spPr>
        <p:txBody>
          <a:bodyPr/>
          <a:lstStyle/>
          <a:p>
            <a:pPr>
              <a:spcBef>
                <a:spcPts val="0"/>
              </a:spcBef>
              <a:buNone/>
            </a:pPr>
            <a:r>
              <a:rPr lang="id-ID" sz="2600" b="1" dirty="0" smtClean="0">
                <a:solidFill>
                  <a:srgbClr val="FF0000"/>
                </a:solidFill>
              </a:rPr>
              <a:t>Validitas: </a:t>
            </a:r>
            <a:r>
              <a:rPr lang="id-ID" sz="2200" dirty="0" smtClean="0"/>
              <a:t>(Azwar,2012, bab 8, hlm 131)</a:t>
            </a:r>
          </a:p>
          <a:p>
            <a:pPr marL="725488">
              <a:spcBef>
                <a:spcPts val="0"/>
              </a:spcBef>
              <a:buNone/>
            </a:pPr>
            <a:r>
              <a:rPr lang="id-ID" sz="2400" dirty="0" smtClean="0">
                <a:solidFill>
                  <a:srgbClr val="002060"/>
                </a:solidFill>
              </a:rPr>
              <a:t>Apakah alat ukur menghasilkan data akurat sesuai dgn tujuan ukur.</a:t>
            </a:r>
          </a:p>
          <a:p>
            <a:pPr marL="725488" indent="-193675">
              <a:spcBef>
                <a:spcPts val="0"/>
              </a:spcBef>
            </a:pPr>
            <a:r>
              <a:rPr lang="id-ID" sz="2400" dirty="0" smtClean="0">
                <a:solidFill>
                  <a:srgbClr val="993366"/>
                </a:solidFill>
              </a:rPr>
              <a:t>Validitas isi</a:t>
            </a:r>
          </a:p>
          <a:p>
            <a:pPr marL="1162050" indent="-193675">
              <a:spcBef>
                <a:spcPts val="0"/>
              </a:spcBef>
              <a:buNone/>
            </a:pPr>
            <a:r>
              <a:rPr lang="id-ID" sz="2200" dirty="0" smtClean="0">
                <a:solidFill>
                  <a:schemeClr val="tx1"/>
                </a:solidFill>
              </a:rPr>
              <a:t>Kesepakatan ahli dlm menilai setiap pernyataan/aitem.</a:t>
            </a:r>
          </a:p>
          <a:p>
            <a:pPr marL="725488" indent="-193675">
              <a:spcBef>
                <a:spcPts val="0"/>
              </a:spcBef>
            </a:pPr>
            <a:r>
              <a:rPr lang="id-ID" sz="2400" dirty="0" smtClean="0">
                <a:solidFill>
                  <a:srgbClr val="993366"/>
                </a:solidFill>
              </a:rPr>
              <a:t>Validitas Kriteria</a:t>
            </a:r>
          </a:p>
          <a:p>
            <a:pPr marL="1079500" indent="-193675">
              <a:spcBef>
                <a:spcPts val="0"/>
              </a:spcBef>
              <a:buNone/>
            </a:pPr>
            <a:r>
              <a:rPr lang="id-ID" sz="2200" dirty="0" smtClean="0">
                <a:solidFill>
                  <a:srgbClr val="006600"/>
                </a:solidFill>
              </a:rPr>
              <a:t>Concurrent validity: </a:t>
            </a:r>
            <a:r>
              <a:rPr lang="id-ID" sz="2200" dirty="0" smtClean="0">
                <a:solidFill>
                  <a:schemeClr val="tx1"/>
                </a:solidFill>
              </a:rPr>
              <a:t>dgn menggunakan rating (self-rating, significant other rating), berupa 1/bbrp pernyataan.</a:t>
            </a:r>
          </a:p>
          <a:p>
            <a:pPr marL="531813" indent="-258763">
              <a:spcBef>
                <a:spcPts val="0"/>
              </a:spcBef>
            </a:pPr>
            <a:r>
              <a:rPr lang="id-ID" sz="2400" dirty="0" smtClean="0">
                <a:solidFill>
                  <a:srgbClr val="993366"/>
                </a:solidFill>
              </a:rPr>
              <a:t>Validitas konstruk:</a:t>
            </a:r>
          </a:p>
          <a:p>
            <a:pPr marL="804863" indent="-177800">
              <a:spcBef>
                <a:spcPts val="0"/>
              </a:spcBef>
              <a:buNone/>
            </a:pPr>
            <a:r>
              <a:rPr lang="id-ID" sz="2200" dirty="0" smtClean="0">
                <a:solidFill>
                  <a:srgbClr val="006600"/>
                </a:solidFill>
              </a:rPr>
              <a:t>Korelasi dgn alat ukur lain</a:t>
            </a:r>
          </a:p>
          <a:p>
            <a:pPr marL="1079500" indent="-193675">
              <a:spcBef>
                <a:spcPts val="0"/>
              </a:spcBef>
              <a:buNone/>
            </a:pPr>
            <a:endParaRPr lang="id-ID" sz="22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>
          <a:xfrm>
            <a:off x="469900" y="216568"/>
            <a:ext cx="8229600" cy="1350975"/>
          </a:xfrm>
          <a:solidFill>
            <a:srgbClr val="00B050"/>
          </a:solidFill>
        </p:spPr>
        <p:txBody>
          <a:bodyPr/>
          <a:lstStyle/>
          <a:p>
            <a:r>
              <a:rPr lang="id-ID" sz="3500" dirty="0" smtClean="0">
                <a:solidFill>
                  <a:schemeClr val="bg2"/>
                </a:solidFill>
              </a:rPr>
              <a:t>INTERPRETASI SKOR SIKAP: NORMA</a:t>
            </a:r>
            <a:endParaRPr lang="id-ID" dirty="0" smtClean="0">
              <a:solidFill>
                <a:schemeClr val="bg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65027"/>
            <a:ext cx="8229600" cy="4967548"/>
          </a:xfrm>
          <a:solidFill>
            <a:srgbClr val="FFFFFF">
              <a:alpha val="69803"/>
            </a:srgbClr>
          </a:solidFill>
        </p:spPr>
        <p:txBody>
          <a:bodyPr/>
          <a:lstStyle/>
          <a:p>
            <a:pPr>
              <a:spcBef>
                <a:spcPts val="0"/>
              </a:spcBef>
              <a:buFontTx/>
              <a:buNone/>
            </a:pPr>
            <a:r>
              <a:rPr lang="id-ID" sz="2600" dirty="0" smtClean="0">
                <a:solidFill>
                  <a:schemeClr val="tx1"/>
                </a:solidFill>
              </a:rPr>
              <a:t>Untuk menginterpretasi sikap seseorang, dilakukan dgn membuat norma.</a:t>
            </a:r>
          </a:p>
          <a:p>
            <a:pPr>
              <a:spcBef>
                <a:spcPts val="0"/>
              </a:spcBef>
              <a:buFontTx/>
              <a:buNone/>
            </a:pPr>
            <a:r>
              <a:rPr lang="id-ID" sz="2600" dirty="0" smtClean="0">
                <a:solidFill>
                  <a:schemeClr val="tx1"/>
                </a:solidFill>
              </a:rPr>
              <a:t>1. </a:t>
            </a:r>
            <a:r>
              <a:rPr lang="id-ID" sz="2600" dirty="0" smtClean="0">
                <a:solidFill>
                  <a:srgbClr val="FF0000"/>
                </a:solidFill>
              </a:rPr>
              <a:t>Mengubah skor mentah menjadi T-score </a:t>
            </a:r>
            <a:r>
              <a:rPr lang="id-ID" sz="2200" dirty="0" smtClean="0">
                <a:solidFill>
                  <a:schemeClr val="tx1"/>
                </a:solidFill>
              </a:rPr>
              <a:t>(Azwar, 2008, hlm.154-157)</a:t>
            </a:r>
          </a:p>
          <a:p>
            <a:pPr marL="984250">
              <a:spcBef>
                <a:spcPts val="0"/>
              </a:spcBef>
              <a:buFontTx/>
              <a:buNone/>
            </a:pPr>
            <a:r>
              <a:rPr lang="id-ID" sz="2300" dirty="0" smtClean="0">
                <a:solidFill>
                  <a:schemeClr val="tx1"/>
                </a:solidFill>
                <a:sym typeface="Wingdings" pitchFamily="2" charset="2"/>
              </a:rPr>
              <a:t> Menjadi skor 0 - 100</a:t>
            </a:r>
          </a:p>
          <a:p>
            <a:pPr marL="725488">
              <a:spcBef>
                <a:spcPts val="0"/>
              </a:spcBef>
              <a:buFontTx/>
              <a:buNone/>
            </a:pPr>
            <a:r>
              <a:rPr lang="id-ID" sz="2300" dirty="0" smtClean="0">
                <a:solidFill>
                  <a:srgbClr val="993366"/>
                </a:solidFill>
                <a:sym typeface="Wingdings" pitchFamily="2" charset="2"/>
              </a:rPr>
              <a:t>Langkah:</a:t>
            </a:r>
          </a:p>
          <a:p>
            <a:pPr marL="806450" indent="-274638">
              <a:spcBef>
                <a:spcPts val="0"/>
              </a:spcBef>
              <a:buFontTx/>
              <a:buNone/>
            </a:pPr>
            <a:r>
              <a:rPr lang="id-ID" sz="2200" dirty="0" smtClean="0">
                <a:solidFill>
                  <a:schemeClr val="tx1"/>
                </a:solidFill>
                <a:sym typeface="Wingdings" pitchFamily="2" charset="2"/>
              </a:rPr>
              <a:t>1. Hitung M (mean) &amp; S (simpang baku) dari data.</a:t>
            </a:r>
          </a:p>
          <a:p>
            <a:pPr marL="806450" indent="-274638">
              <a:spcBef>
                <a:spcPts val="0"/>
              </a:spcBef>
              <a:buFontTx/>
              <a:buNone/>
            </a:pPr>
            <a:r>
              <a:rPr lang="id-ID" sz="2200" dirty="0" smtClean="0">
                <a:solidFill>
                  <a:schemeClr val="tx1"/>
                </a:solidFill>
                <a:sym typeface="Wingdings" pitchFamily="2" charset="2"/>
              </a:rPr>
              <a:t>2. Ubah skor setiap responden ke T.</a:t>
            </a:r>
          </a:p>
          <a:p>
            <a:pPr marL="806450" indent="-274638">
              <a:spcBef>
                <a:spcPts val="0"/>
              </a:spcBef>
              <a:buFontTx/>
              <a:buNone/>
            </a:pPr>
            <a:endParaRPr lang="id-ID" sz="2200" dirty="0" smtClean="0">
              <a:solidFill>
                <a:schemeClr val="tx1"/>
              </a:solidFill>
            </a:endParaRPr>
          </a:p>
          <a:p>
            <a:pPr marL="806450" indent="-274638">
              <a:spcBef>
                <a:spcPts val="0"/>
              </a:spcBef>
              <a:buFontTx/>
              <a:buNone/>
            </a:pPr>
            <a:r>
              <a:rPr lang="id-ID" sz="2200" dirty="0" smtClean="0">
                <a:solidFill>
                  <a:schemeClr val="tx1"/>
                </a:solidFill>
              </a:rPr>
              <a:t>3. Interpretasikan. Semakin mendekati 100, semakin positif sikapnya; &amp; sebaliknya. 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3072384"/>
              </p:ext>
            </p:extLst>
          </p:nvPr>
        </p:nvGraphicFramePr>
        <p:xfrm>
          <a:off x="5351463" y="4265613"/>
          <a:ext cx="2208212" cy="735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" name="Equation" r:id="rId3" imgW="1295280" imgH="431640" progId="Equation.3">
                  <p:embed/>
                </p:oleObj>
              </mc:Choice>
              <mc:Fallback>
                <p:oleObj name="Equation" r:id="rId3" imgW="1295280" imgH="4316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51463" y="4265613"/>
                        <a:ext cx="2208212" cy="735012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>
          <a:xfrm>
            <a:off x="469900" y="216568"/>
            <a:ext cx="8229600" cy="1350975"/>
          </a:xfrm>
          <a:solidFill>
            <a:srgbClr val="00B050"/>
          </a:solidFill>
        </p:spPr>
        <p:txBody>
          <a:bodyPr/>
          <a:lstStyle/>
          <a:p>
            <a:r>
              <a:rPr lang="id-ID" sz="3500" dirty="0" smtClean="0">
                <a:solidFill>
                  <a:schemeClr val="bg2"/>
                </a:solidFill>
              </a:rPr>
              <a:t>INTERPRETASI SKOR SIKAP: NORMA</a:t>
            </a:r>
            <a:endParaRPr lang="id-ID" dirty="0" smtClean="0">
              <a:solidFill>
                <a:schemeClr val="bg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65027"/>
            <a:ext cx="8229600" cy="4967548"/>
          </a:xfrm>
          <a:solidFill>
            <a:srgbClr val="FFFFFF">
              <a:alpha val="69803"/>
            </a:srgbClr>
          </a:solidFill>
        </p:spPr>
        <p:txBody>
          <a:bodyPr/>
          <a:lstStyle/>
          <a:p>
            <a:pPr>
              <a:spcBef>
                <a:spcPts val="0"/>
              </a:spcBef>
              <a:buFontTx/>
              <a:buNone/>
            </a:pPr>
            <a:r>
              <a:rPr lang="id-ID" sz="2600" dirty="0" smtClean="0">
                <a:solidFill>
                  <a:schemeClr val="tx1"/>
                </a:solidFill>
              </a:rPr>
              <a:t>2. </a:t>
            </a:r>
            <a:r>
              <a:rPr lang="id-ID" sz="2600" dirty="0" smtClean="0">
                <a:solidFill>
                  <a:srgbClr val="FF0000"/>
                </a:solidFill>
              </a:rPr>
              <a:t>Mengubah menjadi kategori berdasarkan distribusi normal </a:t>
            </a:r>
            <a:r>
              <a:rPr lang="id-ID" sz="2200" dirty="0" smtClean="0">
                <a:solidFill>
                  <a:schemeClr val="tx1"/>
                </a:solidFill>
              </a:rPr>
              <a:t>(Azwar, 2012, hlm.146)</a:t>
            </a:r>
          </a:p>
          <a:p>
            <a:pPr marL="984250">
              <a:spcBef>
                <a:spcPts val="0"/>
              </a:spcBef>
              <a:buFontTx/>
              <a:buNone/>
            </a:pPr>
            <a:r>
              <a:rPr lang="id-ID" sz="2300" dirty="0" smtClean="0">
                <a:solidFill>
                  <a:schemeClr val="tx1"/>
                </a:solidFill>
                <a:sym typeface="Wingdings" pitchFamily="2" charset="2"/>
              </a:rPr>
              <a:t> Diasumsikan skor di populasi berdistribusi normal</a:t>
            </a:r>
          </a:p>
          <a:p>
            <a:pPr marL="725488">
              <a:spcBef>
                <a:spcPts val="0"/>
              </a:spcBef>
              <a:buFontTx/>
              <a:buNone/>
            </a:pPr>
            <a:r>
              <a:rPr lang="id-ID" sz="2300" dirty="0" smtClean="0">
                <a:solidFill>
                  <a:srgbClr val="C00000"/>
                </a:solidFill>
                <a:sym typeface="Wingdings" pitchFamily="2" charset="2"/>
              </a:rPr>
              <a:t>a. </a:t>
            </a:r>
            <a:r>
              <a:rPr lang="id-ID" sz="2300" dirty="0" smtClean="0">
                <a:solidFill>
                  <a:srgbClr val="7030A0"/>
                </a:solidFill>
                <a:sym typeface="Wingdings" pitchFamily="2" charset="2"/>
              </a:rPr>
              <a:t>Kategori jenjang </a:t>
            </a:r>
            <a:r>
              <a:rPr lang="id-ID" sz="2200" dirty="0" smtClean="0">
                <a:solidFill>
                  <a:schemeClr val="tx1"/>
                </a:solidFill>
              </a:rPr>
              <a:t>(Azwar, 2012, hlm.147)</a:t>
            </a:r>
          </a:p>
          <a:p>
            <a:pPr marL="725488" indent="-98425">
              <a:spcBef>
                <a:spcPts val="0"/>
              </a:spcBef>
              <a:buFontTx/>
              <a:buNone/>
            </a:pPr>
            <a:r>
              <a:rPr lang="id-ID" sz="2200" dirty="0" smtClean="0">
                <a:solidFill>
                  <a:srgbClr val="006600"/>
                </a:solidFill>
                <a:sym typeface="Wingdings" pitchFamily="2" charset="2"/>
              </a:rPr>
              <a:t> Ubah skor total menjadi </a:t>
            </a:r>
            <a:r>
              <a:rPr lang="id-ID" sz="2200" i="1" dirty="0" smtClean="0">
                <a:solidFill>
                  <a:srgbClr val="006600"/>
                </a:solidFill>
                <a:sym typeface="Wingdings" pitchFamily="2" charset="2"/>
              </a:rPr>
              <a:t>z-score</a:t>
            </a:r>
            <a:r>
              <a:rPr lang="id-ID" sz="2200" dirty="0" smtClean="0">
                <a:solidFill>
                  <a:srgbClr val="006600"/>
                </a:solidFill>
                <a:sym typeface="Wingdings" pitchFamily="2" charset="2"/>
              </a:rPr>
              <a:t>.</a:t>
            </a:r>
          </a:p>
          <a:p>
            <a:pPr marL="982663" indent="-177800">
              <a:spcBef>
                <a:spcPts val="0"/>
              </a:spcBef>
              <a:buFontTx/>
              <a:buNone/>
            </a:pPr>
            <a:r>
              <a:rPr lang="id-ID" sz="2300" dirty="0" smtClean="0">
                <a:solidFill>
                  <a:schemeClr val="tx1"/>
                </a:solidFill>
                <a:sym typeface="Wingdings" pitchFamily="2" charset="2"/>
              </a:rPr>
              <a:t>- Membagi skor ke dalam 5 kategori:</a:t>
            </a:r>
          </a:p>
          <a:p>
            <a:pPr marL="1350963" indent="-177800">
              <a:spcBef>
                <a:spcPts val="0"/>
              </a:spcBef>
              <a:buFontTx/>
              <a:buNone/>
            </a:pPr>
            <a:r>
              <a:rPr lang="id-ID" sz="2000" dirty="0" smtClean="0">
                <a:solidFill>
                  <a:schemeClr val="tx1"/>
                </a:solidFill>
                <a:sym typeface="Wingdings" pitchFamily="2" charset="2"/>
              </a:rPr>
              <a:t>Sangat Rendah, Rendah, Sedang, Tinggi, Sangat Tinggi.</a:t>
            </a:r>
          </a:p>
          <a:p>
            <a:pPr marL="982663" indent="-177800">
              <a:spcBef>
                <a:spcPts val="0"/>
              </a:spcBef>
              <a:buFontTx/>
              <a:buChar char="-"/>
            </a:pPr>
            <a:r>
              <a:rPr lang="id-ID" sz="2000" dirty="0" smtClean="0">
                <a:solidFill>
                  <a:schemeClr val="tx1"/>
                </a:solidFill>
                <a:sym typeface="Wingdings" pitchFamily="2" charset="2"/>
              </a:rPr>
              <a:t>Membagi skor ke dalam 3 kategori:</a:t>
            </a:r>
          </a:p>
          <a:p>
            <a:pPr marL="1350963" indent="-177800">
              <a:spcBef>
                <a:spcPts val="0"/>
              </a:spcBef>
              <a:buFontTx/>
              <a:buChar char="-"/>
            </a:pPr>
            <a:r>
              <a:rPr lang="id-ID" sz="2000" dirty="0" smtClean="0">
                <a:solidFill>
                  <a:schemeClr val="tx1"/>
                </a:solidFill>
                <a:sym typeface="Wingdings" pitchFamily="2" charset="2"/>
              </a:rPr>
              <a:t>Rendah, Sedang, Tinggi.</a:t>
            </a:r>
          </a:p>
          <a:p>
            <a:pPr marL="723900" indent="-368300">
              <a:spcBef>
                <a:spcPts val="0"/>
              </a:spcBef>
              <a:buFontTx/>
              <a:buNone/>
            </a:pPr>
            <a:r>
              <a:rPr lang="id-ID" sz="2000" dirty="0" smtClean="0">
                <a:solidFill>
                  <a:srgbClr val="C00000"/>
                </a:solidFill>
                <a:sym typeface="Wingdings" pitchFamily="2" charset="2"/>
              </a:rPr>
              <a:t>b. </a:t>
            </a:r>
            <a:r>
              <a:rPr lang="id-ID" sz="2000" dirty="0" smtClean="0">
                <a:solidFill>
                  <a:srgbClr val="7030A0"/>
                </a:solidFill>
                <a:sym typeface="Wingdings" pitchFamily="2" charset="2"/>
              </a:rPr>
              <a:t>Kategori bukan jenjang </a:t>
            </a:r>
            <a:r>
              <a:rPr lang="id-ID" sz="2000" dirty="0" smtClean="0">
                <a:solidFill>
                  <a:schemeClr val="tx1"/>
                </a:solidFill>
              </a:rPr>
              <a:t>(Azwar, 2012, hlm.150)</a:t>
            </a:r>
          </a:p>
          <a:p>
            <a:pPr marL="1077913" indent="-368300">
              <a:spcBef>
                <a:spcPts val="0"/>
              </a:spcBef>
              <a:buFontTx/>
              <a:buNone/>
            </a:pPr>
            <a:r>
              <a:rPr lang="id-ID" sz="2000" dirty="0" smtClean="0">
                <a:solidFill>
                  <a:schemeClr val="tx1"/>
                </a:solidFill>
                <a:sym typeface="Wingdings" pitchFamily="2" charset="2"/>
              </a:rPr>
              <a:t>Biasanya digunakan utk menentukan tipe kepribadian sso, dimana bukan diperoleh skor total (setiap tipe memiliki aitem sendiri).</a:t>
            </a:r>
          </a:p>
          <a:p>
            <a:pPr marL="1077913" indent="-177800">
              <a:spcBef>
                <a:spcPts val="0"/>
              </a:spcBef>
              <a:buFontTx/>
              <a:buNone/>
            </a:pPr>
            <a:r>
              <a:rPr lang="id-ID" sz="2000" dirty="0" smtClean="0">
                <a:solidFill>
                  <a:srgbClr val="006600"/>
                </a:solidFill>
                <a:sym typeface="Wingdings" pitchFamily="2" charset="2"/>
              </a:rPr>
              <a:t> Ubah skor setiap tipe menjadi </a:t>
            </a:r>
            <a:r>
              <a:rPr lang="id-ID" sz="2000" i="1" dirty="0" smtClean="0">
                <a:solidFill>
                  <a:srgbClr val="006600"/>
                </a:solidFill>
                <a:sym typeface="Wingdings" pitchFamily="2" charset="2"/>
              </a:rPr>
              <a:t>z-score</a:t>
            </a:r>
            <a:r>
              <a:rPr lang="id-ID" sz="2000" dirty="0" smtClean="0">
                <a:solidFill>
                  <a:srgbClr val="006600"/>
                </a:solidFill>
                <a:sym typeface="Wingdings" pitchFamily="2" charset="2"/>
              </a:rPr>
              <a:t>.</a:t>
            </a:r>
          </a:p>
          <a:p>
            <a:pPr marL="806450" indent="-274638">
              <a:spcBef>
                <a:spcPts val="0"/>
              </a:spcBef>
              <a:buFontTx/>
              <a:buNone/>
            </a:pPr>
            <a:r>
              <a:rPr lang="id-ID" sz="2200" dirty="0" smtClean="0">
                <a:solidFill>
                  <a:schemeClr val="tx1"/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esa unggul 2017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2354FA26-DF42-4A5C-A6F9-6E98B93C76D7}" vid="{BF65A41C-7C5D-4184-B732-14E8E24BE8A1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esa unggul 2017</Template>
  <TotalTime>3040</TotalTime>
  <Words>524</Words>
  <Application>Microsoft Office PowerPoint</Application>
  <PresentationFormat>On-screen Show (4:3)</PresentationFormat>
  <Paragraphs>62</Paragraphs>
  <Slides>9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Verdana</vt:lpstr>
      <vt:lpstr>Wingdings</vt:lpstr>
      <vt:lpstr>esa unggul 2017</vt:lpstr>
      <vt:lpstr>Equation</vt:lpstr>
      <vt:lpstr>Skala Likert (Summated Rating Scale)</vt:lpstr>
      <vt:lpstr>KEMAMPUAN AKHIR YANG DIHARAPKAN</vt:lpstr>
      <vt:lpstr>Menghitung Nilai Skala  (Azwar, 2008; hlm. 141-146)</vt:lpstr>
      <vt:lpstr>Menghitung Nilai Skala  (hlm. 141-146)</vt:lpstr>
      <vt:lpstr>Analisis Aitem: MEMILIH PERNYATAAN TERBAIK (Azwar, 2008, hlm. 147)</vt:lpstr>
      <vt:lpstr>Reliabilitas &amp; Validitas Skala Likert</vt:lpstr>
      <vt:lpstr>Reliabilitas &amp; Validitas Skala Likert</vt:lpstr>
      <vt:lpstr>INTERPRETASI SKOR SIKAP: NORMA</vt:lpstr>
      <vt:lpstr>INTERPRETASI SKOR SIKAP: NORMA</vt:lpstr>
    </vt:vector>
  </TitlesOfParts>
  <Company>Clearly Presented Ltd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skala Likert</dc:title>
  <dc:subject>Konstruksi alat ukur</dc:subject>
  <dc:creator>Aries Yulianto</dc:creator>
  <cp:lastModifiedBy>aries yulianto</cp:lastModifiedBy>
  <cp:revision>162</cp:revision>
  <dcterms:created xsi:type="dcterms:W3CDTF">2009-11-03T13:35:13Z</dcterms:created>
  <dcterms:modified xsi:type="dcterms:W3CDTF">2018-05-24T10:43:14Z</dcterms:modified>
</cp:coreProperties>
</file>