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7" r:id="rId11"/>
    <p:sldId id="268" r:id="rId12"/>
    <p:sldId id="269"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D615C-E889-469B-A5A7-946BB5AC8EA6}"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DA7F8-15A1-497A-8FBF-1312013FEA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D615C-E889-469B-A5A7-946BB5AC8EA6}" type="datetimeFigureOut">
              <a:rPr lang="en-US" smtClean="0"/>
              <a:pPr/>
              <a:t>12/18/2013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DA7F8-15A1-497A-8FBF-1312013FEA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dirty="0" smtClean="0"/>
              <a:t>Isu Pokok dalam Etika Penelitian</a:t>
            </a:r>
            <a:endParaRPr lang="en-GB" sz="3600" dirty="0"/>
          </a:p>
        </p:txBody>
      </p:sp>
      <p:sp>
        <p:nvSpPr>
          <p:cNvPr id="3" name="Content Placeholder 2"/>
          <p:cNvSpPr>
            <a:spLocks noGrp="1"/>
          </p:cNvSpPr>
          <p:nvPr>
            <p:ph idx="1"/>
          </p:nvPr>
        </p:nvSpPr>
        <p:spPr>
          <a:xfrm>
            <a:off x="457200" y="1000108"/>
            <a:ext cx="8229600" cy="5429288"/>
          </a:xfrm>
        </p:spPr>
        <p:txBody>
          <a:bodyPr>
            <a:noAutofit/>
          </a:bodyPr>
          <a:lstStyle/>
          <a:p>
            <a:r>
              <a:rPr lang="id-ID" sz="2800" dirty="0" smtClean="0"/>
              <a:t>Kerahasiaan &amp; Anonimitas</a:t>
            </a:r>
          </a:p>
          <a:p>
            <a:pPr lvl="1"/>
            <a:r>
              <a:rPr lang="id-ID" sz="2200" dirty="0" smtClean="0"/>
              <a:t>Menjadi dilematis pada kasus-kasus tertentu: subjek melakukan tindakan ilegal, subjek adalah pelaku/korban kekerasan, subjek berniat menyakiti diri sendiri/orang lain.</a:t>
            </a:r>
          </a:p>
          <a:p>
            <a:pPr lvl="1"/>
            <a:r>
              <a:rPr lang="id-ID" sz="2200" dirty="0" smtClean="0"/>
              <a:t>Tidak ada panduan baku penyelesaian dilema ini, peneliti harus benar2 cermat memutuskan pilihan dengan memperhatikan seluruh konsekuensi yang ada</a:t>
            </a:r>
            <a:r>
              <a:rPr lang="id-ID" sz="2200" dirty="0" smtClean="0"/>
              <a:t>.</a:t>
            </a:r>
          </a:p>
          <a:p>
            <a:r>
              <a:rPr lang="id-ID" sz="2800" dirty="0" smtClean="0"/>
              <a:t>Konsekuensi &amp; Manfaat Penelitian</a:t>
            </a:r>
          </a:p>
          <a:p>
            <a:pPr lvl="1"/>
            <a:r>
              <a:rPr lang="id-ID" sz="2200" dirty="0" smtClean="0"/>
              <a:t>Penelitian dilakukan dengan prinsip manfaat penelitian lebih besar dari dampak negatifnya, kepada subjek, peneliti, institusi</a:t>
            </a:r>
          </a:p>
          <a:p>
            <a:pPr lvl="1"/>
            <a:r>
              <a:rPr lang="id-ID" sz="2200" dirty="0" smtClean="0"/>
              <a:t>Peneliti perlu sadar bahwa penelitian dapat berakibat buruk dari berbagai sisi: fisik, psikologis (menceritakan kembali hal menyakitkan), hukum, kerugian sosial (karir, pendapatan)</a:t>
            </a:r>
          </a:p>
          <a:p>
            <a:pPr lvl="1">
              <a:buNone/>
            </a:pPr>
            <a:endParaRPr lang="id-ID" sz="2000" dirty="0" smtClean="0"/>
          </a:p>
          <a:p>
            <a:pPr>
              <a:buNone/>
            </a:pPr>
            <a:endParaRPr lang="id-ID" sz="2800" dirty="0" smtClean="0"/>
          </a:p>
          <a:p>
            <a:endParaRPr lang="id-ID" sz="2800" dirty="0" smtClean="0"/>
          </a:p>
          <a:p>
            <a:endParaRPr lang="id-ID"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3600" dirty="0" smtClean="0"/>
              <a:t>Isu Pokok dalam Etika Penelitian</a:t>
            </a:r>
            <a:endParaRPr lang="en-GB" sz="3600" dirty="0"/>
          </a:p>
        </p:txBody>
      </p:sp>
      <p:sp>
        <p:nvSpPr>
          <p:cNvPr id="3" name="Content Placeholder 2"/>
          <p:cNvSpPr>
            <a:spLocks noGrp="1"/>
          </p:cNvSpPr>
          <p:nvPr>
            <p:ph idx="1"/>
          </p:nvPr>
        </p:nvSpPr>
        <p:spPr>
          <a:xfrm>
            <a:off x="500034" y="1214422"/>
            <a:ext cx="8229600" cy="5072098"/>
          </a:xfrm>
        </p:spPr>
        <p:txBody>
          <a:bodyPr>
            <a:normAutofit fontScale="92500" lnSpcReduction="10000"/>
          </a:bodyPr>
          <a:lstStyle/>
          <a:p>
            <a:r>
              <a:rPr lang="id-ID" dirty="0" smtClean="0"/>
              <a:t>Independensi </a:t>
            </a:r>
            <a:r>
              <a:rPr lang="id-ID" dirty="0" smtClean="0"/>
              <a:t>peneliti</a:t>
            </a:r>
          </a:p>
          <a:p>
            <a:pPr lvl="1"/>
            <a:r>
              <a:rPr lang="id-ID" dirty="0" smtClean="0"/>
              <a:t>Permasalahan umumnya muncul saat penelitian dibiayai oleh sponsor. Terlebih bila sponsor memberikan pesan2 tentang bagaimana penelitian dilakukan dan hasil yang diharapkan. Sehingga peneliti tidak peka lagi terhadap data penelitian</a:t>
            </a:r>
          </a:p>
          <a:p>
            <a:pPr lvl="1"/>
            <a:r>
              <a:rPr lang="id-ID" dirty="0" smtClean="0"/>
              <a:t>Peneliti dapat mempertimbangkan antara (1) loyal terhadap terhadap kelompok yang lebih besar dari sponsor, (2) keluar dari hubungan kerja, (3) menyuarakan ketidaksetujuan.</a:t>
            </a:r>
          </a:p>
          <a:p>
            <a:pPr lvl="1"/>
            <a:r>
              <a:rPr lang="id-ID" dirty="0" smtClean="0"/>
              <a:t>Peneliti yang berkompromi atas hal ini dianggap telah mengorbankan reputasi, kejujuran dan integritasnya (Neuman dalam Poerwandari, 2005)</a:t>
            </a:r>
            <a:endParaRPr lang="id-ID"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3600" dirty="0" smtClean="0"/>
              <a:t>Isu Pokok dalam Etika Penelitian</a:t>
            </a:r>
            <a:endParaRPr lang="en-GB" sz="3600" dirty="0"/>
          </a:p>
        </p:txBody>
      </p:sp>
      <p:sp>
        <p:nvSpPr>
          <p:cNvPr id="3" name="Content Placeholder 2"/>
          <p:cNvSpPr>
            <a:spLocks noGrp="1"/>
          </p:cNvSpPr>
          <p:nvPr>
            <p:ph idx="1"/>
          </p:nvPr>
        </p:nvSpPr>
        <p:spPr>
          <a:xfrm>
            <a:off x="500034" y="1000108"/>
            <a:ext cx="8229600" cy="5500726"/>
          </a:xfrm>
        </p:spPr>
        <p:txBody>
          <a:bodyPr>
            <a:noAutofit/>
          </a:bodyPr>
          <a:lstStyle/>
          <a:p>
            <a:r>
              <a:rPr lang="id-ID" sz="2400" dirty="0" smtClean="0"/>
              <a:t>Batasan, apa yang dapat </a:t>
            </a:r>
            <a:r>
              <a:rPr lang="id-ID" sz="2400" dirty="0" smtClean="0"/>
              <a:t>diteliti?</a:t>
            </a:r>
            <a:endParaRPr lang="id-ID" sz="2400" dirty="0" smtClean="0"/>
          </a:p>
          <a:p>
            <a:pPr lvl="1"/>
            <a:r>
              <a:rPr lang="id-ID" sz="2100" dirty="0" smtClean="0"/>
              <a:t>Pada kasus tertentu, kelompok2 berkuasa dapat membatasi aktivitas dan publikasi penelitian. Biasa terjadi di negara non-demokratis.</a:t>
            </a:r>
          </a:p>
          <a:p>
            <a:pPr lvl="1"/>
            <a:r>
              <a:rPr lang="id-ID" sz="2100" dirty="0" smtClean="0"/>
              <a:t>Hanya lembaga2 tertentu yang berhak mengeluarkan data dan hasil penelitian. Sehingga penelitian akan bergantung pada data tersebut. Contoh: data kemiskinan dan pengangguran, hanya dimiliki lembaga pemerintah. Permasalahan, seberapa valid data tersebut dan apakah data dibuka untuk komunitas ilmiah?</a:t>
            </a:r>
          </a:p>
          <a:p>
            <a:pPr lvl="1"/>
            <a:r>
              <a:rPr lang="id-ID" sz="2100" dirty="0" smtClean="0"/>
              <a:t>Penelitian dapat pula dianggap mempromosikan nilai2 yang tidak sesuai dengan masyarakat. Contoh: penelitian tentang KDRT menyimpulkan bahwa pernikahan lebih menyakitkan dari perceraian, sehingga dianggap mempromosikan perceraian.</a:t>
            </a:r>
          </a:p>
          <a:p>
            <a:pPr lvl="1"/>
            <a:r>
              <a:rPr lang="id-ID" sz="2100" dirty="0" smtClean="0"/>
              <a:t>Permasalahan seperti ini membuat peneliti menghindari isu2 sensitif, hal ini juga menjadi masalah mengingat pendekatan ilmiah justru diperlukan u/ memahami isu2 sensitif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Prinsip Etis sebagai Pegangan Penyelesaian Dilema</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id-ID" dirty="0" smtClean="0"/>
              <a:t>Seperti disebutkan sebelumnya, tidak ada penyelesaian baku untuk masalah2 etis. Namun demikian peneliti perlu memegang prinsip2 berikut dalam penyelesaian masalah etis:</a:t>
            </a:r>
          </a:p>
          <a:p>
            <a:pPr marL="514350" indent="-514350">
              <a:buFont typeface="+mj-lt"/>
              <a:buAutoNum type="arabicPeriod"/>
            </a:pPr>
            <a:r>
              <a:rPr lang="id-ID" dirty="0" smtClean="0">
                <a:solidFill>
                  <a:srgbClr val="FF0000"/>
                </a:solidFill>
              </a:rPr>
              <a:t>Menghormati martabat manusia</a:t>
            </a:r>
            <a:r>
              <a:rPr lang="id-ID" dirty="0" smtClean="0"/>
              <a:t>, tidak diperkenankan mengabaikan keselamatan, kesejahteraan, keamanan atau kerahasiaan pribadi subjek. </a:t>
            </a:r>
          </a:p>
          <a:p>
            <a:pPr marL="514350" indent="-514350">
              <a:buFont typeface="+mj-lt"/>
              <a:buAutoNum type="arabicPeriod"/>
            </a:pPr>
            <a:r>
              <a:rPr lang="id-ID" dirty="0" smtClean="0">
                <a:solidFill>
                  <a:srgbClr val="FF0000"/>
                </a:solidFill>
              </a:rPr>
              <a:t>Kepedulian yang bertanggung jawab</a:t>
            </a:r>
            <a:r>
              <a:rPr lang="id-ID" dirty="0" smtClean="0"/>
              <a:t>, menekankan tanggung jawab pada kesejahteraan individu, keluarga, dan kelompok yang terkait dengan penelitian.</a:t>
            </a:r>
          </a:p>
          <a:p>
            <a:pPr marL="514350" indent="-514350">
              <a:buFont typeface="+mj-lt"/>
              <a:buAutoNum type="arabicPeriod"/>
            </a:pPr>
            <a:r>
              <a:rPr lang="id-ID" dirty="0" smtClean="0">
                <a:solidFill>
                  <a:srgbClr val="FF0000"/>
                </a:solidFill>
              </a:rPr>
              <a:t>Integritas dalam hubungan2 yang dijalin</a:t>
            </a:r>
            <a:r>
              <a:rPr lang="id-ID" dirty="0" smtClean="0"/>
              <a:t>, menuntut kejujuran dan keterbukaan dalam hubungan yang dijalan selama penelitian.</a:t>
            </a:r>
          </a:p>
          <a:p>
            <a:pPr marL="514350" indent="-514350">
              <a:buFont typeface="+mj-lt"/>
              <a:buAutoNum type="arabicPeriod"/>
            </a:pPr>
            <a:r>
              <a:rPr lang="id-ID" dirty="0" smtClean="0">
                <a:solidFill>
                  <a:srgbClr val="FF0000"/>
                </a:solidFill>
              </a:rPr>
              <a:t>Tanggung jawab pada masyarakat</a:t>
            </a:r>
            <a:r>
              <a:rPr lang="id-ID" dirty="0" smtClean="0"/>
              <a:t>, bila temuan penelitian berdampak negatif bagi masyarakat maka dengan cara-cara tertentu peneliti dapat menginformasikannya. Namun secara umum, poin ini diposisikan lebih rendah dari kesejahteraan subjek. Contoh korban penganiayaan yang tidak bersedia bersaksi di depan umum, tidak boleh dipaksa bersaksi.</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en-GB" dirty="0"/>
          </a:p>
        </p:txBody>
      </p:sp>
      <p:sp>
        <p:nvSpPr>
          <p:cNvPr id="3" name="Content Placeholder 2"/>
          <p:cNvSpPr>
            <a:spLocks noGrp="1"/>
          </p:cNvSpPr>
          <p:nvPr>
            <p:ph idx="1"/>
          </p:nvPr>
        </p:nvSpPr>
        <p:spPr/>
        <p:txBody>
          <a:bodyPr>
            <a:normAutofit fontScale="85000" lnSpcReduction="10000"/>
          </a:bodyPr>
          <a:lstStyle/>
          <a:p>
            <a:r>
              <a:rPr lang="id-ID" dirty="0" smtClean="0"/>
              <a:t>Etika dimulai dari dan berakhir di peneliti. Moralitas peneliti adalah pertahanan terkuat terhadap tingkah laku tidak etis (Neuman dalam Poerwandari, 2005)</a:t>
            </a:r>
          </a:p>
          <a:p>
            <a:r>
              <a:rPr lang="id-ID" dirty="0" smtClean="0"/>
              <a:t>Psikologi mempelajari dan meneliti manusia, karenanya peneliti perlu menyadari dampak dari penelitian terhadap subjek.</a:t>
            </a:r>
          </a:p>
          <a:p>
            <a:r>
              <a:rPr lang="id-ID" dirty="0" smtClean="0"/>
              <a:t>Peneliti tidak hanya berpikir mengenai keuntungan yang akan didapat, tapi juga bagaimana agar penelitian menguntungkan subjek.</a:t>
            </a:r>
          </a:p>
          <a:p>
            <a:r>
              <a:rPr lang="id-ID" dirty="0" smtClean="0"/>
              <a:t>Tingkah laku tidak etis dapat merugikan tidak hanya subjek tapi juga mutu ilmiah penelitian.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en-GB" dirty="0"/>
          </a:p>
        </p:txBody>
      </p:sp>
      <p:sp>
        <p:nvSpPr>
          <p:cNvPr id="3" name="Content Placeholder 2"/>
          <p:cNvSpPr>
            <a:spLocks noGrp="1"/>
          </p:cNvSpPr>
          <p:nvPr>
            <p:ph idx="1"/>
          </p:nvPr>
        </p:nvSpPr>
        <p:spPr/>
        <p:txBody>
          <a:bodyPr>
            <a:normAutofit fontScale="92500" lnSpcReduction="10000"/>
          </a:bodyPr>
          <a:lstStyle/>
          <a:p>
            <a:r>
              <a:rPr lang="id-ID" dirty="0" smtClean="0"/>
              <a:t>Peneliti seringkali dihadapkan pada dilema etis: “menghasilkan temuan ilmiah vs. </a:t>
            </a:r>
            <a:r>
              <a:rPr lang="id-ID" dirty="0"/>
              <a:t>m</a:t>
            </a:r>
            <a:r>
              <a:rPr lang="id-ID" dirty="0" smtClean="0"/>
              <a:t>enghargai hak subjek”.</a:t>
            </a:r>
          </a:p>
          <a:p>
            <a:r>
              <a:rPr lang="id-ID" dirty="0" smtClean="0"/>
              <a:t>Tidak ada rumusan baku untuk menyelesaikan dilema ini. Pada akhirnya penelitilah yang harus memilih langkah yang diperlukan.</a:t>
            </a:r>
          </a:p>
          <a:p>
            <a:r>
              <a:rPr lang="id-ID" dirty="0" smtClean="0"/>
              <a:t>Palys (1992) menjelaskan tanggung jawab interdependen dalam penelitian:</a:t>
            </a:r>
          </a:p>
          <a:p>
            <a:pPr lvl="1"/>
            <a:r>
              <a:rPr lang="id-ID" dirty="0" smtClean="0"/>
              <a:t>Tanggung jawab ilmiah</a:t>
            </a:r>
          </a:p>
          <a:p>
            <a:pPr lvl="1"/>
            <a:r>
              <a:rPr lang="id-ID" dirty="0" smtClean="0"/>
              <a:t>Tanggung jawab kemanusiaan.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Pertanyaan &amp; Implikasi Etis</a:t>
            </a:r>
            <a:endParaRPr lang="en-GB" sz="4000" dirty="0"/>
          </a:p>
        </p:txBody>
      </p:sp>
      <p:sp>
        <p:nvSpPr>
          <p:cNvPr id="3" name="Content Placeholder 2"/>
          <p:cNvSpPr>
            <a:spLocks noGrp="1"/>
          </p:cNvSpPr>
          <p:nvPr>
            <p:ph idx="1"/>
          </p:nvPr>
        </p:nvSpPr>
        <p:spPr/>
        <p:txBody>
          <a:bodyPr>
            <a:normAutofit fontScale="85000" lnSpcReduction="10000"/>
          </a:bodyPr>
          <a:lstStyle/>
          <a:p>
            <a:r>
              <a:rPr lang="id-ID" dirty="0" smtClean="0"/>
              <a:t>Berikut adalah pertanyaan etis yang perlu dijawab sebelum memulai penelitian:</a:t>
            </a:r>
          </a:p>
          <a:p>
            <a:pPr lvl="1"/>
            <a:r>
              <a:rPr lang="id-ID" dirty="0" smtClean="0"/>
              <a:t>Manfaat penelitian, </a:t>
            </a:r>
          </a:p>
          <a:p>
            <a:pPr lvl="1">
              <a:buNone/>
            </a:pPr>
            <a:r>
              <a:rPr lang="id-ID" dirty="0" smtClean="0"/>
              <a:t>	</a:t>
            </a:r>
            <a:r>
              <a:rPr lang="id-ID" sz="2600" dirty="0" smtClean="0"/>
              <a:t>Apa manfaatnya? Siapa yang akan menerima manfaat? </a:t>
            </a:r>
            <a:endParaRPr lang="id-ID" dirty="0" smtClean="0"/>
          </a:p>
          <a:p>
            <a:pPr lvl="1"/>
            <a:r>
              <a:rPr lang="id-ID" dirty="0" smtClean="0"/>
              <a:t>Persetujuan subjek</a:t>
            </a:r>
          </a:p>
          <a:p>
            <a:pPr lvl="1">
              <a:buNone/>
            </a:pPr>
            <a:r>
              <a:rPr lang="id-ID" dirty="0" smtClean="0"/>
              <a:t>	</a:t>
            </a:r>
            <a:r>
              <a:rPr lang="id-ID" sz="2600" dirty="0" smtClean="0"/>
              <a:t>Bagaimana subjek memberi persetujuan terlibat dlm penelitian? Secara lisan atau tulisan? Siapa yang harus memberi persetujuan (pribadi, atasan, orangtua)? Informasi apa yang perlu dicantumkan dalam lembar persetujuan? </a:t>
            </a:r>
            <a:endParaRPr lang="id-ID" dirty="0" smtClean="0"/>
          </a:p>
          <a:p>
            <a:pPr lvl="1"/>
            <a:r>
              <a:rPr lang="id-ID" dirty="0" smtClean="0"/>
              <a:t>Kerahasiaan dan anonimitas</a:t>
            </a:r>
          </a:p>
          <a:p>
            <a:pPr lvl="1">
              <a:buNone/>
            </a:pPr>
            <a:r>
              <a:rPr lang="id-ID" dirty="0" smtClean="0"/>
              <a:t>	</a:t>
            </a:r>
            <a:r>
              <a:rPr lang="id-ID" sz="2600" dirty="0" smtClean="0"/>
              <a:t>Bagaimana identitas  subjek dapat disamarkan? Adakah aspek hukum yang perlu diperhatikan terkait ini?</a:t>
            </a:r>
            <a:r>
              <a:rPr lang="id-ID"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Pertanyaan &amp; Implikasi Etis</a:t>
            </a:r>
            <a:endParaRPr lang="en-GB" sz="4000" dirty="0"/>
          </a:p>
        </p:txBody>
      </p:sp>
      <p:sp>
        <p:nvSpPr>
          <p:cNvPr id="3" name="Content Placeholder 2"/>
          <p:cNvSpPr>
            <a:spLocks noGrp="1"/>
          </p:cNvSpPr>
          <p:nvPr>
            <p:ph idx="1"/>
          </p:nvPr>
        </p:nvSpPr>
        <p:spPr/>
        <p:txBody>
          <a:bodyPr>
            <a:normAutofit fontScale="92500" lnSpcReduction="10000"/>
          </a:bodyPr>
          <a:lstStyle/>
          <a:p>
            <a:r>
              <a:rPr lang="id-ID" dirty="0" smtClean="0"/>
              <a:t>Berikut adalah pertanyaan etis yang perlu dijawab sebelum memulai penelitian:</a:t>
            </a:r>
          </a:p>
          <a:p>
            <a:pPr lvl="1"/>
            <a:r>
              <a:rPr lang="id-ID" dirty="0" smtClean="0"/>
              <a:t>Konsekuensi negatif </a:t>
            </a:r>
            <a:r>
              <a:rPr lang="id-ID" dirty="0" smtClean="0"/>
              <a:t>penelitian,</a:t>
            </a:r>
          </a:p>
          <a:p>
            <a:pPr lvl="1">
              <a:buNone/>
            </a:pPr>
            <a:r>
              <a:rPr lang="id-ID" dirty="0" smtClean="0"/>
              <a:t>	</a:t>
            </a:r>
            <a:r>
              <a:rPr lang="id-ID" sz="2400" dirty="0" smtClean="0"/>
              <a:t>Adakah dampak negatif penelitian bagi subjek? Apakah dampak tersebut sebanding dengan hasil yang diperoleh? Apa upaya pencegahan, minimalisir dan penanganan saat skenario terburuk muncul?</a:t>
            </a:r>
            <a:endParaRPr lang="id-ID" dirty="0" smtClean="0"/>
          </a:p>
          <a:p>
            <a:pPr lvl="1"/>
            <a:r>
              <a:rPr lang="id-ID" dirty="0" smtClean="0"/>
              <a:t>Posisi dan peran </a:t>
            </a:r>
            <a:r>
              <a:rPr lang="id-ID" dirty="0" smtClean="0"/>
              <a:t>peneliti,</a:t>
            </a:r>
          </a:p>
          <a:p>
            <a:pPr lvl="1">
              <a:buNone/>
            </a:pPr>
            <a:r>
              <a:rPr lang="id-ID" sz="2600" dirty="0" smtClean="0"/>
              <a:t>	</a:t>
            </a:r>
            <a:r>
              <a:rPr lang="id-ID" sz="2600" dirty="0" smtClean="0"/>
              <a:t>Bagaimana posisi peneliti dapat mempengaruhi penelitian? Bagaimana peneliti dapat menjaga independensinya? Bagaimana peneliti menjaga kualitas penelitian?</a:t>
            </a: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Isu Etis dalam Tahap Penelitian</a:t>
            </a:r>
            <a:endParaRPr lang="en-GB" dirty="0"/>
          </a:p>
        </p:txBody>
      </p:sp>
      <p:sp>
        <p:nvSpPr>
          <p:cNvPr id="3" name="Content Placeholder 2"/>
          <p:cNvSpPr>
            <a:spLocks noGrp="1"/>
          </p:cNvSpPr>
          <p:nvPr>
            <p:ph idx="1"/>
          </p:nvPr>
        </p:nvSpPr>
        <p:spPr/>
        <p:txBody>
          <a:bodyPr>
            <a:normAutofit fontScale="85000" lnSpcReduction="20000"/>
          </a:bodyPr>
          <a:lstStyle/>
          <a:p>
            <a:r>
              <a:rPr lang="id-ID" dirty="0" smtClean="0"/>
              <a:t>Pemilihan Topik</a:t>
            </a:r>
          </a:p>
          <a:p>
            <a:pPr>
              <a:buNone/>
            </a:pPr>
            <a:r>
              <a:rPr lang="id-ID" dirty="0" smtClean="0"/>
              <a:t>	</a:t>
            </a:r>
            <a:r>
              <a:rPr lang="id-ID" sz="2800" dirty="0" smtClean="0"/>
              <a:t>Selain menambah pengetahuan, penelitian juga harus bertujuan meningkatkan kondisi kehidupan manusia, khususnya subjek &amp; populasi</a:t>
            </a:r>
            <a:endParaRPr lang="id-ID" sz="2800" dirty="0" smtClean="0"/>
          </a:p>
          <a:p>
            <a:r>
              <a:rPr lang="id-ID" dirty="0" smtClean="0"/>
              <a:t>Penyusunan Desain</a:t>
            </a:r>
          </a:p>
          <a:p>
            <a:pPr>
              <a:buNone/>
            </a:pPr>
            <a:r>
              <a:rPr lang="id-ID" dirty="0" smtClean="0"/>
              <a:t>	</a:t>
            </a:r>
            <a:r>
              <a:rPr lang="id-ID" sz="2800" dirty="0" smtClean="0"/>
              <a:t>Subjek perlu memperoleh informasi yang benar dan jelas mengenai penelitian yang akan dilakukan, dan menyatakan kesediaannya u/ terlibat. </a:t>
            </a:r>
          </a:p>
          <a:p>
            <a:r>
              <a:rPr lang="id-ID" dirty="0" smtClean="0"/>
              <a:t>Pengumpulan Data &amp; Transkrip</a:t>
            </a:r>
          </a:p>
          <a:p>
            <a:pPr>
              <a:buNone/>
            </a:pPr>
            <a:r>
              <a:rPr lang="id-ID" dirty="0" smtClean="0"/>
              <a:t>	</a:t>
            </a:r>
            <a:r>
              <a:rPr lang="id-ID" sz="2900" dirty="0" smtClean="0"/>
              <a:t>Peneliti </a:t>
            </a:r>
            <a:r>
              <a:rPr lang="id-ID" sz="2900" dirty="0" smtClean="0"/>
              <a:t>menjaga kerahasiaan </a:t>
            </a:r>
            <a:r>
              <a:rPr lang="id-ID" sz="2900" dirty="0" smtClean="0"/>
              <a:t>data dan privasi subjek, meminimalisir dampak negatif yang dapat terjadi pada subjek.</a:t>
            </a:r>
            <a:endParaRPr lang="id-ID"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Isu Etis dalam Tahap Penelitian</a:t>
            </a:r>
            <a:endParaRPr lang="en-GB" dirty="0"/>
          </a:p>
        </p:txBody>
      </p:sp>
      <p:sp>
        <p:nvSpPr>
          <p:cNvPr id="3" name="Content Placeholder 2"/>
          <p:cNvSpPr>
            <a:spLocks noGrp="1"/>
          </p:cNvSpPr>
          <p:nvPr>
            <p:ph idx="1"/>
          </p:nvPr>
        </p:nvSpPr>
        <p:spPr/>
        <p:txBody>
          <a:bodyPr>
            <a:normAutofit/>
          </a:bodyPr>
          <a:lstStyle/>
          <a:p>
            <a:r>
              <a:rPr lang="id-ID" dirty="0" smtClean="0"/>
              <a:t>Analisis &amp; </a:t>
            </a:r>
            <a:r>
              <a:rPr lang="id-ID" dirty="0" smtClean="0"/>
              <a:t>Interpretasi</a:t>
            </a:r>
          </a:p>
          <a:p>
            <a:pPr>
              <a:buNone/>
            </a:pPr>
            <a:r>
              <a:rPr lang="id-ID" dirty="0" smtClean="0"/>
              <a:t>	</a:t>
            </a:r>
            <a:r>
              <a:rPr lang="id-ID" sz="2800" dirty="0" smtClean="0"/>
              <a:t>Pertimbangan sejauh apa data akan dianalisis, dan apakah subjek perlu dimintai pendapat mengenai kesimpulan yang diambil.</a:t>
            </a:r>
            <a:endParaRPr lang="id-ID" sz="2800" dirty="0" smtClean="0"/>
          </a:p>
          <a:p>
            <a:r>
              <a:rPr lang="id-ID" dirty="0" smtClean="0"/>
              <a:t>Pelaporan &amp; Publikasi </a:t>
            </a:r>
            <a:r>
              <a:rPr lang="id-ID" dirty="0" smtClean="0"/>
              <a:t>Hasil</a:t>
            </a:r>
          </a:p>
          <a:p>
            <a:pPr>
              <a:buNone/>
            </a:pPr>
            <a:r>
              <a:rPr lang="id-ID" dirty="0" smtClean="0"/>
              <a:t>	</a:t>
            </a:r>
            <a:r>
              <a:rPr lang="id-ID" sz="2800" dirty="0" smtClean="0"/>
              <a:t>Memperhatikan isu kerahasiaan dan dampak atas dipublikasikannya hasil penelitian. Perlu dipertimbangkan dampaknya terhadap: subjek, peneliti dan institusi terkait.</a:t>
            </a:r>
          </a:p>
          <a:p>
            <a:pPr>
              <a:buNone/>
            </a:pP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dirty="0" smtClean="0"/>
              <a:t>Isu Pokok dalam Etika Penelitian</a:t>
            </a:r>
            <a:endParaRPr lang="en-GB" sz="3600" dirty="0"/>
          </a:p>
        </p:txBody>
      </p:sp>
      <p:sp>
        <p:nvSpPr>
          <p:cNvPr id="3" name="Content Placeholder 2"/>
          <p:cNvSpPr>
            <a:spLocks noGrp="1"/>
          </p:cNvSpPr>
          <p:nvPr>
            <p:ph idx="1"/>
          </p:nvPr>
        </p:nvSpPr>
        <p:spPr>
          <a:xfrm>
            <a:off x="457200" y="1000108"/>
            <a:ext cx="8229600" cy="5126055"/>
          </a:xfrm>
        </p:spPr>
        <p:txBody>
          <a:bodyPr>
            <a:noAutofit/>
          </a:bodyPr>
          <a:lstStyle/>
          <a:p>
            <a:r>
              <a:rPr lang="id-ID" sz="2800" dirty="0" smtClean="0"/>
              <a:t>Penyelewengan Ilmiah (scientific misconduct)</a:t>
            </a:r>
          </a:p>
          <a:p>
            <a:pPr lvl="1"/>
            <a:r>
              <a:rPr lang="id-ID" sz="2000" dirty="0" smtClean="0"/>
              <a:t>Plagiarisme, menjiplak, mengakui karya orang lain sebagai karya sendiri, tidak mencantumkan sumber </a:t>
            </a:r>
          </a:p>
          <a:p>
            <a:pPr lvl="1"/>
            <a:r>
              <a:rPr lang="id-ID" sz="2000" dirty="0" smtClean="0"/>
              <a:t>Memanipulasi, memalsukan data</a:t>
            </a:r>
          </a:p>
          <a:p>
            <a:r>
              <a:rPr lang="id-ID" sz="2800" dirty="0" smtClean="0"/>
              <a:t>Informed consent</a:t>
            </a:r>
          </a:p>
          <a:p>
            <a:pPr lvl="1"/>
            <a:r>
              <a:rPr lang="id-ID" sz="2000" dirty="0" smtClean="0"/>
              <a:t>Penelitian sosial mengikuti prinsip voluntary consent, bahwa subjek perlu mendapat informasi yang jelas mengenai apa yang akan dilakukan terhadapnya dan secara sukarela menyatakan bersedia u/ terlibat</a:t>
            </a:r>
          </a:p>
          <a:p>
            <a:pPr lvl="1"/>
            <a:r>
              <a:rPr lang="id-ID" sz="2000" dirty="0" smtClean="0"/>
              <a:t>Beberapa bentuk penelitian (co: eksperimental) menyembunyikan informasi tertentu yang terkait manipulasi. Upaya penyembunyian informasi hanya dapat dibenarkan bila terkait dengan metodologi dan digunakan seminimal mungkin. Penelitian tetap harus memperoleh informed consent, sensitifitas terhadap dampak negatif, dan debriefing (pemberian informasi di akhir penelitian)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dirty="0" smtClean="0"/>
              <a:t>Isu Pokok dalam Etika Penelitian</a:t>
            </a:r>
            <a:endParaRPr lang="en-GB" sz="3600" dirty="0"/>
          </a:p>
        </p:txBody>
      </p:sp>
      <p:sp>
        <p:nvSpPr>
          <p:cNvPr id="3" name="Content Placeholder 2"/>
          <p:cNvSpPr>
            <a:spLocks noGrp="1"/>
          </p:cNvSpPr>
          <p:nvPr>
            <p:ph idx="1"/>
          </p:nvPr>
        </p:nvSpPr>
        <p:spPr>
          <a:xfrm>
            <a:off x="457200" y="1000108"/>
            <a:ext cx="8229600" cy="5429288"/>
          </a:xfrm>
        </p:spPr>
        <p:txBody>
          <a:bodyPr>
            <a:noAutofit/>
          </a:bodyPr>
          <a:lstStyle/>
          <a:p>
            <a:r>
              <a:rPr lang="id-ID" sz="2800" dirty="0" smtClean="0"/>
              <a:t>Informed consent</a:t>
            </a:r>
          </a:p>
          <a:p>
            <a:pPr lvl="1"/>
            <a:r>
              <a:rPr lang="id-ID" sz="2000" dirty="0" smtClean="0"/>
              <a:t>Pendekatan sembunyi2 kadang masih digunakan, co: meneliti perlaku ilegal, sekte aliran kepercayaan. Pendekatan seperti ini masih kontroversial karena tetap dipandang tidak etis. Bila memungkinkan telitilah secara terbuka atau bertahap terbuka.</a:t>
            </a:r>
          </a:p>
          <a:p>
            <a:pPr lvl="1"/>
            <a:r>
              <a:rPr lang="id-ID" sz="2000" dirty="0" smtClean="0"/>
              <a:t>Perlu diingat bahwa upaya menyembunyikan informasi, penipuan dan manipulasi tertentu pada subjek dapat memunculkan sinisme dan ketidakpercayaan pada komunitas ilmiah</a:t>
            </a:r>
            <a:r>
              <a:rPr lang="id-ID" sz="2000" dirty="0" smtClean="0"/>
              <a:t>.</a:t>
            </a:r>
            <a:endParaRPr lang="id-ID" sz="2800" dirty="0" smtClean="0"/>
          </a:p>
          <a:p>
            <a:r>
              <a:rPr lang="id-ID" sz="2800" dirty="0" smtClean="0"/>
              <a:t>Kerahasiaan &amp; Anonimitas</a:t>
            </a:r>
          </a:p>
          <a:p>
            <a:pPr lvl="1"/>
            <a:r>
              <a:rPr lang="id-ID" sz="2000" dirty="0" smtClean="0"/>
              <a:t>Bahwa data subjek perlu dijaga kerahasiaannya, sehingga tidak memungkinkan untuk diidentifikasi oleh orang lain. Bila ada komponen identitas yang akan dipublikasikan perlu disetujui oleh subjek.</a:t>
            </a:r>
          </a:p>
          <a:p>
            <a:pPr lvl="1"/>
            <a:r>
              <a:rPr lang="id-ID" sz="2000" dirty="0" smtClean="0"/>
              <a:t>Aspek kerahasiaan memunculkan dilema antara melindungi subjek dengan pelaporan yang benar, akurat dan bertanggung jawab.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864</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Pengantar</vt:lpstr>
      <vt:lpstr>Pengantar</vt:lpstr>
      <vt:lpstr>Pertanyaan &amp; Implikasi Etis</vt:lpstr>
      <vt:lpstr>Pertanyaan &amp; Implikasi Etis</vt:lpstr>
      <vt:lpstr>Isu Etis dalam Tahap Penelitian</vt:lpstr>
      <vt:lpstr>Isu Etis dalam Tahap Penelitian</vt:lpstr>
      <vt:lpstr>Isu Pokok dalam Etika Penelitian</vt:lpstr>
      <vt:lpstr>Isu Pokok dalam Etika Penelitian</vt:lpstr>
      <vt:lpstr>Isu Pokok dalam Etika Penelitian</vt:lpstr>
      <vt:lpstr>Isu Pokok dalam Etika Penelitian</vt:lpstr>
      <vt:lpstr>Isu Pokok dalam Etika Penelitian</vt:lpstr>
      <vt:lpstr>Prinsip Etis sebagai Pegangan Penyelesaian Dilema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AyahAgni</dc:creator>
  <cp:lastModifiedBy>AyahAgni</cp:lastModifiedBy>
  <cp:revision>11</cp:revision>
  <dcterms:created xsi:type="dcterms:W3CDTF">2013-12-17T08:34:58Z</dcterms:created>
  <dcterms:modified xsi:type="dcterms:W3CDTF">2013-12-17T23:04:32Z</dcterms:modified>
</cp:coreProperties>
</file>