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58" r:id="rId5"/>
    <p:sldId id="259" r:id="rId6"/>
    <p:sldId id="260" r:id="rId7"/>
    <p:sldId id="261" r:id="rId8"/>
    <p:sldId id="262" r:id="rId9"/>
    <p:sldId id="263" r:id="rId10"/>
    <p:sldId id="264" r:id="rId11"/>
    <p:sldId id="265" r:id="rId12"/>
    <p:sldId id="266" r:id="rId13"/>
    <p:sldId id="267"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p:scale>
          <a:sx n="70" d="100"/>
          <a:sy n="70" d="100"/>
        </p:scale>
        <p:origin x="-1302" y="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7C6D82-5F18-4797-81E4-9A1B64CB00E5}" type="datetimeFigureOut">
              <a:rPr lang="en-US" smtClean="0"/>
              <a:pPr/>
              <a:t>10/23/2013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D671BB-36DB-4603-8A18-F0B488BACCE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7C6D82-5F18-4797-81E4-9A1B64CB00E5}" type="datetimeFigureOut">
              <a:rPr lang="en-US" smtClean="0"/>
              <a:pPr/>
              <a:t>10/23/2013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D671BB-36DB-4603-8A18-F0B488BACCE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7C6D82-5F18-4797-81E4-9A1B64CB00E5}" type="datetimeFigureOut">
              <a:rPr lang="en-US" smtClean="0"/>
              <a:pPr/>
              <a:t>10/23/2013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D671BB-36DB-4603-8A18-F0B488BACCE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7C6D82-5F18-4797-81E4-9A1B64CB00E5}" type="datetimeFigureOut">
              <a:rPr lang="en-US" smtClean="0"/>
              <a:pPr/>
              <a:t>10/23/2013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D671BB-36DB-4603-8A18-F0B488BACCE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7C6D82-5F18-4797-81E4-9A1B64CB00E5}" type="datetimeFigureOut">
              <a:rPr lang="en-US" smtClean="0"/>
              <a:pPr/>
              <a:t>10/23/2013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D671BB-36DB-4603-8A18-F0B488BACCE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7C6D82-5F18-4797-81E4-9A1B64CB00E5}" type="datetimeFigureOut">
              <a:rPr lang="en-US" smtClean="0"/>
              <a:pPr/>
              <a:t>10/23/2013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D671BB-36DB-4603-8A18-F0B488BACCE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7C6D82-5F18-4797-81E4-9A1B64CB00E5}" type="datetimeFigureOut">
              <a:rPr lang="en-US" smtClean="0"/>
              <a:pPr/>
              <a:t>10/23/2013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D671BB-36DB-4603-8A18-F0B488BACCE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7C6D82-5F18-4797-81E4-9A1B64CB00E5}" type="datetimeFigureOut">
              <a:rPr lang="en-US" smtClean="0"/>
              <a:pPr/>
              <a:t>10/23/2013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D671BB-36DB-4603-8A18-F0B488BACCE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7C6D82-5F18-4797-81E4-9A1B64CB00E5}" type="datetimeFigureOut">
              <a:rPr lang="en-US" smtClean="0"/>
              <a:pPr/>
              <a:t>10/23/2013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D671BB-36DB-4603-8A18-F0B488BACCE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7C6D82-5F18-4797-81E4-9A1B64CB00E5}" type="datetimeFigureOut">
              <a:rPr lang="en-US" smtClean="0"/>
              <a:pPr/>
              <a:t>10/23/2013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D671BB-36DB-4603-8A18-F0B488BACCE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7C6D82-5F18-4797-81E4-9A1B64CB00E5}" type="datetimeFigureOut">
              <a:rPr lang="en-US" smtClean="0"/>
              <a:pPr/>
              <a:t>10/23/2013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D671BB-36DB-4603-8A18-F0B488BACCE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7C6D82-5F18-4797-81E4-9A1B64CB00E5}" type="datetimeFigureOut">
              <a:rPr lang="en-US" smtClean="0"/>
              <a:pPr/>
              <a:t>10/23/2013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D671BB-36DB-4603-8A18-F0B488BACCE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Metodologi Penelitian II</a:t>
            </a:r>
            <a:endParaRPr lang="en-US" dirty="0"/>
          </a:p>
        </p:txBody>
      </p:sp>
      <p:sp>
        <p:nvSpPr>
          <p:cNvPr id="3" name="Subtitle 2"/>
          <p:cNvSpPr>
            <a:spLocks noGrp="1"/>
          </p:cNvSpPr>
          <p:nvPr>
            <p:ph type="subTitle" idx="1"/>
          </p:nvPr>
        </p:nvSpPr>
        <p:spPr>
          <a:xfrm>
            <a:off x="1357290" y="3357562"/>
            <a:ext cx="6400800" cy="757246"/>
          </a:xfrm>
        </p:spPr>
        <p:txBody>
          <a:bodyPr>
            <a:normAutofit fontScale="85000" lnSpcReduction="10000"/>
          </a:bodyPr>
          <a:lstStyle/>
          <a:p>
            <a:r>
              <a:rPr lang="id-ID" dirty="0" smtClean="0"/>
              <a:t>Kedudukan Teori dalam Penelitian Kualitatif</a:t>
            </a:r>
            <a:endParaRPr lang="en-US" dirty="0"/>
          </a:p>
        </p:txBody>
      </p:sp>
      <p:sp>
        <p:nvSpPr>
          <p:cNvPr id="4" name="Subtitle 2"/>
          <p:cNvSpPr txBox="1">
            <a:spLocks/>
          </p:cNvSpPr>
          <p:nvPr/>
        </p:nvSpPr>
        <p:spPr>
          <a:xfrm>
            <a:off x="4357686" y="5143512"/>
            <a:ext cx="3829032" cy="785818"/>
          </a:xfrm>
          <a:prstGeom prst="rect">
            <a:avLst/>
          </a:prstGeom>
        </p:spPr>
        <p:txBody>
          <a:bodyPr vert="horz" lIns="91440" tIns="45720" rIns="91440" bIns="45720" rtlCol="0">
            <a:normAutofit fontScale="6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id-ID" sz="3200" b="0" i="0" u="none" strike="noStrike" kern="1200" cap="none" spc="0" normalizeH="0" baseline="0" noProof="0" dirty="0" smtClean="0">
                <a:ln>
                  <a:noFill/>
                </a:ln>
                <a:solidFill>
                  <a:schemeClr val="tx1">
                    <a:tint val="75000"/>
                  </a:schemeClr>
                </a:solidFill>
                <a:effectLst/>
                <a:uLnTx/>
                <a:uFillTx/>
                <a:latin typeface="+mn-lt"/>
                <a:ea typeface="+mn-ea"/>
                <a:cs typeface="+mn-cs"/>
              </a:rPr>
              <a:t>MetPen 2</a:t>
            </a:r>
            <a:r>
              <a:rPr kumimoji="0" lang="id-ID" sz="3200" b="0" i="0" u="none" strike="noStrike" kern="1200" cap="none" spc="0" normalizeH="0" noProof="0" dirty="0" smtClean="0">
                <a:ln>
                  <a:noFill/>
                </a:ln>
                <a:solidFill>
                  <a:schemeClr val="tx1">
                    <a:tint val="75000"/>
                  </a:schemeClr>
                </a:solidFill>
                <a:effectLst/>
                <a:uLnTx/>
                <a:uFillTx/>
                <a:latin typeface="+mn-lt"/>
                <a:ea typeface="+mn-ea"/>
                <a:cs typeface="+mn-cs"/>
              </a:rPr>
              <a:t> - </a:t>
            </a:r>
            <a:r>
              <a:rPr kumimoji="0" lang="id-ID" sz="3200" b="0" i="0" u="none" strike="noStrike" kern="1200" cap="none" spc="0" normalizeH="0" baseline="0" noProof="0" dirty="0" smtClean="0">
                <a:ln>
                  <a:noFill/>
                </a:ln>
                <a:solidFill>
                  <a:schemeClr val="tx1">
                    <a:tint val="75000"/>
                  </a:schemeClr>
                </a:solidFill>
                <a:effectLst/>
                <a:uLnTx/>
                <a:uFillTx/>
                <a:latin typeface="+mn-lt"/>
                <a:ea typeface="+mn-ea"/>
                <a:cs typeface="+mn-cs"/>
              </a:rPr>
              <a:t>Kuliah 4</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id-ID" sz="3200" dirty="0" smtClean="0">
                <a:solidFill>
                  <a:schemeClr val="tx1">
                    <a:tint val="75000"/>
                  </a:schemeClr>
                </a:solidFill>
              </a:rPr>
              <a:t>F. Psikologi, Universitas Esa Unggul</a:t>
            </a:r>
            <a:endParaRPr kumimoji="0" lang="en-US" sz="3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Memposisikan teori dalam penelitian kualitatif</a:t>
            </a:r>
            <a:endParaRPr lang="en-US" dirty="0"/>
          </a:p>
        </p:txBody>
      </p:sp>
      <p:sp>
        <p:nvSpPr>
          <p:cNvPr id="3" name="Content Placeholder 2"/>
          <p:cNvSpPr>
            <a:spLocks noGrp="1"/>
          </p:cNvSpPr>
          <p:nvPr>
            <p:ph idx="1"/>
          </p:nvPr>
        </p:nvSpPr>
        <p:spPr/>
        <p:txBody>
          <a:bodyPr>
            <a:normAutofit fontScale="77500" lnSpcReduction="20000"/>
          </a:bodyPr>
          <a:lstStyle/>
          <a:p>
            <a:r>
              <a:rPr lang="id-ID" dirty="0" smtClean="0"/>
              <a:t>Menurut Poerwandari (2005), pendapat yang menyatakan bahwa penelitian kualitatif tidak membutuhkan teori, dan karenanya tidak melakukan studi pustaka, adalah pandangan yang naif.</a:t>
            </a:r>
          </a:p>
          <a:p>
            <a:r>
              <a:rPr lang="id-ID" dirty="0" smtClean="0"/>
              <a:t>Karena pada dasarnya peneliti tidak dapat lepas dari teori dan bidang ilmu yang telah dipelajarinya.</a:t>
            </a:r>
          </a:p>
          <a:p>
            <a:r>
              <a:rPr lang="id-ID" dirty="0" smtClean="0"/>
              <a:t>Selain itu, melakukan penelitian (kualitatif) tanpa melakukan studi pustaka hanya akan menghasilkan penelitian yang kurang berkualitas dan tidak berguna.</a:t>
            </a:r>
          </a:p>
          <a:p>
            <a:r>
              <a:rPr lang="id-ID" dirty="0" smtClean="0"/>
              <a:t>Karena pertanyaan penelitian yang kritis tidak dapat  dikembangkan tanpa memperhatikan penelitian sebelumnya. Pertanyaan penelitian bisa jadi kadaluarsa tanpa adanya studi pustaka.</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Memposisikan teori dalam penelitian kualitatif</a:t>
            </a:r>
            <a:endParaRPr lang="en-US" dirty="0"/>
          </a:p>
        </p:txBody>
      </p:sp>
      <p:sp>
        <p:nvSpPr>
          <p:cNvPr id="3" name="Content Placeholder 2"/>
          <p:cNvSpPr>
            <a:spLocks noGrp="1"/>
          </p:cNvSpPr>
          <p:nvPr>
            <p:ph idx="1"/>
          </p:nvPr>
        </p:nvSpPr>
        <p:spPr/>
        <p:txBody>
          <a:bodyPr>
            <a:normAutofit fontScale="92500" lnSpcReduction="20000"/>
          </a:bodyPr>
          <a:lstStyle/>
          <a:p>
            <a:r>
              <a:rPr lang="id-ID" dirty="0" smtClean="0"/>
              <a:t>Oleh karena itu, studi pustaka dalam penelitian kualitatif haruslah diposisikan penting (satu pertanyaan terjawab).</a:t>
            </a:r>
          </a:p>
          <a:p>
            <a:r>
              <a:rPr lang="id-ID" dirty="0" smtClean="0"/>
              <a:t>Dalam penelitian kualitatif, teori sebaiknya tidak dipandang sebagai sebuah kerangka yang membatasi.</a:t>
            </a:r>
          </a:p>
          <a:p>
            <a:r>
              <a:rPr lang="id-ID" dirty="0" smtClean="0"/>
              <a:t>Teori membantu peneliti untuk menemukan pemahaman umum mengenai penelitian, menyediakan asumsi-asumsi dasar, mengarahkan pada pertanyaan pokok dan membantu memberikan makna pada data.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Memposisikan teori dalam penelitian kualitatif</a:t>
            </a:r>
            <a:endParaRPr lang="en-US" dirty="0"/>
          </a:p>
        </p:txBody>
      </p:sp>
      <p:sp>
        <p:nvSpPr>
          <p:cNvPr id="3" name="Content Placeholder 2"/>
          <p:cNvSpPr>
            <a:spLocks noGrp="1"/>
          </p:cNvSpPr>
          <p:nvPr>
            <p:ph idx="1"/>
          </p:nvPr>
        </p:nvSpPr>
        <p:spPr/>
        <p:txBody>
          <a:bodyPr>
            <a:normAutofit fontScale="92500" lnSpcReduction="20000"/>
          </a:bodyPr>
          <a:lstStyle/>
          <a:p>
            <a:r>
              <a:rPr lang="id-ID" dirty="0" smtClean="0"/>
              <a:t>Contoh, saat kita hendak melakukan penelitian tentang penerimaan diri pada penderita kanker. Maka kita dapat membaca artikel atau hasil penelitian mengenai penerimaan diri, atau artikel mengenai kanker, atau lebih luas lagi artikel mengenai penyakit mematikan (terminal illness) selain kanker.</a:t>
            </a:r>
          </a:p>
          <a:p>
            <a:r>
              <a:rPr lang="id-ID" dirty="0" smtClean="0"/>
              <a:t>Hal ini ditujukan untuk membangun pemahaman peneliti mengenai variabel dan konteks penelitian, menyusun pertanyaan penelitian, dan memberikan makna pada data.</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52"/>
            <a:ext cx="8229600" cy="868346"/>
          </a:xfrm>
        </p:spPr>
        <p:txBody>
          <a:bodyPr>
            <a:normAutofit/>
          </a:bodyPr>
          <a:lstStyle/>
          <a:p>
            <a:r>
              <a:rPr lang="id-ID" dirty="0" smtClean="0"/>
              <a:t>Poin penting lain</a:t>
            </a:r>
            <a:endParaRPr lang="en-US" dirty="0"/>
          </a:p>
        </p:txBody>
      </p:sp>
      <p:sp>
        <p:nvSpPr>
          <p:cNvPr id="3" name="Content Placeholder 2"/>
          <p:cNvSpPr>
            <a:spLocks noGrp="1"/>
          </p:cNvSpPr>
          <p:nvPr>
            <p:ph idx="1"/>
          </p:nvPr>
        </p:nvSpPr>
        <p:spPr>
          <a:xfrm>
            <a:off x="428596" y="1142984"/>
            <a:ext cx="8229600" cy="5072098"/>
          </a:xfrm>
        </p:spPr>
        <p:txBody>
          <a:bodyPr>
            <a:normAutofit fontScale="70000" lnSpcReduction="20000"/>
          </a:bodyPr>
          <a:lstStyle/>
          <a:p>
            <a:r>
              <a:rPr lang="id-ID" dirty="0" smtClean="0"/>
              <a:t>Grounded theory (teori dari dasar), adalah teori yang dikembangkan berdasarkan data dilapangan, bukan teori yang dihasilkan melalui asumsi dan uji asumsi.</a:t>
            </a:r>
          </a:p>
          <a:p>
            <a:r>
              <a:rPr lang="id-ID" dirty="0" smtClean="0"/>
              <a:t>Grounded theory adalah produk dari penelitian kualitatif yang bersifat induktif (umum-khusus, fenomena-teori) setelah sebelumnya dikembangkan.</a:t>
            </a:r>
          </a:p>
          <a:p>
            <a:r>
              <a:rPr lang="id-ID" dirty="0" smtClean="0"/>
              <a:t>Glaser &amp; Strauss (dalam Poerwandari, 2005) membagi teori menjadi 2: teori substantif dan teori formal. </a:t>
            </a:r>
          </a:p>
          <a:p>
            <a:pPr lvl="1"/>
            <a:r>
              <a:rPr lang="id-ID" dirty="0" smtClean="0"/>
              <a:t>Teori substantif adalah teori yang dikembangkan untuk suatu area khusus dan terbatas. Contoh: teori mengenai trauma pada korban gempa bumi, teori mengenai respons psikologi saat menghadapi kerusuhan massa, dll.</a:t>
            </a:r>
          </a:p>
          <a:p>
            <a:pPr lvl="1"/>
            <a:r>
              <a:rPr lang="id-ID" dirty="0" smtClean="0"/>
              <a:t>Teori formal adalah teori yang mengarah pada area yang lebih lebar dan umum. Teori formal menjadi inti atau memayungi teori substantif. Contoh: teori mengenai trauma.</a:t>
            </a:r>
          </a:p>
          <a:p>
            <a:r>
              <a:rPr lang="id-ID" dirty="0" smtClean="0"/>
              <a:t>Teori substantif adalah teori yang umumnya menjadi produk dari penelitian kualitatif yang bersifat induktif.</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Poin penting lain</a:t>
            </a:r>
            <a:endParaRPr lang="en-US" dirty="0"/>
          </a:p>
        </p:txBody>
      </p:sp>
      <p:sp>
        <p:nvSpPr>
          <p:cNvPr id="3" name="Content Placeholder 2"/>
          <p:cNvSpPr>
            <a:spLocks noGrp="1"/>
          </p:cNvSpPr>
          <p:nvPr>
            <p:ph idx="1"/>
          </p:nvPr>
        </p:nvSpPr>
        <p:spPr/>
        <p:txBody>
          <a:bodyPr>
            <a:normAutofit fontScale="92500" lnSpcReduction="20000"/>
          </a:bodyPr>
          <a:lstStyle/>
          <a:p>
            <a:r>
              <a:rPr lang="id-ID" dirty="0" smtClean="0"/>
              <a:t>Teori bukanlah ideologi, ia tidak bersifat mutlak dan statis. Teori dapat dikoreksi, oleh karenanya ia berkembang seiring ilmu pengetahuan.</a:t>
            </a:r>
          </a:p>
          <a:p>
            <a:r>
              <a:rPr lang="id-ID" dirty="0" smtClean="0"/>
              <a:t>Tidak masalah bila peneliti memiliki teori pribadi atau keberpihakan, contoh peneliti kualitatif hendak meneliti kelompok miskin, penyandang cacat, korban KDRT karena memiliki kepedulian dan keberpihakan kepada kelompok tersebut.</a:t>
            </a:r>
          </a:p>
          <a:p>
            <a:r>
              <a:rPr lang="id-ID" dirty="0" smtClean="0"/>
              <a:t>Namun akan menjadi masalah bila keberpihakan tersebut membuat peneliti menutup diri dari realitas.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Diskusi</a:t>
            </a:r>
            <a:endParaRPr lang="en-US" dirty="0"/>
          </a:p>
        </p:txBody>
      </p:sp>
      <p:sp>
        <p:nvSpPr>
          <p:cNvPr id="3" name="Content Placeholder 2"/>
          <p:cNvSpPr>
            <a:spLocks noGrp="1"/>
          </p:cNvSpPr>
          <p:nvPr>
            <p:ph idx="1"/>
          </p:nvPr>
        </p:nvSpPr>
        <p:spPr/>
        <p:txBody>
          <a:bodyPr>
            <a:normAutofit fontScale="85000" lnSpcReduction="20000"/>
          </a:bodyPr>
          <a:lstStyle/>
          <a:p>
            <a:r>
              <a:rPr lang="id-ID" dirty="0" smtClean="0"/>
              <a:t>Dalam kelompok diskusikanlah pernyataan berikut:</a:t>
            </a:r>
          </a:p>
          <a:p>
            <a:pPr>
              <a:buNone/>
            </a:pPr>
            <a:r>
              <a:rPr lang="id-ID" dirty="0" smtClean="0"/>
              <a:t>	</a:t>
            </a:r>
            <a:r>
              <a:rPr lang="id-ID" sz="3000" dirty="0" smtClean="0"/>
              <a:t>Penelitian kualitatif bersifat induktif, ia tidak memulai penelitian dari teori melainkan fenomena. Keberadaan teori tidak diperlukan dan justru mengganggu karena dapat mengarahkan peneliti ke cara berpikir deduktif.  Oleh karena itu peneliti kualitatif tidak perlu melakukan studi pustaka (mencari teori, membaca penelitian lain yang sudah dilakukan, dll). Peneliti sebaiknya hanya berfokus pada penggalian data.</a:t>
            </a:r>
          </a:p>
          <a:p>
            <a:pPr>
              <a:buNone/>
            </a:pPr>
            <a:r>
              <a:rPr lang="id-ID" sz="3000" dirty="0" smtClean="0"/>
              <a:t>Instruksi: </a:t>
            </a:r>
          </a:p>
          <a:p>
            <a:pPr>
              <a:buNone/>
            </a:pPr>
            <a:r>
              <a:rPr lang="id-ID" sz="3000" dirty="0" smtClean="0"/>
              <a:t>	</a:t>
            </a:r>
            <a:r>
              <a:rPr lang="id-ID" sz="3000" dirty="0" smtClean="0"/>
              <a:t>Buatlah kesepakatan dalam kelompok untuk setuju atau tidak setuju dengan pernyataan di atas; jelaskan alasannya secara logis dan sistematis.</a:t>
            </a:r>
          </a:p>
          <a:p>
            <a:pPr>
              <a:buNone/>
            </a:pPr>
            <a:endParaRPr lang="id-ID" sz="3000"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Pertentangan Pendapat</a:t>
            </a:r>
            <a:endParaRPr lang="en-US" dirty="0"/>
          </a:p>
        </p:txBody>
      </p:sp>
      <p:sp>
        <p:nvSpPr>
          <p:cNvPr id="3" name="Content Placeholder 2"/>
          <p:cNvSpPr>
            <a:spLocks noGrp="1"/>
          </p:cNvSpPr>
          <p:nvPr>
            <p:ph idx="1"/>
          </p:nvPr>
        </p:nvSpPr>
        <p:spPr/>
        <p:txBody>
          <a:bodyPr/>
          <a:lstStyle/>
          <a:p>
            <a:r>
              <a:rPr lang="id-ID" dirty="0" smtClean="0"/>
              <a:t>Pertentangan pendapat dalam penelitian kualitatif:</a:t>
            </a:r>
          </a:p>
          <a:p>
            <a:pPr lvl="1"/>
            <a:r>
              <a:rPr lang="id-ID" dirty="0" smtClean="0"/>
              <a:t>Penelitian kualitatif tidak memerlukan teori </a:t>
            </a:r>
            <a:r>
              <a:rPr lang="id-ID" dirty="0" smtClean="0">
                <a:solidFill>
                  <a:srgbClr val="FF0000"/>
                </a:solidFill>
              </a:rPr>
              <a:t>vs.</a:t>
            </a:r>
            <a:r>
              <a:rPr lang="id-ID" dirty="0" smtClean="0"/>
              <a:t> Penelitian kualitatif memerlukan teori sebagai kerangka berpikir</a:t>
            </a:r>
          </a:p>
          <a:p>
            <a:pPr lvl="1"/>
            <a:r>
              <a:rPr lang="id-ID" dirty="0" smtClean="0"/>
              <a:t>Karena tidak berpijak pada teori maka analisis data pada penelitian kualitatif haruslah induktif </a:t>
            </a:r>
            <a:r>
              <a:rPr lang="id-ID" dirty="0" smtClean="0">
                <a:solidFill>
                  <a:srgbClr val="FF0000"/>
                </a:solidFill>
              </a:rPr>
              <a:t>vs. </a:t>
            </a:r>
            <a:r>
              <a:rPr lang="id-ID" dirty="0" smtClean="0"/>
              <a:t>Penelitian kualitatif tidak dapat lepas dari teori oleh karena itu analisis datanya haruslah deduktif</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Pandangan kualitatif tidak perlu teori</a:t>
            </a:r>
            <a:endParaRPr lang="en-US" dirty="0"/>
          </a:p>
        </p:txBody>
      </p:sp>
      <p:sp>
        <p:nvSpPr>
          <p:cNvPr id="3" name="Content Placeholder 2"/>
          <p:cNvSpPr>
            <a:spLocks noGrp="1"/>
          </p:cNvSpPr>
          <p:nvPr>
            <p:ph idx="1"/>
          </p:nvPr>
        </p:nvSpPr>
        <p:spPr/>
        <p:txBody>
          <a:bodyPr>
            <a:normAutofit lnSpcReduction="10000"/>
          </a:bodyPr>
          <a:lstStyle/>
          <a:p>
            <a:r>
              <a:rPr lang="id-ID" dirty="0" smtClean="0"/>
              <a:t>Pengusung pendapat bahwa penelitian kualitatif tidak memerlukan teori, beralasan:</a:t>
            </a:r>
          </a:p>
          <a:p>
            <a:pPr lvl="1"/>
            <a:r>
              <a:rPr lang="id-ID" dirty="0" smtClean="0"/>
              <a:t>Penelitian kualitatif bersifat eksploratif dan/atau deskriptif, bukan eksplanatif (Creswell dalam Poerwandari, 2005)</a:t>
            </a:r>
          </a:p>
          <a:p>
            <a:pPr lvl="1"/>
            <a:r>
              <a:rPr lang="id-ID" dirty="0" smtClean="0"/>
              <a:t>Penelitian kualitatif bertujuan untuk membangun konsep dan teori, bukan sekedar menguji hipotesis (teori), oleh karena itu mendasarkan diri secara kaku pada teori hanya akan membatasi wawasan berpikir</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Pandangan kualitatif tidak perlu teori</a:t>
            </a:r>
            <a:endParaRPr lang="en-US" dirty="0"/>
          </a:p>
        </p:txBody>
      </p:sp>
      <p:sp>
        <p:nvSpPr>
          <p:cNvPr id="3" name="Content Placeholder 2"/>
          <p:cNvSpPr>
            <a:spLocks noGrp="1"/>
          </p:cNvSpPr>
          <p:nvPr>
            <p:ph idx="1"/>
          </p:nvPr>
        </p:nvSpPr>
        <p:spPr/>
        <p:txBody>
          <a:bodyPr>
            <a:normAutofit fontScale="85000" lnSpcReduction="20000"/>
          </a:bodyPr>
          <a:lstStyle/>
          <a:p>
            <a:r>
              <a:rPr lang="id-ID" dirty="0" smtClean="0"/>
              <a:t>Perlu dikaji, bahwa kedua alasan tersebut secara mendasar memiliki perbedaan. Meskipun keduanya sama-sama menyatakan bahwa penelitian kualitatif tidak perlu berpatokan secara kaku pada teori.</a:t>
            </a:r>
          </a:p>
          <a:p>
            <a:r>
              <a:rPr lang="id-ID" dirty="0" smtClean="0"/>
              <a:t>Pendapat pertama seolah memandang bahwa penelitian kualitatif hanya sebuah bentuk studi pendahuluan: eksploratif, deskriptif</a:t>
            </a:r>
          </a:p>
          <a:p>
            <a:r>
              <a:rPr lang="id-ID" dirty="0" smtClean="0"/>
              <a:t>Pendapat kedua memandang ketiadaan teori sebagai kekuatan khusus yang melebihi cara berpikir uji hipotesis dan verifikasi. Pendapat ini sangat diyakini oleh penganjur </a:t>
            </a:r>
            <a:r>
              <a:rPr lang="id-ID" i="1" dirty="0" smtClean="0"/>
              <a:t>grounded theory </a:t>
            </a:r>
            <a:r>
              <a:rPr lang="id-ID" dirty="0" smtClean="0"/>
              <a:t>(teori dari dasar) (Glaser &amp; Strauss dalam Poerwandari 2005)</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Pertanyaan lanjutan</a:t>
            </a:r>
            <a:endParaRPr lang="en-US" dirty="0"/>
          </a:p>
        </p:txBody>
      </p:sp>
      <p:sp>
        <p:nvSpPr>
          <p:cNvPr id="3" name="Content Placeholder 2"/>
          <p:cNvSpPr>
            <a:spLocks noGrp="1"/>
          </p:cNvSpPr>
          <p:nvPr>
            <p:ph idx="1"/>
          </p:nvPr>
        </p:nvSpPr>
        <p:spPr/>
        <p:txBody>
          <a:bodyPr>
            <a:normAutofit lnSpcReduction="10000"/>
          </a:bodyPr>
          <a:lstStyle/>
          <a:p>
            <a:r>
              <a:rPr lang="id-ID" dirty="0" smtClean="0"/>
              <a:t>Kedua alasan tersebut (kualitatif tidak berpatokan pada teori) tentu memunculkan pertanyaan2 sebagai berikut:</a:t>
            </a:r>
          </a:p>
          <a:p>
            <a:pPr lvl="1"/>
            <a:r>
              <a:rPr lang="id-ID" dirty="0" smtClean="0"/>
              <a:t>Bila penelitian kualitatif tidak berangkat dari teori, apakah itu berarti teori tidak diperlukan? </a:t>
            </a:r>
          </a:p>
          <a:p>
            <a:pPr lvl="1"/>
            <a:r>
              <a:rPr lang="id-ID" dirty="0" smtClean="0"/>
              <a:t>Apakah peneliti kualitatif tidak perlu membaca hasil penelitian sebelumnya yang relevan dengan penelitiannya?</a:t>
            </a:r>
          </a:p>
          <a:p>
            <a:pPr lvl="1"/>
            <a:r>
              <a:rPr lang="id-ID" dirty="0" smtClean="0"/>
              <a:t>Mungkinkan peneliti dapat membebaskan diri dari teori yang telah dipelajarinya.</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Kualitatif, Sekedar Studi Pendahuluan?</a:t>
            </a:r>
            <a:endParaRPr lang="en-US" dirty="0"/>
          </a:p>
        </p:txBody>
      </p:sp>
      <p:sp>
        <p:nvSpPr>
          <p:cNvPr id="3" name="Content Placeholder 2"/>
          <p:cNvSpPr>
            <a:spLocks noGrp="1"/>
          </p:cNvSpPr>
          <p:nvPr>
            <p:ph idx="1"/>
          </p:nvPr>
        </p:nvSpPr>
        <p:spPr>
          <a:xfrm>
            <a:off x="500034" y="1500174"/>
            <a:ext cx="8229600" cy="4525963"/>
          </a:xfrm>
        </p:spPr>
        <p:txBody>
          <a:bodyPr>
            <a:noAutofit/>
          </a:bodyPr>
          <a:lstStyle/>
          <a:p>
            <a:r>
              <a:rPr lang="id-ID" sz="2200" dirty="0" smtClean="0"/>
              <a:t>Pendapat ini didasari oleh paradigma positivistik, sehingga menganggap pendekatan kualitatif hanya mampu berperan sampai tahap deksriptif atau eksplorasi. Untuk kemudian ditindaklanjuti oleh penelitian kuantitatif melalui uji hipotesis agar dapat membangun suatu hukum atau teori umum.</a:t>
            </a:r>
          </a:p>
          <a:p>
            <a:r>
              <a:rPr lang="id-ID" sz="2200" dirty="0" smtClean="0"/>
              <a:t>Pendapat yang dibantah keras oleh penganut </a:t>
            </a:r>
            <a:r>
              <a:rPr lang="id-ID" sz="2200" i="1" dirty="0" smtClean="0"/>
              <a:t>grounded theory </a:t>
            </a:r>
            <a:r>
              <a:rPr lang="id-ID" sz="2200" dirty="0" smtClean="0"/>
              <a:t>yang menyatakan bahwa pendekatan kualitatif tidak hanya sampai tahap deskriptif dan eksplorasi, tapi juga sampai pada pengembangan teori.</a:t>
            </a:r>
          </a:p>
          <a:p>
            <a:r>
              <a:rPr lang="id-ID" sz="2200" dirty="0" smtClean="0"/>
              <a:t>Contoh teori (yang masih relevan sampai sekarang) yang dibangun dari penelitian kualitatif: </a:t>
            </a:r>
          </a:p>
          <a:p>
            <a:pPr lvl="1"/>
            <a:r>
              <a:rPr lang="id-ID" sz="2200" dirty="0" smtClean="0"/>
              <a:t>Defense Mechanism, Freud, telaah pada para pasiennya</a:t>
            </a:r>
          </a:p>
          <a:p>
            <a:pPr lvl="1"/>
            <a:r>
              <a:rPr lang="id-ID" sz="2200" dirty="0" smtClean="0"/>
              <a:t>Cognitive Development, Piaget, penelitian pada anaknya sendiri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Kualitatif, Sekedar Studi Pendahuluan?</a:t>
            </a:r>
            <a:endParaRPr lang="en-US" dirty="0"/>
          </a:p>
        </p:txBody>
      </p:sp>
      <p:sp>
        <p:nvSpPr>
          <p:cNvPr id="3" name="Content Placeholder 2"/>
          <p:cNvSpPr>
            <a:spLocks noGrp="1"/>
          </p:cNvSpPr>
          <p:nvPr>
            <p:ph idx="1"/>
          </p:nvPr>
        </p:nvSpPr>
        <p:spPr/>
        <p:txBody>
          <a:bodyPr>
            <a:normAutofit fontScale="77500" lnSpcReduction="20000"/>
          </a:bodyPr>
          <a:lstStyle/>
          <a:p>
            <a:r>
              <a:rPr lang="id-ID" dirty="0" smtClean="0"/>
              <a:t>Pendekatan kualitatif memang dapat dilakukan untuk tujuan deskriptif dan eksploratif (studi pendahuluan), tapi hal yang sama juga berlaku untuk pendekatan kuantitatif (juga bisa untuk studi pendahuluan)</a:t>
            </a:r>
          </a:p>
          <a:p>
            <a:r>
              <a:rPr lang="id-ID" dirty="0" smtClean="0"/>
              <a:t>Pendekatan yang digunakan untuk studi pendahuluan (deskriptif dan eksploratif) tidak serta merta menjadi pendekatan kelas bawah (lebih rendah dari pendekatan lain). Karena pendekatan kualitatif meyakini bahwa tidak ada teori yang dapat dibangun tanpa melalui tahapan deskriptif.</a:t>
            </a:r>
          </a:p>
          <a:p>
            <a:r>
              <a:rPr lang="id-ID" dirty="0" smtClean="0"/>
              <a:t>Sebagai jawaban atas pertanyaan awal: pendekatan kualitatif tidak terbatas untuk studi pendahuluan (deksriptif &amp; Eksploratif) saja tapi juga sangat mungkin untuk menemukan dan membangun teori.</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Kualitatif tidak perlu teori?</a:t>
            </a:r>
            <a:endParaRPr lang="en-US" dirty="0"/>
          </a:p>
        </p:txBody>
      </p:sp>
      <p:sp>
        <p:nvSpPr>
          <p:cNvPr id="3" name="Content Placeholder 2"/>
          <p:cNvSpPr>
            <a:spLocks noGrp="1"/>
          </p:cNvSpPr>
          <p:nvPr>
            <p:ph idx="1"/>
          </p:nvPr>
        </p:nvSpPr>
        <p:spPr/>
        <p:txBody>
          <a:bodyPr>
            <a:normAutofit fontScale="85000" lnSpcReduction="10000"/>
          </a:bodyPr>
          <a:lstStyle/>
          <a:p>
            <a:r>
              <a:rPr lang="id-ID" dirty="0" smtClean="0"/>
              <a:t>Dari pertanyaan ini dapat muncul pertanyaan-pertanyaan turunan:</a:t>
            </a:r>
          </a:p>
          <a:p>
            <a:pPr lvl="1"/>
            <a:r>
              <a:rPr lang="id-ID" dirty="0" smtClean="0"/>
              <a:t>Apa maksudnya?</a:t>
            </a:r>
          </a:p>
          <a:p>
            <a:pPr lvl="1"/>
            <a:r>
              <a:rPr lang="id-ID" dirty="0" smtClean="0"/>
              <a:t>Apa perlu membaca buku, teori, penelitian sebelumnya?</a:t>
            </a:r>
          </a:p>
          <a:p>
            <a:pPr lvl="1"/>
            <a:r>
              <a:rPr lang="id-ID" dirty="0" smtClean="0"/>
              <a:t>Apa akibat dari pernyataan tersebut?</a:t>
            </a:r>
          </a:p>
          <a:p>
            <a:r>
              <a:rPr lang="id-ID" dirty="0" smtClean="0"/>
              <a:t>Ada pihak-pihak yang membenarkan, bahwa pendekatan kualitatif tidak memerlukan teori. Membenarkan bahwa kita tidak perlu membaca penelitian atau teori (studi pustaka) saat melakukan penelitian.</a:t>
            </a:r>
          </a:p>
          <a:p>
            <a:r>
              <a:rPr lang="id-ID" dirty="0" smtClean="0"/>
              <a:t>Bagaimana kita menyikapi pendapat seperti ini?</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724</TotalTime>
  <Words>1009</Words>
  <Application>Microsoft Office PowerPoint</Application>
  <PresentationFormat>On-screen Show (4:3)</PresentationFormat>
  <Paragraphs>66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Metodologi Penelitian II</vt:lpstr>
      <vt:lpstr>Diskusi</vt:lpstr>
      <vt:lpstr>Pertentangan Pendapat</vt:lpstr>
      <vt:lpstr>Pandangan kualitatif tidak perlu teori</vt:lpstr>
      <vt:lpstr>Pandangan kualitatif tidak perlu teori</vt:lpstr>
      <vt:lpstr>Pertanyaan lanjutan</vt:lpstr>
      <vt:lpstr>Kualitatif, Sekedar Studi Pendahuluan?</vt:lpstr>
      <vt:lpstr>Kualitatif, Sekedar Studi Pendahuluan?</vt:lpstr>
      <vt:lpstr>Kualitatif tidak perlu teori?</vt:lpstr>
      <vt:lpstr>Memposisikan teori dalam penelitian kualitatif</vt:lpstr>
      <vt:lpstr>Memposisikan teori dalam penelitian kualitatif</vt:lpstr>
      <vt:lpstr>Memposisikan teori dalam penelitian kualitatif</vt:lpstr>
      <vt:lpstr>Poin penting lain</vt:lpstr>
      <vt:lpstr>Poin penting lain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Metodologi Penelitian II</dc:title>
  <dc:creator>AyahAgni</dc:creator>
  <cp:lastModifiedBy>AyahAgni</cp:lastModifiedBy>
  <cp:revision>70</cp:revision>
  <dcterms:created xsi:type="dcterms:W3CDTF">2013-10-22T13:25:41Z</dcterms:created>
  <dcterms:modified xsi:type="dcterms:W3CDTF">2013-10-23T14:59:13Z</dcterms:modified>
</cp:coreProperties>
</file>