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66" r:id="rId6"/>
    <p:sldId id="267" r:id="rId7"/>
    <p:sldId id="268"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E9EA6-7236-4847-8DB2-DE6930D70931}"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E9EA6-7236-4847-8DB2-DE6930D70931}" type="datetimeFigureOut">
              <a:rPr lang="en-US" smtClean="0"/>
              <a:pPr/>
              <a:t>10/29/2013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26E43-C1F7-4C55-A88E-C190013495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928802"/>
            <a:ext cx="7772400" cy="1470025"/>
          </a:xfrm>
        </p:spPr>
        <p:txBody>
          <a:bodyPr>
            <a:normAutofit/>
          </a:bodyPr>
          <a:lstStyle/>
          <a:p>
            <a:r>
              <a:rPr lang="id-ID" sz="4000" dirty="0" smtClean="0"/>
              <a:t>Penentuan Subjek dan Sumber Data</a:t>
            </a:r>
            <a:endParaRPr lang="en-US" sz="4000" dirty="0"/>
          </a:p>
        </p:txBody>
      </p:sp>
      <p:sp>
        <p:nvSpPr>
          <p:cNvPr id="3" name="Subtitle 2"/>
          <p:cNvSpPr>
            <a:spLocks noGrp="1"/>
          </p:cNvSpPr>
          <p:nvPr>
            <p:ph type="subTitle" idx="1"/>
          </p:nvPr>
        </p:nvSpPr>
        <p:spPr>
          <a:xfrm>
            <a:off x="1357290" y="3429000"/>
            <a:ext cx="6400800" cy="1042998"/>
          </a:xfrm>
        </p:spPr>
        <p:txBody>
          <a:bodyPr>
            <a:normAutofit/>
          </a:bodyPr>
          <a:lstStyle/>
          <a:p>
            <a:r>
              <a:rPr lang="id-ID" dirty="0" smtClean="0"/>
              <a:t>Prinsip Dasar dan Prosedur</a:t>
            </a:r>
            <a:endParaRPr lang="en-US" dirty="0"/>
          </a:p>
        </p:txBody>
      </p:sp>
      <p:sp>
        <p:nvSpPr>
          <p:cNvPr id="4" name="Subtitle 2"/>
          <p:cNvSpPr txBox="1">
            <a:spLocks/>
          </p:cNvSpPr>
          <p:nvPr/>
        </p:nvSpPr>
        <p:spPr>
          <a:xfrm>
            <a:off x="3857620" y="5143512"/>
            <a:ext cx="4400536" cy="928694"/>
          </a:xfrm>
          <a:prstGeom prst="rect">
            <a:avLst/>
          </a:prstGeom>
        </p:spPr>
        <p:txBody>
          <a:bodyPr vert="horz" lIns="91440" tIns="45720" rIns="91440" bIns="45720" rtlCol="0">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2400" b="0" i="0" u="none" strike="noStrike" kern="1200" cap="none" spc="0" normalizeH="0" baseline="0" noProof="0" dirty="0" smtClean="0">
                <a:ln>
                  <a:noFill/>
                </a:ln>
                <a:solidFill>
                  <a:schemeClr val="tx1">
                    <a:tint val="75000"/>
                  </a:schemeClr>
                </a:solidFill>
                <a:effectLst/>
                <a:uLnTx/>
                <a:uFillTx/>
                <a:latin typeface="+mn-lt"/>
                <a:ea typeface="+mn-ea"/>
                <a:cs typeface="+mn-cs"/>
              </a:rPr>
              <a:t>MetPen</a:t>
            </a:r>
            <a:r>
              <a:rPr kumimoji="0" lang="id-ID" sz="2400" b="0" i="0" u="none" strike="noStrike" kern="1200" cap="none" spc="0" normalizeH="0" noProof="0" dirty="0" smtClean="0">
                <a:ln>
                  <a:noFill/>
                </a:ln>
                <a:solidFill>
                  <a:schemeClr val="tx1">
                    <a:tint val="75000"/>
                  </a:schemeClr>
                </a:solidFill>
                <a:effectLst/>
                <a:uLnTx/>
                <a:uFillTx/>
                <a:latin typeface="+mn-lt"/>
                <a:ea typeface="+mn-ea"/>
                <a:cs typeface="+mn-cs"/>
              </a:rPr>
              <a:t> 2 – Kuliah </a:t>
            </a:r>
            <a:r>
              <a:rPr kumimoji="0" lang="id-ID" sz="2400" b="0" i="0" u="none" strike="noStrike" kern="1200" cap="none" spc="0" normalizeH="0" noProof="0" dirty="0" smtClean="0">
                <a:ln>
                  <a:noFill/>
                </a:ln>
                <a:solidFill>
                  <a:schemeClr val="tx1">
                    <a:tint val="75000"/>
                  </a:schemeClr>
                </a:solidFill>
                <a:effectLst/>
                <a:uLnTx/>
                <a:uFillTx/>
                <a:latin typeface="+mn-lt"/>
                <a:ea typeface="+mn-ea"/>
                <a:cs typeface="+mn-cs"/>
              </a:rPr>
              <a:t>5</a:t>
            </a:r>
            <a:endParaRPr kumimoji="0" lang="id-ID" sz="2400" b="0" i="0" u="none" strike="noStrike" kern="1200" cap="none" spc="0" normalizeH="0" noProof="0" dirty="0" smtClean="0">
              <a:ln>
                <a:noFill/>
              </a:ln>
              <a:solidFill>
                <a:schemeClr val="tx1">
                  <a:tint val="75000"/>
                </a:schemeClr>
              </a:solidFill>
              <a:effectLst/>
              <a:uLnTx/>
              <a:uFillTx/>
              <a:latin typeface="+mn-lt"/>
              <a:ea typeface="+mn-ea"/>
              <a:cs typeface="+mn-cs"/>
            </a:endParaRP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lang="id-ID" sz="2400" baseline="0" dirty="0" smtClean="0">
                <a:solidFill>
                  <a:schemeClr val="tx1">
                    <a:tint val="75000"/>
                  </a:schemeClr>
                </a:solidFill>
              </a:rPr>
              <a:t>F.Psikologi, Universitas Esa Unggul</a:t>
            </a: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Dasar</a:t>
            </a:r>
            <a:endParaRPr lang="en-US" dirty="0"/>
          </a:p>
        </p:txBody>
      </p:sp>
      <p:sp>
        <p:nvSpPr>
          <p:cNvPr id="3" name="Content Placeholder 2"/>
          <p:cNvSpPr>
            <a:spLocks noGrp="1"/>
          </p:cNvSpPr>
          <p:nvPr>
            <p:ph idx="1"/>
          </p:nvPr>
        </p:nvSpPr>
        <p:spPr/>
        <p:txBody>
          <a:bodyPr>
            <a:normAutofit fontScale="92500"/>
          </a:bodyPr>
          <a:lstStyle/>
          <a:p>
            <a:r>
              <a:rPr lang="id-ID" dirty="0" smtClean="0"/>
              <a:t>Sedikitnya jumlah subjek membuat perencanaan pengambilan data haruslah dilakukan secara hati-hati.</a:t>
            </a:r>
          </a:p>
          <a:p>
            <a:r>
              <a:rPr lang="id-ID" dirty="0" smtClean="0"/>
              <a:t>Pertimbangkan waktu dan setting yang tepat dalam mengambil data (wawancara, observasi).</a:t>
            </a:r>
          </a:p>
          <a:p>
            <a:r>
              <a:rPr lang="id-ID" dirty="0" smtClean="0"/>
              <a:t>Hal ini perlu dilakukan agar data yang diperoleh akurat.</a:t>
            </a:r>
          </a:p>
          <a:p>
            <a:r>
              <a:rPr lang="id-ID" dirty="0" smtClean="0"/>
              <a:t>Peneliti harus memiliki argumentasi dalam memilih waktu dan setting.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Dasar</a:t>
            </a:r>
            <a:endParaRPr lang="en-US" dirty="0"/>
          </a:p>
        </p:txBody>
      </p:sp>
      <p:sp>
        <p:nvSpPr>
          <p:cNvPr id="3" name="Content Placeholder 2"/>
          <p:cNvSpPr>
            <a:spLocks noGrp="1"/>
          </p:cNvSpPr>
          <p:nvPr>
            <p:ph idx="1"/>
          </p:nvPr>
        </p:nvSpPr>
        <p:spPr/>
        <p:txBody>
          <a:bodyPr>
            <a:normAutofit fontScale="70000" lnSpcReduction="20000"/>
          </a:bodyPr>
          <a:lstStyle/>
          <a:p>
            <a:r>
              <a:rPr lang="id-ID" dirty="0" smtClean="0"/>
              <a:t>Ada penelitian kualitatif yang ingin mendapatkan gambaran umum.</a:t>
            </a:r>
          </a:p>
          <a:p>
            <a:r>
              <a:rPr lang="id-ID" dirty="0" smtClean="0"/>
              <a:t>Bila pada penelitian kuantitatif, tujuan seperti ini didapatkan dengan mengambil sampel secara acak (random), penelitian kualitatif memiliki pendekatan lain.</a:t>
            </a:r>
          </a:p>
          <a:p>
            <a:r>
              <a:rPr lang="id-ID" dirty="0" smtClean="0"/>
              <a:t>Hal yang dipertimbangkan salah satunya adalah homogenitas populasi. Bila populasi homogen, maka dapat diambil sesuai dengan karakteristik penelitian. Bila populasi heterogen {dr studi pendahuluan), maka sampel diambil dengan melihat representasi dari kelompok2 yang berbeda dalam populasi.</a:t>
            </a:r>
          </a:p>
          <a:p>
            <a:r>
              <a:rPr lang="id-ID" dirty="0" smtClean="0"/>
              <a:t>Namun demikian, dari sudut pandang kualitatif, jumlah tidak menjamin akurasi, validitas dan keberhasilan penelitian.</a:t>
            </a:r>
            <a:endParaRPr lang="id-ID" dirty="0" smtClean="0"/>
          </a:p>
          <a:p>
            <a:r>
              <a:rPr lang="id-ID" dirty="0" smtClean="0"/>
              <a:t>Penting untuk diingat bahwa penelitian kualitatif cenderung terbuka desainnya dan metodenya. Dapat berubah sesuai dengan perkembangan penelitian.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Dasar</a:t>
            </a:r>
            <a:endParaRPr lang="en-US" dirty="0"/>
          </a:p>
        </p:txBody>
      </p:sp>
      <p:sp>
        <p:nvSpPr>
          <p:cNvPr id="3" name="Content Placeholder 2"/>
          <p:cNvSpPr>
            <a:spLocks noGrp="1"/>
          </p:cNvSpPr>
          <p:nvPr>
            <p:ph idx="1"/>
          </p:nvPr>
        </p:nvSpPr>
        <p:spPr/>
        <p:txBody>
          <a:bodyPr>
            <a:noAutofit/>
          </a:bodyPr>
          <a:lstStyle/>
          <a:p>
            <a:pPr marL="0" indent="0">
              <a:buNone/>
            </a:pPr>
            <a:r>
              <a:rPr lang="id-ID" sz="2400" dirty="0" smtClean="0"/>
              <a:t>Karakteristik prosedur penentuan subjek dalam penelitian kualitatif:</a:t>
            </a:r>
          </a:p>
          <a:p>
            <a:pPr marL="514350" indent="-514350">
              <a:buAutoNum type="arabicPeriod"/>
            </a:pPr>
            <a:r>
              <a:rPr lang="id-ID" sz="2400" dirty="0" smtClean="0"/>
              <a:t>Diarahkan pada kasus tipikal, sesuai masalah penelitian; bukan pada sampel besar.</a:t>
            </a:r>
          </a:p>
          <a:p>
            <a:pPr marL="514350" indent="-514350">
              <a:buAutoNum type="arabicPeriod"/>
            </a:pPr>
            <a:r>
              <a:rPr lang="id-ID" sz="2400" dirty="0" smtClean="0"/>
              <a:t>Tidak ditentukan kaku dari awal, dapat berubah baik dari jumlah maupun karakteristik sampelnya, sesuai dengan pemahaman konseptual yang berkembang dalam penelitian.</a:t>
            </a:r>
          </a:p>
          <a:p>
            <a:pPr marL="514350" indent="-514350">
              <a:buAutoNum type="arabicPeriod"/>
            </a:pPr>
            <a:r>
              <a:rPr lang="id-ID" sz="2400" dirty="0" smtClean="0"/>
              <a:t>Diarahkan pada kesesuaian subjek dengan masalah penelitian, bukan pada keterwakilan populasi.</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Prosedur penentuan sumber data</a:t>
            </a:r>
            <a:endParaRPr lang="en-US" dirty="0"/>
          </a:p>
        </p:txBody>
      </p:sp>
      <p:sp>
        <p:nvSpPr>
          <p:cNvPr id="3" name="Content Placeholder 2"/>
          <p:cNvSpPr>
            <a:spLocks noGrp="1"/>
          </p:cNvSpPr>
          <p:nvPr>
            <p:ph idx="1"/>
          </p:nvPr>
        </p:nvSpPr>
        <p:spPr>
          <a:xfrm>
            <a:off x="428596" y="1357298"/>
            <a:ext cx="8229600" cy="4929222"/>
          </a:xfrm>
        </p:spPr>
        <p:txBody>
          <a:bodyPr>
            <a:noAutofit/>
          </a:bodyPr>
          <a:lstStyle/>
          <a:p>
            <a:r>
              <a:rPr lang="id-ID" sz="1800" b="1" dirty="0" smtClean="0"/>
              <a:t>Pengambilan sampel ekstrim</a:t>
            </a:r>
          </a:p>
          <a:p>
            <a:pPr lvl="1"/>
            <a:r>
              <a:rPr lang="id-ID" sz="1800" dirty="0" smtClean="0"/>
              <a:t>B</a:t>
            </a:r>
            <a:r>
              <a:rPr lang="id-ID" sz="1800" dirty="0" smtClean="0"/>
              <a:t>erfokus pada subjek dengan karakteristik ekstrim (tinggi-rendah, selalu-tidak pernah). </a:t>
            </a:r>
          </a:p>
          <a:p>
            <a:pPr lvl="1"/>
            <a:r>
              <a:rPr lang="id-ID" sz="1800" dirty="0" smtClean="0"/>
              <a:t>Contoh: motivasi kerja, subjek diambil di PT. X yang memiliki motivasi kerja sangat tinggi dan PT. Y yang memiliki motivasi kerja sangat rendah. </a:t>
            </a:r>
          </a:p>
          <a:p>
            <a:pPr lvl="1"/>
            <a:r>
              <a:rPr lang="id-ID" sz="1800" dirty="0" smtClean="0"/>
              <a:t>Perlu studi pendahuluan/penelitian terdahulu.</a:t>
            </a:r>
          </a:p>
          <a:p>
            <a:pPr lvl="1"/>
            <a:r>
              <a:rPr lang="id-ID" sz="1800" dirty="0" smtClean="0"/>
              <a:t>Dasar pemikiran pemahaman terhadap fenomena dapat diambil dengan melihat kondisi khusus dan tidak biasa.</a:t>
            </a:r>
          </a:p>
          <a:p>
            <a:r>
              <a:rPr lang="id-ID" sz="1800" b="1" dirty="0" smtClean="0"/>
              <a:t>Pengambilan sampel berfokus intensitas</a:t>
            </a:r>
          </a:p>
          <a:p>
            <a:pPr lvl="1"/>
            <a:r>
              <a:rPr lang="id-ID" sz="1800" dirty="0" smtClean="0"/>
              <a:t>Seperti pada pengambilan sampel ekstrim, fokus pada subjek yang diperkirakan memiliki data yang kaya atas fenomena yang hendak diteliti.</a:t>
            </a:r>
          </a:p>
          <a:p>
            <a:pPr lvl="1"/>
            <a:r>
              <a:rPr lang="id-ID" sz="1800" dirty="0" smtClean="0"/>
              <a:t>Contoh: penelitian mengenai pemulihan psikologis pasca bencana dilakukan dengan mengambil subjek di Aceh, dengan pertimbangan pernah mengalami tsunami, tanpa harus terlebih dahulu meneliti apakah orang tersebut mengalami guncangan psikologis (trauma) atau tidak. </a:t>
            </a:r>
          </a:p>
          <a:p>
            <a:endParaRPr lang="id-ID"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Prosedur penentuan sumber data</a:t>
            </a:r>
            <a:endParaRPr lang="en-US" dirty="0"/>
          </a:p>
        </p:txBody>
      </p:sp>
      <p:sp>
        <p:nvSpPr>
          <p:cNvPr id="3" name="Content Placeholder 2"/>
          <p:cNvSpPr>
            <a:spLocks noGrp="1"/>
          </p:cNvSpPr>
          <p:nvPr>
            <p:ph idx="1"/>
          </p:nvPr>
        </p:nvSpPr>
        <p:spPr/>
        <p:txBody>
          <a:bodyPr>
            <a:normAutofit fontScale="55000" lnSpcReduction="20000"/>
          </a:bodyPr>
          <a:lstStyle/>
          <a:p>
            <a:r>
              <a:rPr lang="id-ID" sz="3500" b="1" dirty="0" smtClean="0"/>
              <a:t>Pengambilan sampel variasi maksimum</a:t>
            </a:r>
          </a:p>
          <a:p>
            <a:pPr lvl="1"/>
            <a:r>
              <a:rPr lang="id-ID" sz="3500" dirty="0" smtClean="0"/>
              <a:t>Dipilih bila target subjek menampilkan banyak variasi dan penelitian bertujuan untuk mendapatkan gambaran umum atas fenomena.</a:t>
            </a:r>
          </a:p>
          <a:p>
            <a:pPr lvl="1"/>
            <a:r>
              <a:rPr lang="id-ID" sz="3500" dirty="0" smtClean="0"/>
              <a:t>Prosedur ini tidak dapat dilakukan dengan sampel kecil, kekayaan data usahakan didapat ditengah terbatasnya jumlah sampel.</a:t>
            </a:r>
          </a:p>
          <a:p>
            <a:pPr lvl="1"/>
            <a:r>
              <a:rPr lang="id-ID" sz="3500" dirty="0" smtClean="0"/>
              <a:t>Bila prosedur ini dilakukan dengan baik, diharapkan mampu untuk menampilkan (1) gambaran berkualitas dan detil untuk masing-masing kasus, dan (2) pola2 yang tampil dari masing-masing kasus, disebabkan oleh heterogenitas sampel.</a:t>
            </a:r>
          </a:p>
          <a:p>
            <a:pPr lvl="1"/>
            <a:r>
              <a:rPr lang="id-ID" sz="3500" dirty="0" smtClean="0"/>
              <a:t>Contoh: Pemulihan psikologis, dapat dibedakan ke anak, remaja, dewasa, lansia.</a:t>
            </a:r>
            <a:endParaRPr lang="id-ID" sz="3500" dirty="0" smtClean="0"/>
          </a:p>
          <a:p>
            <a:r>
              <a:rPr lang="id-ID" sz="3500" b="1" dirty="0" smtClean="0"/>
              <a:t>Pengambilan sample homogen</a:t>
            </a:r>
          </a:p>
          <a:p>
            <a:pPr lvl="1"/>
            <a:r>
              <a:rPr lang="id-ID" sz="3500" dirty="0" smtClean="0"/>
              <a:t>Sampel kecil diambil dari kasus (populasi) yang homogen.</a:t>
            </a:r>
          </a:p>
          <a:p>
            <a:pPr lvl="1"/>
            <a:r>
              <a:rPr lang="id-ID" sz="3500" dirty="0" smtClean="0"/>
              <a:t>Tujuan penelitian adalah untuk mendeskripsikan sub-kelompok tertentu secara mendalam.</a:t>
            </a:r>
          </a:p>
          <a:p>
            <a:pPr lvl="1"/>
            <a:r>
              <a:rPr lang="id-ID" sz="3500" dirty="0" smtClean="0"/>
              <a:t>Contoh:  Pemulihan psikologis pada anak-anak survivor Tsunami Aceh 2004</a:t>
            </a:r>
          </a:p>
          <a:p>
            <a:pPr lvl="1"/>
            <a:endParaRPr lang="id-ID"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Prosedur penentuan sumber data</a:t>
            </a:r>
            <a:endParaRPr lang="en-US" dirty="0"/>
          </a:p>
        </p:txBody>
      </p:sp>
      <p:sp>
        <p:nvSpPr>
          <p:cNvPr id="3" name="Content Placeholder 2"/>
          <p:cNvSpPr>
            <a:spLocks noGrp="1"/>
          </p:cNvSpPr>
          <p:nvPr>
            <p:ph idx="1"/>
          </p:nvPr>
        </p:nvSpPr>
        <p:spPr>
          <a:xfrm>
            <a:off x="457200" y="1600200"/>
            <a:ext cx="8229600" cy="4829196"/>
          </a:xfrm>
        </p:spPr>
        <p:txBody>
          <a:bodyPr>
            <a:noAutofit/>
          </a:bodyPr>
          <a:lstStyle/>
          <a:p>
            <a:r>
              <a:rPr lang="id-ID" sz="2000" b="1" dirty="0" smtClean="0"/>
              <a:t>Pengambilan sampel </a:t>
            </a:r>
            <a:r>
              <a:rPr lang="id-ID" sz="2000" b="1" dirty="0" smtClean="0"/>
              <a:t>kasus </a:t>
            </a:r>
            <a:r>
              <a:rPr lang="id-ID" sz="2000" b="1" dirty="0" smtClean="0"/>
              <a:t>tipikal</a:t>
            </a:r>
          </a:p>
          <a:p>
            <a:pPr lvl="1"/>
            <a:r>
              <a:rPr lang="id-ID" sz="2000" dirty="0" smtClean="0"/>
              <a:t>Sampel dipilih dari kelompok “normal”, bukan ekstrim, terkait dengan fenomena yang akan diteliti.</a:t>
            </a:r>
          </a:p>
          <a:p>
            <a:pPr lvl="1"/>
            <a:r>
              <a:rPr lang="id-ID" sz="2000" dirty="0" smtClean="0"/>
              <a:t>Sampel dipilih semata-mata karena dapat mewakili fenomena  yang diteliti.</a:t>
            </a:r>
          </a:p>
          <a:p>
            <a:pPr lvl="1"/>
            <a:r>
              <a:rPr lang="id-ID" sz="2000" dirty="0" smtClean="0"/>
              <a:t>Contoh: penelitian mengenai perkembangan masyarakat di negara tertinggal.</a:t>
            </a:r>
            <a:endParaRPr lang="id-ID" sz="2000" dirty="0" smtClean="0"/>
          </a:p>
          <a:p>
            <a:r>
              <a:rPr lang="id-ID" sz="2000" b="1" dirty="0" smtClean="0"/>
              <a:t>Pengambilan sampel </a:t>
            </a:r>
            <a:r>
              <a:rPr lang="id-ID" sz="2000" b="1" dirty="0" smtClean="0"/>
              <a:t>purposif </a:t>
            </a:r>
            <a:r>
              <a:rPr lang="id-ID" sz="2000" b="1" dirty="0" smtClean="0"/>
              <a:t>terstratifikasi</a:t>
            </a:r>
          </a:p>
          <a:p>
            <a:pPr lvl="1"/>
            <a:r>
              <a:rPr lang="id-ID" sz="2000" dirty="0" smtClean="0"/>
              <a:t>Sampel diambil dari kelompok normal dan ekstrim (diatas dan dibawah rata-rata)</a:t>
            </a:r>
          </a:p>
          <a:p>
            <a:pPr lvl="1"/>
            <a:r>
              <a:rPr lang="id-ID" sz="2000" dirty="0" smtClean="0"/>
              <a:t>Tujuan penelitian bukan untuk mengungkap masalah2 mendasar, tapi untuk melihat variasi (perbedaan) antara responden.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Prosedur penentuan sumber data</a:t>
            </a:r>
            <a:endParaRPr lang="en-US" dirty="0"/>
          </a:p>
        </p:txBody>
      </p:sp>
      <p:sp>
        <p:nvSpPr>
          <p:cNvPr id="3" name="Content Placeholder 2"/>
          <p:cNvSpPr>
            <a:spLocks noGrp="1"/>
          </p:cNvSpPr>
          <p:nvPr>
            <p:ph idx="1"/>
          </p:nvPr>
        </p:nvSpPr>
        <p:spPr/>
        <p:txBody>
          <a:bodyPr>
            <a:normAutofit fontScale="62500" lnSpcReduction="20000"/>
          </a:bodyPr>
          <a:lstStyle/>
          <a:p>
            <a:r>
              <a:rPr lang="id-ID" sz="2900" b="1" dirty="0" smtClean="0"/>
              <a:t>Pengambilan sampel kritikal</a:t>
            </a:r>
          </a:p>
          <a:p>
            <a:pPr lvl="1"/>
            <a:r>
              <a:rPr lang="id-ID" sz="2900" dirty="0" smtClean="0"/>
              <a:t>Dipilih karena adanya keterbatasan-keterbatasan tertentu (dana, waktu) atau saat peneliti tidak mungkin melakukan penelitian pada kelompok berbeda.</a:t>
            </a:r>
          </a:p>
          <a:p>
            <a:pPr lvl="1"/>
            <a:r>
              <a:rPr lang="id-ID" sz="2900" dirty="0" smtClean="0"/>
              <a:t>Pada saat seperti ini peneliti harus memilih sumber data (sampel) yang menjamin bahwa data penting (sesuai topik) tetap dapat terambil.</a:t>
            </a:r>
          </a:p>
          <a:p>
            <a:pPr lvl="1"/>
            <a:r>
              <a:rPr lang="id-ID" sz="2900" dirty="0" smtClean="0"/>
              <a:t>Hasil penelitian akan memberikan gambaran bahwa keberhasilan (atau kegagalan) pada kelompok kritikal dapat dipula terjadi pada kelompok lain.</a:t>
            </a:r>
          </a:p>
          <a:p>
            <a:pPr lvl="1"/>
            <a:r>
              <a:rPr lang="id-ID" sz="2900" dirty="0" smtClean="0"/>
              <a:t>Contoh: penerapan program pemerintah, diujicobakan pada masyarakat dengan pendidikan tinggi.</a:t>
            </a:r>
          </a:p>
          <a:p>
            <a:pPr lvl="1"/>
            <a:r>
              <a:rPr lang="id-ID" sz="2900" dirty="0" smtClean="0"/>
              <a:t>Umum dilakukan di action research.</a:t>
            </a:r>
          </a:p>
          <a:p>
            <a:pPr lvl="1">
              <a:buNone/>
            </a:pPr>
            <a:endParaRPr lang="id-ID" sz="2900" dirty="0" smtClean="0"/>
          </a:p>
          <a:p>
            <a:r>
              <a:rPr lang="id-ID" sz="2900" b="1" dirty="0" smtClean="0"/>
              <a:t>Pengambilan Sampel </a:t>
            </a:r>
            <a:r>
              <a:rPr lang="id-ID" sz="2900" b="1" dirty="0" smtClean="0"/>
              <a:t>snowball</a:t>
            </a:r>
          </a:p>
          <a:p>
            <a:pPr lvl="1"/>
            <a:r>
              <a:rPr lang="id-ID" sz="2900" dirty="0" smtClean="0"/>
              <a:t>Sampel diambil secara berantai dengan meminta informasi pada orang yang sudah dijadikan sampel.</a:t>
            </a:r>
          </a:p>
          <a:p>
            <a:pPr lvl="1"/>
            <a:r>
              <a:rPr lang="id-ID" sz="2900" dirty="0" smtClean="0"/>
              <a:t>Contoh: Penelitian mengenai pengambilan keputusan pada penganut “aliran sesat”.</a:t>
            </a:r>
            <a:endParaRPr lang="id-ID" sz="29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Prosedur penentuan sumber data</a:t>
            </a:r>
            <a:endParaRPr lang="en-US" dirty="0"/>
          </a:p>
        </p:txBody>
      </p:sp>
      <p:sp>
        <p:nvSpPr>
          <p:cNvPr id="3" name="Content Placeholder 2"/>
          <p:cNvSpPr>
            <a:spLocks noGrp="1"/>
          </p:cNvSpPr>
          <p:nvPr>
            <p:ph idx="1"/>
          </p:nvPr>
        </p:nvSpPr>
        <p:spPr/>
        <p:txBody>
          <a:bodyPr>
            <a:normAutofit/>
          </a:bodyPr>
          <a:lstStyle/>
          <a:p>
            <a:r>
              <a:rPr lang="id-ID" sz="2100" b="1" dirty="0" smtClean="0"/>
              <a:t>Sampel dengan kriteria tertentu</a:t>
            </a:r>
          </a:p>
          <a:p>
            <a:pPr lvl="1"/>
            <a:r>
              <a:rPr lang="id-ID" sz="2100" dirty="0" smtClean="0"/>
              <a:t>Peneliti akan mereview atau mempelajari kasus2 yang memenuhi kriteria tertentu yang telah ditetapkan sebelumnya.</a:t>
            </a:r>
          </a:p>
          <a:p>
            <a:pPr lvl="1"/>
            <a:r>
              <a:rPr lang="id-ID" sz="2100" dirty="0" smtClean="0"/>
              <a:t>Contoh: penelitian tentang efektivitas layanan kesehatan pada pasien rawat jalan. Umumnya rawat jalan dapat diselesaikan dengan range waktu 4 – 26 minggu. Sampel yang diambil adalah yang programnya lebih dari waktu tersebut.</a:t>
            </a:r>
          </a:p>
          <a:p>
            <a:r>
              <a:rPr lang="id-ID" sz="2100" b="1" dirty="0" smtClean="0"/>
              <a:t>Sampel berdasarkan teori</a:t>
            </a:r>
          </a:p>
          <a:p>
            <a:pPr lvl="1"/>
            <a:r>
              <a:rPr lang="id-ID" sz="2100" dirty="0" smtClean="0"/>
              <a:t>Sampel dipilih sesuai kriteria tertentu yang dijelaskan oleh teori atau penelitian sebelumnya</a:t>
            </a:r>
          </a:p>
          <a:p>
            <a:pPr lvl="1"/>
            <a:r>
              <a:rPr lang="id-ID" sz="2100" dirty="0" smtClean="0"/>
              <a:t>Digunakan untuk memastikan keterwakilan atas fenomena yang dipelajari</a:t>
            </a:r>
            <a:r>
              <a:rPr lang="id-ID" sz="2100" dirty="0" smtClean="0"/>
              <a:t>.</a:t>
            </a:r>
            <a:endParaRPr lang="en-US" sz="21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787</Words>
  <Application>Microsoft Office PowerPoint</Application>
  <PresentationFormat>On-screen Show (4:3)</PresentationFormat>
  <Paragraphs>66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Penentuan Subjek dan Sumber Data</vt:lpstr>
      <vt:lpstr>Prinsip Dasar</vt:lpstr>
      <vt:lpstr>Prinsip Dasar</vt:lpstr>
      <vt:lpstr>Prinsip Dasar</vt:lpstr>
      <vt:lpstr>Prosedur penentuan sumber data</vt:lpstr>
      <vt:lpstr>Prosedur penentuan sumber data</vt:lpstr>
      <vt:lpstr>Prosedur penentuan sumber data</vt:lpstr>
      <vt:lpstr>Prosedur penentuan sumber data</vt:lpstr>
      <vt:lpstr>Prosedur penentuan sumber data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Karakteristik Penelitian Kualitatif</dc:title>
  <dc:creator>AyahAgni</dc:creator>
  <cp:lastModifiedBy>AyahAgni</cp:lastModifiedBy>
  <cp:revision>22</cp:revision>
  <dcterms:created xsi:type="dcterms:W3CDTF">2013-10-22T00:23:57Z</dcterms:created>
  <dcterms:modified xsi:type="dcterms:W3CDTF">2013-10-29T04:51:28Z</dcterms:modified>
</cp:coreProperties>
</file>