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59" r:id="rId10"/>
    <p:sldId id="265" r:id="rId11"/>
    <p:sldId id="266" r:id="rId12"/>
    <p:sldId id="268" r:id="rId13"/>
    <p:sldId id="267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6F111-2DFD-4316-A82A-DC4689DCB848}" type="datetimeFigureOut">
              <a:rPr lang="en-US" smtClean="0"/>
              <a:pPr/>
              <a:t>10/31/2013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925FD-0143-4FA2-BDA8-7453D9ED8E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6F111-2DFD-4316-A82A-DC4689DCB848}" type="datetimeFigureOut">
              <a:rPr lang="en-US" smtClean="0"/>
              <a:pPr/>
              <a:t>10/31/2013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925FD-0143-4FA2-BDA8-7453D9ED8E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6F111-2DFD-4316-A82A-DC4689DCB848}" type="datetimeFigureOut">
              <a:rPr lang="en-US" smtClean="0"/>
              <a:pPr/>
              <a:t>10/31/2013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925FD-0143-4FA2-BDA8-7453D9ED8E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6F111-2DFD-4316-A82A-DC4689DCB848}" type="datetimeFigureOut">
              <a:rPr lang="en-US" smtClean="0"/>
              <a:pPr/>
              <a:t>10/31/2013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925FD-0143-4FA2-BDA8-7453D9ED8E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6F111-2DFD-4316-A82A-DC4689DCB848}" type="datetimeFigureOut">
              <a:rPr lang="en-US" smtClean="0"/>
              <a:pPr/>
              <a:t>10/31/2013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925FD-0143-4FA2-BDA8-7453D9ED8E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6F111-2DFD-4316-A82A-DC4689DCB848}" type="datetimeFigureOut">
              <a:rPr lang="en-US" smtClean="0"/>
              <a:pPr/>
              <a:t>10/31/2013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925FD-0143-4FA2-BDA8-7453D9ED8E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6F111-2DFD-4316-A82A-DC4689DCB848}" type="datetimeFigureOut">
              <a:rPr lang="en-US" smtClean="0"/>
              <a:pPr/>
              <a:t>10/31/2013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925FD-0143-4FA2-BDA8-7453D9ED8E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6F111-2DFD-4316-A82A-DC4689DCB848}" type="datetimeFigureOut">
              <a:rPr lang="en-US" smtClean="0"/>
              <a:pPr/>
              <a:t>10/31/2013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925FD-0143-4FA2-BDA8-7453D9ED8E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6F111-2DFD-4316-A82A-DC4689DCB848}" type="datetimeFigureOut">
              <a:rPr lang="en-US" smtClean="0"/>
              <a:pPr/>
              <a:t>10/31/2013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925FD-0143-4FA2-BDA8-7453D9ED8E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6F111-2DFD-4316-A82A-DC4689DCB848}" type="datetimeFigureOut">
              <a:rPr lang="en-US" smtClean="0"/>
              <a:pPr/>
              <a:t>10/31/2013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925FD-0143-4FA2-BDA8-7453D9ED8E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6F111-2DFD-4316-A82A-DC4689DCB848}" type="datetimeFigureOut">
              <a:rPr lang="en-US" smtClean="0"/>
              <a:pPr/>
              <a:t>10/31/2013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925FD-0143-4FA2-BDA8-7453D9ED8E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F6F111-2DFD-4316-A82A-DC4689DCB848}" type="datetimeFigureOut">
              <a:rPr lang="en-US" smtClean="0"/>
              <a:pPr/>
              <a:t>10/31/2013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9925FD-0143-4FA2-BDA8-7453D9ED8EE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 smtClean="0"/>
              <a:t>Tipe-tipe penelitian dan metode pengumpulan data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28728" y="3643314"/>
            <a:ext cx="6400800" cy="1000132"/>
          </a:xfrm>
        </p:spPr>
        <p:txBody>
          <a:bodyPr>
            <a:normAutofit/>
          </a:bodyPr>
          <a:lstStyle/>
          <a:p>
            <a:r>
              <a:rPr lang="id-ID" sz="2800" dirty="0" smtClean="0"/>
              <a:t>Tipe penelitian kualitatif, metode pengumpulan data kualitatif</a:t>
            </a:r>
            <a:endParaRPr lang="en-US" sz="2800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3857620" y="5143512"/>
            <a:ext cx="4400536" cy="9286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id-ID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MetPen</a:t>
            </a:r>
            <a:r>
              <a:rPr kumimoji="0" lang="id-ID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2 – Kuliah 6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id-ID" sz="2400" baseline="0" dirty="0" smtClean="0">
                <a:solidFill>
                  <a:schemeClr val="tx1">
                    <a:tint val="75000"/>
                  </a:schemeClr>
                </a:solidFill>
              </a:rPr>
              <a:t>F.Psikologi, Universitas Esa Unggul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Metode Pengumpulan Data: Observasi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id-ID" sz="5500" dirty="0" smtClean="0"/>
              <a:t>Variasi dalam pendekatan observasi:</a:t>
            </a:r>
          </a:p>
          <a:p>
            <a:pPr lvl="1"/>
            <a:r>
              <a:rPr lang="id-ID" sz="5500" dirty="0" smtClean="0"/>
              <a:t>Peneliti berpartisipasi aktif – tidak berpartisipasi?</a:t>
            </a:r>
          </a:p>
          <a:p>
            <a:pPr lvl="1"/>
            <a:r>
              <a:rPr lang="id-ID" sz="5500" dirty="0" smtClean="0"/>
              <a:t>Observasi terbuka – terselubung?</a:t>
            </a:r>
          </a:p>
          <a:p>
            <a:pPr lvl="1"/>
            <a:r>
              <a:rPr lang="id-ID" sz="5500" dirty="0" smtClean="0"/>
              <a:t>Observasi lama (panjang) – singkat (terbatas)?</a:t>
            </a:r>
          </a:p>
          <a:p>
            <a:pPr lvl="1"/>
            <a:r>
              <a:rPr lang="id-ID" sz="5500" dirty="0" smtClean="0"/>
              <a:t> Fokus observasi, fenomena utuh – fenomena spesifik?</a:t>
            </a:r>
          </a:p>
          <a:p>
            <a:pPr lvl="1"/>
            <a:r>
              <a:rPr lang="id-ID" sz="5500" dirty="0" smtClean="0"/>
              <a:t>Observasi terstruktur (detil) – tidak terstruktur</a:t>
            </a:r>
          </a:p>
          <a:p>
            <a:pPr lvl="1"/>
            <a:r>
              <a:rPr lang="id-ID" sz="5500" dirty="0" smtClean="0"/>
              <a:t>Sarana pencatatan, komputer (digital) – checklist (pensil-kertas)</a:t>
            </a:r>
          </a:p>
          <a:p>
            <a:pPr lvl="1"/>
            <a:r>
              <a:rPr lang="id-ID" sz="5500" dirty="0" smtClean="0"/>
              <a:t>Pemberian feedback kepada subjek, diberikan – tidak diberikan. Bila diberikan seberapa jauh?</a:t>
            </a:r>
          </a:p>
          <a:p>
            <a:r>
              <a:rPr lang="id-ID" sz="5500" dirty="0" smtClean="0"/>
              <a:t>Mengamati yang tidak ada dan tidak terjadi. Observasi bukan hanya untuk mengamati apa yang ada dan terjadi. Ketiadaan suatu hal bisa menjadi data yang signifikan. Misalkan: ketiadaan konflik pada sebuah organisasi, artinya organisasi tersebut memunculkan fenomena yang tidak biasa.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Metode Pengumpulan Data: Observasi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id-ID" sz="5500" dirty="0" smtClean="0"/>
              <a:t>Catatan lapangan, selain mengamati dalam observasi, pencatatan juga memainkan peran penting. Catatan haruslah deskriptif dan detil, hal ini akan memudahkan analisis dan penyusunan laporan. Yang sebaiknya ada dalam catatan lapangan</a:t>
            </a:r>
          </a:p>
          <a:p>
            <a:pPr lvl="1"/>
            <a:r>
              <a:rPr lang="id-ID" sz="5500" dirty="0" smtClean="0"/>
              <a:t>Deskripsi konteks                                                </a:t>
            </a:r>
          </a:p>
          <a:p>
            <a:pPr lvl="1"/>
            <a:r>
              <a:rPr lang="id-ID" sz="5500" dirty="0" smtClean="0"/>
              <a:t>Karakteristik subjek                                             </a:t>
            </a:r>
          </a:p>
          <a:p>
            <a:pPr lvl="1"/>
            <a:r>
              <a:rPr lang="id-ID" sz="5500" dirty="0" smtClean="0"/>
              <a:t>Deskripsi orang yang melakukan observasi     </a:t>
            </a:r>
          </a:p>
          <a:p>
            <a:pPr lvl="1"/>
            <a:r>
              <a:rPr lang="id-ID" sz="5500" dirty="0" smtClean="0"/>
              <a:t>Eksplorasi penghayatan peneliti terhadap kejadian</a:t>
            </a:r>
          </a:p>
          <a:p>
            <a:pPr lvl="1"/>
            <a:r>
              <a:rPr lang="id-ID" sz="5500" dirty="0" smtClean="0"/>
              <a:t>Interpretasi sementara atas kejadia (dipisah dari catatan)</a:t>
            </a:r>
          </a:p>
          <a:p>
            <a:pPr lvl="1"/>
            <a:r>
              <a:rPr lang="id-ID" sz="5500" dirty="0" smtClean="0"/>
              <a:t>eskripsi tingkah laku subjek</a:t>
            </a:r>
          </a:p>
          <a:p>
            <a:pPr lvl="1"/>
            <a:r>
              <a:rPr lang="id-ID" sz="5500" dirty="0" smtClean="0"/>
              <a:t>Interpretasi alternatif</a:t>
            </a:r>
          </a:p>
          <a:p>
            <a:pPr lvl="1"/>
            <a:endParaRPr lang="id-ID" dirty="0" smtClean="0"/>
          </a:p>
          <a:p>
            <a:endParaRPr lang="en-US" dirty="0" smtClean="0"/>
          </a:p>
          <a:p>
            <a:endParaRPr lang="id-ID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Metode Pengumpulan Data: Observasi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id-ID" dirty="0" smtClean="0"/>
              <a:t>Contoh Catatan Observasi </a:t>
            </a:r>
          </a:p>
          <a:p>
            <a:pPr>
              <a:buNone/>
            </a:pPr>
            <a:endParaRPr lang="id-ID" dirty="0" smtClean="0"/>
          </a:p>
          <a:p>
            <a:pPr algn="ctr">
              <a:buNone/>
            </a:pPr>
            <a:r>
              <a:rPr lang="id-ID" b="1" i="1" dirty="0" smtClean="0"/>
              <a:t>Kabur dan Interpretatif</a:t>
            </a:r>
          </a:p>
          <a:p>
            <a:pPr>
              <a:buNone/>
            </a:pPr>
            <a:r>
              <a:rPr lang="id-ID" i="1" dirty="0" smtClean="0"/>
              <a:t>	Klien menjadi sangat marah dan bersikap agresif pada sang pengelola</a:t>
            </a:r>
          </a:p>
          <a:p>
            <a:pPr>
              <a:buNone/>
            </a:pPr>
            <a:endParaRPr lang="id-ID" dirty="0" smtClean="0"/>
          </a:p>
          <a:p>
            <a:pPr algn="ctr">
              <a:buNone/>
            </a:pPr>
            <a:r>
              <a:rPr lang="id-ID" b="1" i="1" dirty="0" smtClean="0"/>
              <a:t>Konkrit dan detil</a:t>
            </a:r>
          </a:p>
          <a:p>
            <a:pPr>
              <a:buNone/>
            </a:pPr>
            <a:r>
              <a:rPr lang="id-ID" dirty="0" smtClean="0"/>
              <a:t>	</a:t>
            </a:r>
            <a:r>
              <a:rPr lang="id-ID" i="1" dirty="0" smtClean="0"/>
              <a:t>Ketika Andi, seorang anggota staf senior memberitahukan kepada klien bahwa ia tidak diperbolehkan melakukan apa yang diinginkannya, klien tersebut mulai berteriak, mengatakan bahwa ia tidak mau Andi mengatuR-atur apa yang akan dilakukannya, mengeluarkan kata makian seperti: brengsek kamu, pergilah ke neraka” ia mengarahkan tinjunya ke muka Andi, lalu keluar dengan membanting pintu, meninggalkan Andi yang tidak dapat berbuat apa-apa, menatap dengan mulut terbuka, tampak kaget dan bingung.</a:t>
            </a:r>
            <a:endParaRPr lang="en-US" i="1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sz="3600" dirty="0" smtClean="0"/>
              <a:t>Metode Pengumpulan Data: Wawancara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id-ID" dirty="0" smtClean="0"/>
              <a:t>Adalah percakapan dan tanya jawab yang diarahkan untuk mencapai tujuan tertentu.</a:t>
            </a:r>
          </a:p>
          <a:p>
            <a:r>
              <a:rPr lang="id-ID" dirty="0" smtClean="0"/>
              <a:t>Tujuan wawancara kualitatif adalah mengetahui makna subjektif yang diketahui individu mengenai sebuah topik dan bermaksud mengeksplorasi topik tersebut.</a:t>
            </a:r>
          </a:p>
          <a:p>
            <a:r>
              <a:rPr lang="id-ID" dirty="0" smtClean="0"/>
              <a:t>Variasi dalam wawancara kualitatif</a:t>
            </a:r>
          </a:p>
          <a:p>
            <a:pPr lvl="1"/>
            <a:r>
              <a:rPr lang="id-ID" dirty="0" smtClean="0"/>
              <a:t>Wawancara informal, tidak ada pedoman, didasarkan pada berkembangnya pertanyaan secara spontan dalam interaksi alamiah. Biasa dilakukan di observasi partisipatif.</a:t>
            </a:r>
          </a:p>
          <a:p>
            <a:pPr lvl="1"/>
            <a:r>
              <a:rPr lang="id-ID" dirty="0" smtClean="0"/>
              <a:t>Wawancara dengan pedoman umum, ada pedoman tapi hanya mencantumkan isu-isu penting yang harus digali. Seringkali tanpa adanya bentuk pertanyaan.</a:t>
            </a:r>
          </a:p>
          <a:p>
            <a:pPr lvl="1"/>
            <a:r>
              <a:rPr lang="id-ID" dirty="0" smtClean="0"/>
              <a:t>Wawancara dengan pedoman terstandar yang terbuka, ada pedoman yang terperinci, berikut pertanyaan dan cara menggalinya.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Metode Pengumpulan Data: Wawancara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d-ID" dirty="0" smtClean="0"/>
              <a:t>Isi wawancara</a:t>
            </a:r>
          </a:p>
          <a:p>
            <a:pPr lvl="1"/>
            <a:r>
              <a:rPr lang="id-ID" dirty="0" smtClean="0"/>
              <a:t>Proses dan isi wawancara perlu disiapkan (diantisipasi) dengan baik, apakah ingin menggali tingkah laku, perasaan atau nilai.</a:t>
            </a:r>
          </a:p>
          <a:p>
            <a:pPr lvl="1"/>
            <a:r>
              <a:rPr lang="id-ID" dirty="0" smtClean="0"/>
              <a:t>Bentuk pertanyaan seperti apa yang dapat menggali permasalahan penelitian.</a:t>
            </a:r>
          </a:p>
          <a:p>
            <a:pPr lvl="1"/>
            <a:r>
              <a:rPr lang="id-ID" dirty="0" smtClean="0"/>
              <a:t>Hati-hati bila menggali tentang perasaan atau nilai, pisahkan antara harapan masyarakat yang lekat ke subjek dengan nilai pribadi, umumnya pada isu2 yang  social desirability-nya tinggi. (contoh: sikap terhadap seks pra-nikah).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Metode Pengumpulan Data: Wawancara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id-ID" dirty="0" smtClean="0"/>
              <a:t>Menyusun pertanyaan</a:t>
            </a:r>
          </a:p>
          <a:p>
            <a:pPr lvl="1"/>
            <a:r>
              <a:rPr lang="id-ID" dirty="0" smtClean="0"/>
              <a:t>Pertanyaan harus bersifat netral, tidak diwarnai nilai2 tertentu dan tidak mengarahkan.</a:t>
            </a:r>
          </a:p>
          <a:p>
            <a:pPr lvl="1"/>
            <a:r>
              <a:rPr lang="id-ID" dirty="0" smtClean="0"/>
              <a:t>Hindari istilah dan bahasa “tinggi”, terutama bila subjek bukan kalangan berpendidikan tinggi.</a:t>
            </a:r>
          </a:p>
          <a:p>
            <a:pPr lvl="1"/>
            <a:r>
              <a:rPr lang="id-ID" dirty="0" smtClean="0"/>
              <a:t>Gunakan pertanyaan terbuka, bukan tertutup yang hanya menghasilkan jawaban “ya/tidak”</a:t>
            </a:r>
          </a:p>
          <a:p>
            <a:r>
              <a:rPr lang="id-ID" dirty="0" smtClean="0"/>
              <a:t>Mempersiapkan diri dan keterampilan wawancara</a:t>
            </a:r>
          </a:p>
          <a:p>
            <a:pPr lvl="1"/>
            <a:r>
              <a:rPr lang="id-ID" dirty="0" smtClean="0"/>
              <a:t>Jelaskan kepada responden tujuan wawancara secara singkat jelas dan padat. Beberapa peneliti menyarankan mengirim garis besar pertanyaan kepada subjek sebelum wawancara dimulai.</a:t>
            </a:r>
          </a:p>
          <a:p>
            <a:pPr lvl="1"/>
            <a:r>
              <a:rPr lang="id-ID" dirty="0" smtClean="0"/>
              <a:t>Bangunlah raport melalui empati yang baik dan sopan santunlah saat memulai. Contoh: saya ingin mempelajari tentang.... Oleh karena itu saya ingin belajar dari pengalaman ibu....</a:t>
            </a:r>
          </a:p>
          <a:p>
            <a:pPr lvl="1"/>
            <a:r>
              <a:rPr lang="id-ID" dirty="0" smtClean="0"/>
              <a:t>Peka terhadap kondisi subjek, apakah ia merasa tidak nyaman, terkesan menutup diri, bosan, dsb.</a:t>
            </a:r>
          </a:p>
          <a:p>
            <a:pPr lvl="1">
              <a:buNone/>
            </a:pPr>
            <a:endParaRPr lang="id-ID" dirty="0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Metode Pengumpulan Data: Wawancara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id-ID" dirty="0" smtClean="0"/>
              <a:t>Mempersiapkan diri dan keterampilan wawancara</a:t>
            </a:r>
          </a:p>
          <a:p>
            <a:pPr lvl="1"/>
            <a:r>
              <a:rPr lang="id-ID" dirty="0" smtClean="0"/>
              <a:t>Lakukan wawancara dalam suasana yang menyenangkan dan aman untuk subjek. Tidak dilakukan dalam jarak waktu yang terlalu dekat dan terlalu lama.</a:t>
            </a:r>
          </a:p>
          <a:p>
            <a:pPr lvl="1"/>
            <a:r>
              <a:rPr lang="id-ID" dirty="0" smtClean="0"/>
              <a:t>Tidak semua pertanyaan harus secara eksplisit ditanyakan, karena seringkali saat membahas satu poin pertanyaan ada poin lain yang juga terbahas.</a:t>
            </a:r>
          </a:p>
          <a:p>
            <a:pPr lvl="1"/>
            <a:r>
              <a:rPr lang="id-ID" dirty="0" smtClean="0"/>
              <a:t>Ada kalanya subjek memberikan data yang sebelumnya tidak diperkirakan namun penting untuk penelitian, catatlah bila terjadi.</a:t>
            </a:r>
          </a:p>
          <a:p>
            <a:pPr lvl="1"/>
            <a:r>
              <a:rPr lang="id-ID" dirty="0" smtClean="0"/>
              <a:t>Formulasikan pertanyaan secara sederhana, tanyakan satu poin perpertanyaan. Hindari kalimat majemuk.</a:t>
            </a:r>
          </a:p>
          <a:p>
            <a:pPr lvl="1"/>
            <a:r>
              <a:rPr lang="id-ID" dirty="0" smtClean="0"/>
              <a:t>Hindari pertanyaan “</a:t>
            </a:r>
            <a:r>
              <a:rPr lang="id-ID" i="1" dirty="0" smtClean="0"/>
              <a:t>why</a:t>
            </a:r>
            <a:r>
              <a:rPr lang="id-ID" dirty="0" smtClean="0"/>
              <a:t>”, “mengapa?”. Karena tidak semua orang memahami alasan dibalik tingkah laku/kejadian, subjek dapat merasa di investigasi, diragukan kebenaran tindakannya. Gunakan probe ringan seperti “lalu” atau “bisa dijelaskan lebih lanjut”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Metode Pengumpulan Data: Wawancara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sz="2600" dirty="0" smtClean="0"/>
              <a:t>Mempersiapkan diri dan keterampilan wawancara</a:t>
            </a:r>
          </a:p>
          <a:p>
            <a:pPr lvl="1"/>
            <a:r>
              <a:rPr lang="id-ID" sz="2400" dirty="0" smtClean="0"/>
              <a:t>Cek kebenaran pemahaman kita, tanyakan kembali ke subjek tentang apa yang kita tangkap dari uraian yang sudah diberikan. Contoh: “dari kata-kata bapak, saya menyimpulkan bahwa ....., apakah benar demikian?”, “Tadi ibu mengatakan otaknya tidak beres, maksudnya bagaimana bu?”</a:t>
            </a:r>
          </a:p>
          <a:p>
            <a:pPr lvl="1"/>
            <a:r>
              <a:rPr lang="id-ID" sz="2400" dirty="0" smtClean="0"/>
              <a:t>Keyakinan diri saat melakukan wawancara. </a:t>
            </a:r>
            <a:endParaRPr lang="id-ID" sz="2200" dirty="0" smtClean="0"/>
          </a:p>
          <a:p>
            <a:pPr lvl="1"/>
            <a:endParaRPr lang="id-ID" sz="2200" dirty="0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Metode Pengumpulan Data: Wawancara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d-ID" sz="2600" dirty="0" smtClean="0"/>
              <a:t>Hal-hal Praktis yang perlu diperhatikan</a:t>
            </a:r>
          </a:p>
          <a:p>
            <a:pPr lvl="1"/>
            <a:r>
              <a:rPr lang="id-ID" sz="2200" dirty="0" smtClean="0"/>
              <a:t>Hasil wawancara perlu dicatat secara verbatim (kata-perkata)</a:t>
            </a:r>
          </a:p>
          <a:p>
            <a:pPr lvl="1"/>
            <a:r>
              <a:rPr lang="id-ID" sz="2200" dirty="0" smtClean="0"/>
              <a:t>Cek kesiapan alat perekam: batere, kapasitas memori, batere cadangan.</a:t>
            </a:r>
          </a:p>
          <a:p>
            <a:pPr lvl="1"/>
            <a:r>
              <a:rPr lang="id-ID" sz="2200" dirty="0" smtClean="0"/>
              <a:t>Tempat wawancara harus tenang, dekatkan mike ke responden, minta responden bicara dengan jelas, letakkan perekam ditempat stabil, periksa keberfungsian alat.</a:t>
            </a:r>
          </a:p>
          <a:p>
            <a:pPr lvl="1"/>
            <a:r>
              <a:rPr lang="id-ID" sz="2200" dirty="0" smtClean="0"/>
              <a:t>Mulai rekaman dengan ucapan peneliti: wawancara dilakukan pada...., tempat dan tanggal......, dengan nara sumber.......</a:t>
            </a:r>
          </a:p>
          <a:p>
            <a:pPr lvl="1"/>
            <a:r>
              <a:rPr lang="id-ID" sz="2200" dirty="0" smtClean="0"/>
              <a:t>Peneliti bicara dengan jelas dan tidak terlalu cepat, karena biasanya ditiru oleh subjek.</a:t>
            </a:r>
          </a:p>
          <a:p>
            <a:pPr lvl="1"/>
            <a:r>
              <a:rPr lang="id-ID" sz="2200" dirty="0" smtClean="0"/>
              <a:t>Jangan menggerakkan benda dekat dengan alat perekam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Metode Pengumpulan Data: Wawancara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sz="2600" dirty="0" smtClean="0"/>
              <a:t>Hal-hal Praktis yang perlu diperhatikan</a:t>
            </a:r>
            <a:endParaRPr lang="id-ID" sz="2200" dirty="0" smtClean="0"/>
          </a:p>
          <a:p>
            <a:pPr lvl="1"/>
            <a:r>
              <a:rPr lang="id-ID" sz="2200" dirty="0" smtClean="0"/>
              <a:t>Perhatikan alat perekam selama wawancara berlangsung, pastikan tetap berfungsi dengan baik sampai akhir.</a:t>
            </a:r>
          </a:p>
          <a:p>
            <a:pPr lvl="1"/>
            <a:r>
              <a:rPr lang="id-ID" sz="2200" dirty="0" smtClean="0"/>
              <a:t>Diakhir wawancara, tutup dengan ucapan: ini adalah akhir dari wawancara dengan.....</a:t>
            </a:r>
          </a:p>
          <a:p>
            <a:pPr lvl="1"/>
            <a:r>
              <a:rPr lang="id-ID" sz="2200" dirty="0" smtClean="0"/>
              <a:t>Dengarkan kembali rekaman, buat catatan dan hapus diskusi yang tidak relevan. Catat nama lengkap dan istilah2 yang tidak umum. Catatan dimaksudkan untuk penyusun transkrip.</a:t>
            </a:r>
          </a:p>
          <a:p>
            <a:pPr lvl="1"/>
            <a:r>
              <a:rPr lang="id-ID" sz="2200" dirty="0" smtClean="0"/>
              <a:t>Simpan hasil rekaman baik-baik, buat data cadangan.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Pengantar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id-ID" dirty="0" smtClean="0"/>
              <a:t>Tipe penelitian mengacu pada pendekatan yang digunakan dalam sebuah penelitian kualitatif, sementara metode pengumpulan data mengacu pada cara-cara spesifik dan teknis untuk mendapatkan data dalam sebuah penelitian kualitatif.</a:t>
            </a:r>
          </a:p>
          <a:p>
            <a:r>
              <a:rPr lang="id-ID" dirty="0" smtClean="0"/>
              <a:t>Metode dasar pengumpulan data yang umum digunakan dalam penelitian kualitatif adalah observasi dan wawancara. Keberhasilan metode pengumpulan data lain akan bergantung pada penguasaan dua keterampilan ini.</a:t>
            </a:r>
          </a:p>
          <a:p>
            <a:r>
              <a:rPr lang="id-ID" dirty="0" smtClean="0"/>
              <a:t>Penelitian kualitatif menempatkan peneliti sebagai instrumen penting dalam penelitian, oleh karena itu keterampilan peneliti menjadi salah satu aspek yang menentukan keberhasilan penelitian.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Tipe Penelitian Kualitatif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id-ID" dirty="0" smtClean="0"/>
              <a:t>Studi Kasus</a:t>
            </a:r>
          </a:p>
          <a:p>
            <a:pPr lvl="1"/>
            <a:r>
              <a:rPr lang="id-ID" dirty="0" smtClean="0"/>
              <a:t>Kasus adalah sebuah fenomena khusus yang hadir dalam sebuah konteks yang terbatas, meski batas antara fenomena dan konteks tidak selalu jelas.</a:t>
            </a:r>
          </a:p>
          <a:p>
            <a:pPr lvl="1"/>
            <a:r>
              <a:rPr lang="id-ID" dirty="0" smtClean="0"/>
              <a:t>Kasus dapat diambil dari individu, kelompok kecil, organisasi, komunitas, bahkan bangsa.</a:t>
            </a:r>
          </a:p>
          <a:p>
            <a:pPr lvl="1"/>
            <a:r>
              <a:rPr lang="id-ID" dirty="0" smtClean="0"/>
              <a:t>Kasus dapat pula berupa keputusan, kebijakan, proses atau peristiwa khusus tertentu.</a:t>
            </a:r>
          </a:p>
          <a:p>
            <a:pPr lvl="1"/>
            <a:r>
              <a:rPr lang="id-ID" dirty="0" smtClean="0"/>
              <a:t>Studi kasus dapat mencakup lebih dari satu kasus, tujuannya untuk mempelajari fenomena/populasi umum lebih mendalam. Dapat berfokus di tiap kasus atau antar kasus. Disebut juga studi kasus majemuk/komparatif.</a:t>
            </a:r>
          </a:p>
          <a:p>
            <a:pPr lvl="1"/>
            <a:r>
              <a:rPr lang="id-ID" dirty="0" smtClean="0"/>
              <a:t>Contoh: studi kasus pada keluarga yang anggota-anggotanya ketergantungan narkoba, studi kasus masyarakat pemulung asal Karawang di Bantar Gebang.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Tipe Penelitian Kualitatif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id-ID" dirty="0" smtClean="0"/>
              <a:t>Etnografi</a:t>
            </a:r>
          </a:p>
          <a:p>
            <a:pPr lvl="1"/>
            <a:r>
              <a:rPr lang="id-ID" dirty="0" smtClean="0"/>
              <a:t>Deskripsi mengenai kelompok manusia, berkembang dari penelitian antropologis mengenai kelompok masyarakat primitif.</a:t>
            </a:r>
          </a:p>
          <a:p>
            <a:pPr lvl="1"/>
            <a:r>
              <a:rPr lang="id-ID" dirty="0" smtClean="0"/>
              <a:t>Tema sentral etnografi adalah budaya.</a:t>
            </a:r>
          </a:p>
          <a:p>
            <a:pPr lvl="1"/>
            <a:r>
              <a:rPr lang="id-ID" dirty="0" smtClean="0"/>
              <a:t>Didasarkan pada asumsi bahwa budaya dipelajari dan dibagi bersama anggota-anggota masyarakat, dan karenanya perlu dideskripsikan dan dimengerti.</a:t>
            </a:r>
          </a:p>
          <a:p>
            <a:pPr lvl="1"/>
            <a:r>
              <a:rPr lang="id-ID" dirty="0" smtClean="0"/>
              <a:t>Metode pengumpulan data yang biasa dipakai: kegiatan lapangan (observasi, wawancara, tinggal di lapangan), penelitian etno-historis (studi dokumen, surat, catatan harian, dsb).</a:t>
            </a:r>
          </a:p>
          <a:p>
            <a:pPr lvl="1"/>
            <a:r>
              <a:rPr lang="id-ID" dirty="0" smtClean="0"/>
              <a:t>umumnya memerlukan waktu lama karena perlu telaah mendalam untuk memastikan bahwa respon yang tampil memang merefleksikan budaya masyarakat yang diteliti.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Tipe Penelitian Kualitatif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d-ID" dirty="0" smtClean="0"/>
              <a:t>Penelitian Partisipatoris</a:t>
            </a:r>
          </a:p>
          <a:p>
            <a:pPr lvl="1"/>
            <a:r>
              <a:rPr lang="id-ID" dirty="0" smtClean="0"/>
              <a:t>Lahir dilatar belakangi oleh ketidak puasan terhadap pendekatan penelitian yang </a:t>
            </a:r>
            <a:r>
              <a:rPr lang="id-ID" i="1" dirty="0" smtClean="0"/>
              <a:t>top-down.</a:t>
            </a:r>
          </a:p>
          <a:p>
            <a:pPr lvl="1"/>
            <a:r>
              <a:rPr lang="id-ID" dirty="0" smtClean="0"/>
              <a:t>Lahir karena adanya kesadaran tentang pentingnya pelibatan aktif masyarakat agar sebuah program menjadi tepat sasaran.</a:t>
            </a:r>
          </a:p>
          <a:p>
            <a:pPr lvl="1"/>
            <a:r>
              <a:rPr lang="id-ID" dirty="0" smtClean="0"/>
              <a:t>Penelitian partisipatoris murni sering disebut PRA–</a:t>
            </a:r>
            <a:r>
              <a:rPr lang="id-ID" i="1" dirty="0" smtClean="0"/>
              <a:t>Participatory Rural Appraisal.</a:t>
            </a:r>
            <a:r>
              <a:rPr lang="id-ID" dirty="0" smtClean="0"/>
              <a:t> Karena awalnya berkembang untuk mengkaji wilayah pedesaan.</a:t>
            </a:r>
          </a:p>
          <a:p>
            <a:pPr lvl="1"/>
            <a:r>
              <a:rPr lang="id-ID" dirty="0" smtClean="0"/>
              <a:t>Metode pengumpulan data yang dapat digunakan adalah FGD, matriks kebutuhan.</a:t>
            </a:r>
          </a:p>
          <a:p>
            <a:pPr lvl="1"/>
            <a:endParaRPr lang="id-ID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Tipe Penelitian Kualitatif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d-ID" dirty="0" smtClean="0"/>
              <a:t>Unobtrusive</a:t>
            </a:r>
          </a:p>
          <a:p>
            <a:pPr lvl="1"/>
            <a:r>
              <a:rPr lang="id-ID" dirty="0" smtClean="0"/>
              <a:t>Disebut juga metode non-reaktif, tidak mengundang respons dari subjek penelitian. Data ada dan hadir tanpa dimunculkan oleh peneliti. Dan peneliti tidak melakukan hubungan secara langsung dengan subjek penelitian, yang dapat menyebabkan munculnya data.</a:t>
            </a:r>
          </a:p>
          <a:p>
            <a:pPr lvl="1"/>
            <a:r>
              <a:rPr lang="id-ID" dirty="0" smtClean="0"/>
              <a:t>Peneliti tidak bertanya atau melakukan sesuatu untuk mendapatkan respon dari subjek penelitiannya.</a:t>
            </a:r>
            <a:endParaRPr lang="en-US" dirty="0" smtClean="0"/>
          </a:p>
          <a:p>
            <a:pPr lvl="3"/>
            <a:endParaRPr lang="id-ID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Tipe Penelitian Kualitatif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1"/>
            <a:r>
              <a:rPr lang="id-ID" dirty="0" smtClean="0"/>
              <a:t>Penelitian ini menyandarkan diri pada data-data unobstrusive seperti:</a:t>
            </a:r>
          </a:p>
          <a:p>
            <a:pPr lvl="2"/>
            <a:r>
              <a:rPr lang="id-ID" dirty="0" smtClean="0"/>
              <a:t>Jejak Fisik:</a:t>
            </a:r>
          </a:p>
          <a:p>
            <a:pPr lvl="3"/>
            <a:r>
              <a:rPr lang="id-ID" dirty="0" smtClean="0"/>
              <a:t>Erosi, adanya indikasi sesuatu  yang hilang menunjukkan gambaran perilaku; </a:t>
            </a:r>
          </a:p>
          <a:p>
            <a:pPr lvl="3"/>
            <a:r>
              <a:rPr lang="id-ID" dirty="0" smtClean="0"/>
              <a:t>Akresi, adanya akumulasi bukti fisik menunjukkan hadirnya perilaku</a:t>
            </a:r>
          </a:p>
          <a:p>
            <a:pPr lvl="2"/>
            <a:r>
              <a:rPr lang="id-ID" dirty="0" smtClean="0"/>
              <a:t>Dokumen: </a:t>
            </a:r>
          </a:p>
          <a:p>
            <a:pPr lvl="3"/>
            <a:r>
              <a:rPr lang="id-ID" dirty="0" smtClean="0"/>
              <a:t>Resmi dan Pribadi</a:t>
            </a:r>
          </a:p>
          <a:p>
            <a:pPr lvl="1"/>
            <a:r>
              <a:rPr lang="id-ID" dirty="0" smtClean="0"/>
              <a:t>Observasi adalah salah satu metode non-reaktif; begitu juga content analysis: menganalisis teks, video, gambar, lirik musik, dsb.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Metode Pengumpulan Data: Observasi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id-ID" sz="2200" dirty="0" smtClean="0"/>
              <a:t>Merupakan metode paling dasar dan paling tua dari ilmu-ilmu sosial.</a:t>
            </a:r>
          </a:p>
          <a:p>
            <a:r>
              <a:rPr lang="id-ID" sz="2200" dirty="0" smtClean="0"/>
              <a:t>Diturunkan dari bahasa latin yang berarti “melihat” dan “memperhatikan”</a:t>
            </a:r>
          </a:p>
          <a:p>
            <a:r>
              <a:rPr lang="id-ID" sz="2200" dirty="0" smtClean="0"/>
              <a:t>Observasi diarahkan pada kegiatan memperhatikan secara akurat, mencatat fenomena yang muncul dan mempertimbangkan hubungan antar aspek dalam fenomena tersebut.</a:t>
            </a:r>
          </a:p>
          <a:p>
            <a:r>
              <a:rPr lang="id-ID" sz="2200" dirty="0" smtClean="0"/>
              <a:t>Observasi kadang </a:t>
            </a:r>
            <a:r>
              <a:rPr lang="id-ID" sz="2200" i="1" dirty="0" smtClean="0"/>
              <a:t>taken for granted, </a:t>
            </a:r>
            <a:r>
              <a:rPr lang="id-ID" sz="2200" dirty="0" smtClean="0"/>
              <a:t>karena selalu terlibat dalam proses pengambilan data, dapat dilakukan oleh siapapun.</a:t>
            </a:r>
          </a:p>
          <a:p>
            <a:r>
              <a:rPr lang="id-ID" sz="2200" dirty="0" smtClean="0"/>
              <a:t>Karena hal ini pula sering dianggap tidak ilmiah, hasil observasi satu orang dapat berbeda dengan orang lain, tergantung pada persepsi.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Metode Pengumpulan Data: Observasi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id-ID" dirty="0" smtClean="0"/>
              <a:t>Pendapat tersebut dibantah dengan membedakan antara ahli dengan awam, observasi ilmiah yang dilakukan peneliti dengan observasi awam. Bahwa dalam observasi ilmiah, peneliti harus terlebih dahulu dilatih sebelum melakukan observasi.</a:t>
            </a:r>
          </a:p>
          <a:p>
            <a:r>
              <a:rPr lang="id-ID" dirty="0" smtClean="0"/>
              <a:t>Dalam melaporkan hasil observasi, peneliti haruslah deskriptif, bukan interpretatif. Contoh salah: ruangan tersebut dihias dengan indah; dua orang tersebut saling bermusuhan.</a:t>
            </a:r>
          </a:p>
          <a:p>
            <a:r>
              <a:rPr lang="id-ID" dirty="0" smtClean="0"/>
              <a:t>Deskripsi haruslah detail sehingga memungkinkan pembaca memvisualisasikan setting yang diamati: </a:t>
            </a:r>
            <a:r>
              <a:rPr lang="id-ID" i="1" dirty="0" smtClean="0"/>
              <a:t>ruangan berukuran 6x8 m2, dindingnya bercat biru muda dengan digantungi 5 buah lukisan pemandangan alam.</a:t>
            </a:r>
            <a:r>
              <a:rPr lang="id-ID" dirty="0" smtClean="0"/>
              <a:t>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468</TotalTime>
  <Words>1549</Words>
  <Application>Microsoft Office PowerPoint</Application>
  <PresentationFormat>On-screen Show (4:3)</PresentationFormat>
  <Paragraphs>125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Tipe-tipe penelitian dan metode pengumpulan data</vt:lpstr>
      <vt:lpstr>Pengantar</vt:lpstr>
      <vt:lpstr>Tipe Penelitian Kualitatif</vt:lpstr>
      <vt:lpstr>Tipe Penelitian Kualitatif</vt:lpstr>
      <vt:lpstr>Tipe Penelitian Kualitatif</vt:lpstr>
      <vt:lpstr>Tipe Penelitian Kualitatif</vt:lpstr>
      <vt:lpstr>Tipe Penelitian Kualitatif</vt:lpstr>
      <vt:lpstr>Metode Pengumpulan Data: Observasi</vt:lpstr>
      <vt:lpstr>Metode Pengumpulan Data: Observasi</vt:lpstr>
      <vt:lpstr>Metode Pengumpulan Data: Observasi</vt:lpstr>
      <vt:lpstr>Metode Pengumpulan Data: Observasi</vt:lpstr>
      <vt:lpstr>Metode Pengumpulan Data: Observasi</vt:lpstr>
      <vt:lpstr>Metode Pengumpulan Data: Wawancara</vt:lpstr>
      <vt:lpstr>Metode Pengumpulan Data: Wawancara</vt:lpstr>
      <vt:lpstr>Metode Pengumpulan Data: Wawancara</vt:lpstr>
      <vt:lpstr>Metode Pengumpulan Data: Wawancara</vt:lpstr>
      <vt:lpstr>Metode Pengumpulan Data: Wawancara</vt:lpstr>
      <vt:lpstr>Metode Pengumpulan Data: Wawancara</vt:lpstr>
      <vt:lpstr>Metode Pengumpulan Data: Wawancara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Metodologi Penelitian II</dc:title>
  <dc:creator>AyahAgni</dc:creator>
  <cp:lastModifiedBy>AyahAgni</cp:lastModifiedBy>
  <cp:revision>30</cp:revision>
  <dcterms:created xsi:type="dcterms:W3CDTF">2013-10-16T21:02:26Z</dcterms:created>
  <dcterms:modified xsi:type="dcterms:W3CDTF">2013-10-30T18:18:41Z</dcterms:modified>
</cp:coreProperties>
</file>