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8" r:id="rId10"/>
    <p:sldId id="267" r:id="rId11"/>
    <p:sldId id="266" r:id="rId12"/>
    <p:sldId id="264" r:id="rId13"/>
    <p:sldId id="265"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0E284DD-2E2B-4A02-870C-E83F7A7CD175}" type="datetimeFigureOut">
              <a:rPr lang="en-US" smtClean="0"/>
              <a:pPr/>
              <a:t>12/5/2013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6DBF4F-5B3B-4256-B886-B1292DB29B9B}"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0E284DD-2E2B-4A02-870C-E83F7A7CD175}" type="datetimeFigureOut">
              <a:rPr lang="en-US" smtClean="0"/>
              <a:pPr/>
              <a:t>12/5/2013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6DBF4F-5B3B-4256-B886-B1292DB29B9B}"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0E284DD-2E2B-4A02-870C-E83F7A7CD175}" type="datetimeFigureOut">
              <a:rPr lang="en-US" smtClean="0"/>
              <a:pPr/>
              <a:t>12/5/2013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6DBF4F-5B3B-4256-B886-B1292DB29B9B}"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0E284DD-2E2B-4A02-870C-E83F7A7CD175}" type="datetimeFigureOut">
              <a:rPr lang="en-US" smtClean="0"/>
              <a:pPr/>
              <a:t>12/5/2013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6DBF4F-5B3B-4256-B886-B1292DB29B9B}"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E284DD-2E2B-4A02-870C-E83F7A7CD175}" type="datetimeFigureOut">
              <a:rPr lang="en-US" smtClean="0"/>
              <a:pPr/>
              <a:t>12/5/2013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6DBF4F-5B3B-4256-B886-B1292DB29B9B}"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0E284DD-2E2B-4A02-870C-E83F7A7CD175}" type="datetimeFigureOut">
              <a:rPr lang="en-US" smtClean="0"/>
              <a:pPr/>
              <a:t>12/5/2013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46DBF4F-5B3B-4256-B886-B1292DB29B9B}"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0E284DD-2E2B-4A02-870C-E83F7A7CD175}" type="datetimeFigureOut">
              <a:rPr lang="en-US" smtClean="0"/>
              <a:pPr/>
              <a:t>12/5/2013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46DBF4F-5B3B-4256-B886-B1292DB29B9B}"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0E284DD-2E2B-4A02-870C-E83F7A7CD175}" type="datetimeFigureOut">
              <a:rPr lang="en-US" smtClean="0"/>
              <a:pPr/>
              <a:t>12/5/2013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46DBF4F-5B3B-4256-B886-B1292DB29B9B}"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E284DD-2E2B-4A02-870C-E83F7A7CD175}" type="datetimeFigureOut">
              <a:rPr lang="en-US" smtClean="0"/>
              <a:pPr/>
              <a:t>12/5/2013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46DBF4F-5B3B-4256-B886-B1292DB29B9B}"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E284DD-2E2B-4A02-870C-E83F7A7CD175}" type="datetimeFigureOut">
              <a:rPr lang="en-US" smtClean="0"/>
              <a:pPr/>
              <a:t>12/5/2013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46DBF4F-5B3B-4256-B886-B1292DB29B9B}"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E284DD-2E2B-4A02-870C-E83F7A7CD175}" type="datetimeFigureOut">
              <a:rPr lang="en-US" smtClean="0"/>
              <a:pPr/>
              <a:t>12/5/2013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46DBF4F-5B3B-4256-B886-B1292DB29B9B}"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E284DD-2E2B-4A02-870C-E83F7A7CD175}" type="datetimeFigureOut">
              <a:rPr lang="en-US" smtClean="0"/>
              <a:pPr/>
              <a:t>12/5/2013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6DBF4F-5B3B-4256-B886-B1292DB29B9B}"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Metode Penelitian 2</a:t>
            </a:r>
            <a:endParaRPr lang="en-GB" dirty="0"/>
          </a:p>
        </p:txBody>
      </p:sp>
      <p:sp>
        <p:nvSpPr>
          <p:cNvPr id="3" name="Subtitle 2"/>
          <p:cNvSpPr>
            <a:spLocks noGrp="1"/>
          </p:cNvSpPr>
          <p:nvPr>
            <p:ph type="subTitle" idx="1"/>
          </p:nvPr>
        </p:nvSpPr>
        <p:spPr/>
        <p:txBody>
          <a:bodyPr/>
          <a:lstStyle/>
          <a:p>
            <a:r>
              <a:rPr lang="id-ID" dirty="0" smtClean="0"/>
              <a:t>Analisis Data, Penulisan Laporan</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Analisis Data</a:t>
            </a:r>
            <a:endParaRPr lang="en-GB" dirty="0"/>
          </a:p>
        </p:txBody>
      </p:sp>
      <p:sp>
        <p:nvSpPr>
          <p:cNvPr id="3" name="Content Placeholder 2"/>
          <p:cNvSpPr>
            <a:spLocks noGrp="1"/>
          </p:cNvSpPr>
          <p:nvPr>
            <p:ph idx="1"/>
          </p:nvPr>
        </p:nvSpPr>
        <p:spPr/>
        <p:txBody>
          <a:bodyPr>
            <a:normAutofit fontScale="92500" lnSpcReduction="20000"/>
          </a:bodyPr>
          <a:lstStyle/>
          <a:p>
            <a:r>
              <a:rPr lang="id-ID" dirty="0" smtClean="0"/>
              <a:t>Hal-hal penting dalam analisis:</a:t>
            </a:r>
          </a:p>
          <a:p>
            <a:pPr lvl="1"/>
            <a:r>
              <a:rPr lang="id-ID" dirty="0" smtClean="0"/>
              <a:t>Seluruh data dipresentasikan dalam urutan kronologis</a:t>
            </a:r>
          </a:p>
          <a:p>
            <a:pPr lvl="1"/>
            <a:r>
              <a:rPr lang="id-ID" dirty="0" smtClean="0"/>
              <a:t>Key word/event dipresentasikan dalam urutan kronologis</a:t>
            </a:r>
          </a:p>
          <a:p>
            <a:pPr lvl="1"/>
            <a:r>
              <a:rPr lang="id-ID" dirty="0" smtClean="0"/>
              <a:t>Deskripsikan setting sebelum mempresentasikan gambaran dan pola umum.</a:t>
            </a:r>
          </a:p>
          <a:p>
            <a:pPr lvl="1"/>
            <a:r>
              <a:rPr lang="id-ID" dirty="0" smtClean="0"/>
              <a:t>Fokuskan analisis pada unit primernya: apakah individu atau kelompok</a:t>
            </a:r>
          </a:p>
          <a:p>
            <a:pPr lvl="1"/>
            <a:r>
              <a:rPr lang="id-ID" dirty="0" smtClean="0"/>
              <a:t>Organisasikan data berdasarkan urutan kejadian (seleksi-pengambilan keputusan-komunikasi)</a:t>
            </a:r>
          </a:p>
          <a:p>
            <a:pPr lvl="1"/>
            <a:r>
              <a:rPr lang="id-ID" dirty="0" smtClean="0"/>
              <a:t>Fokus pada isu kunci yang ditujukan menjawab pertanyaan primer penelitian.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Tahapan Interpretasi</a:t>
            </a:r>
            <a:endParaRPr lang="en-GB" dirty="0"/>
          </a:p>
        </p:txBody>
      </p:sp>
      <p:sp>
        <p:nvSpPr>
          <p:cNvPr id="3" name="Content Placeholder 2"/>
          <p:cNvSpPr>
            <a:spLocks noGrp="1"/>
          </p:cNvSpPr>
          <p:nvPr>
            <p:ph idx="1"/>
          </p:nvPr>
        </p:nvSpPr>
        <p:spPr/>
        <p:txBody>
          <a:bodyPr>
            <a:normAutofit fontScale="70000" lnSpcReduction="20000"/>
          </a:bodyPr>
          <a:lstStyle/>
          <a:p>
            <a:r>
              <a:rPr lang="id-ID" dirty="0" smtClean="0"/>
              <a:t>Adalah proses untuk mengembangkan struktur atau hubungan yang tidak tertampil dalam data secara eksplisit.</a:t>
            </a:r>
          </a:p>
          <a:p>
            <a:r>
              <a:rPr lang="id-ID" dirty="0" smtClean="0"/>
              <a:t>Interpretasi atas satu data bisa jadi berbeda antara satu orang dengan orang lain. Namun hal ini tidak menjadikan penelitian kualitatif tidak ilmiah (tidak valid). Karena level interpretasi memang berbeda2.</a:t>
            </a:r>
          </a:p>
          <a:p>
            <a:r>
              <a:rPr lang="id-ID" dirty="0" smtClean="0"/>
              <a:t>Level interpretasi:</a:t>
            </a:r>
          </a:p>
          <a:p>
            <a:pPr lvl="1"/>
            <a:r>
              <a:rPr lang="id-ID" dirty="0" smtClean="0"/>
              <a:t>Interpretasi pemahaman diri</a:t>
            </a:r>
          </a:p>
          <a:p>
            <a:pPr lvl="1"/>
            <a:r>
              <a:rPr lang="id-ID" dirty="0" smtClean="0"/>
              <a:t>Interpretasi pemahaman awam</a:t>
            </a:r>
          </a:p>
          <a:p>
            <a:pPr lvl="1"/>
            <a:r>
              <a:rPr lang="id-ID" dirty="0" smtClean="0"/>
              <a:t>Interpretasi pemahaman teoritis</a:t>
            </a:r>
          </a:p>
          <a:p>
            <a:r>
              <a:rPr lang="id-ID" dirty="0" smtClean="0"/>
              <a:t>Oleh karena itu, validasi atas interpretasi juga harus dilakukan di 3 konteks yang berbeda. Pemahaman diri dikembalikan ke subjek, pemahaman awam dikembalikan ke kesepakatan bersama (konsensus), pemahaman teoritis dikembalikan ke kesesuaian dengan bidang ilmu.</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Penulisan Laporan Penelitian</a:t>
            </a:r>
            <a:endParaRPr lang="en-GB" dirty="0"/>
          </a:p>
        </p:txBody>
      </p:sp>
      <p:sp>
        <p:nvSpPr>
          <p:cNvPr id="3" name="Content Placeholder 2"/>
          <p:cNvSpPr>
            <a:spLocks noGrp="1"/>
          </p:cNvSpPr>
          <p:nvPr>
            <p:ph idx="1"/>
          </p:nvPr>
        </p:nvSpPr>
        <p:spPr/>
        <p:txBody>
          <a:bodyPr>
            <a:normAutofit fontScale="77500" lnSpcReduction="20000"/>
          </a:bodyPr>
          <a:lstStyle/>
          <a:p>
            <a:r>
              <a:rPr lang="id-ID" dirty="0" smtClean="0"/>
              <a:t>Laporan penelitian kualitatif yang baik adalah yang dapat mengungkapkan kompleksitas dan kekayaan data.</a:t>
            </a:r>
          </a:p>
          <a:p>
            <a:r>
              <a:rPr lang="id-ID" dirty="0" smtClean="0"/>
              <a:t>Penelitian2 kualitatif yang ada umumnya berada pada level deskriptif, level ini adalah level terendah. </a:t>
            </a:r>
          </a:p>
          <a:p>
            <a:r>
              <a:rPr lang="id-ID" dirty="0" smtClean="0"/>
              <a:t>Penelitian dengan analisis deduktif positivistik juga sering ditemui. Pendekatan ini justru berpotensi besar mereduksi data-data yang kaya ke dalam kerangka teori yang kaku.</a:t>
            </a:r>
          </a:p>
          <a:p>
            <a:r>
              <a:rPr lang="id-ID" dirty="0" smtClean="0"/>
              <a:t>Laporan yang menggunakan kerangka teori yang kuat namun dapat mempertahankan kekayaan data masih jarang ditemukan. Diperlukan kualitas2 berikut dari peneliti: kepekaan dan keterampilan pengambilan data, pemahaman teoritis yang kuat dan keterbukaan u/ tidak terjebak dalam teori</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Penulisan Laporan Penelitian</a:t>
            </a:r>
            <a:endParaRPr lang="en-GB" dirty="0"/>
          </a:p>
        </p:txBody>
      </p:sp>
      <p:sp>
        <p:nvSpPr>
          <p:cNvPr id="3" name="Content Placeholder 2"/>
          <p:cNvSpPr>
            <a:spLocks noGrp="1"/>
          </p:cNvSpPr>
          <p:nvPr>
            <p:ph idx="1"/>
          </p:nvPr>
        </p:nvSpPr>
        <p:spPr/>
        <p:txBody>
          <a:bodyPr>
            <a:normAutofit fontScale="85000" lnSpcReduction="10000"/>
          </a:bodyPr>
          <a:lstStyle/>
          <a:p>
            <a:r>
              <a:rPr lang="id-ID" dirty="0" smtClean="0"/>
              <a:t>Laporan penelitian yang </a:t>
            </a:r>
            <a:r>
              <a:rPr lang="id-ID" i="1" dirty="0" smtClean="0"/>
              <a:t>grounded</a:t>
            </a:r>
            <a:r>
              <a:rPr lang="id-ID" dirty="0" smtClean="0"/>
              <a:t>, murni non-teori dan berupaya mengembangkan teori dari data, masih jarang sekali ditemukan. Karena membutuhkan waktu dan analisa panjang.</a:t>
            </a:r>
          </a:p>
          <a:p>
            <a:r>
              <a:rPr lang="id-ID" dirty="0" smtClean="0"/>
              <a:t>Laporan yang sering dibuat dan cukup baik u/ dilakukan adalah yang menggabungkan induksi-deduksi u/ membangun pemahaman konseptual. Dengan cara ini kategori2 analisis dikembangkan dari: pertanyaan penelitian sebelumnya, teori dan penelitian sebelumnya, dan (utamanya) data. Agar kekayaan fenomena dapat diungkap seutuh mungkin.</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Pengantar</a:t>
            </a:r>
            <a:endParaRPr lang="en-GB" dirty="0"/>
          </a:p>
        </p:txBody>
      </p:sp>
      <p:sp>
        <p:nvSpPr>
          <p:cNvPr id="3" name="Content Placeholder 2"/>
          <p:cNvSpPr>
            <a:spLocks noGrp="1"/>
          </p:cNvSpPr>
          <p:nvPr>
            <p:ph idx="1"/>
          </p:nvPr>
        </p:nvSpPr>
        <p:spPr/>
        <p:txBody>
          <a:bodyPr>
            <a:normAutofit fontScale="85000" lnSpcReduction="20000"/>
          </a:bodyPr>
          <a:lstStyle/>
          <a:p>
            <a:r>
              <a:rPr lang="id-ID" dirty="0" smtClean="0"/>
              <a:t>Data penelitian kualitatif tidak berupa angka, tetapi berupa narasi, kurangnya pemahaman tentang bagaimana data diperlakukan dapat membuat peneliti tertekan dengan tumpukan data.</a:t>
            </a:r>
          </a:p>
          <a:p>
            <a:r>
              <a:rPr lang="id-ID" dirty="0" smtClean="0"/>
              <a:t>Penelitian kualitatif tidak memiliki aturan absolut tentang bagaimana mengolah data. Namun memiliki pedoman atau saran bagaimana sebaiknya data dianalisis dan diinterpretasi.</a:t>
            </a:r>
          </a:p>
          <a:p>
            <a:r>
              <a:rPr lang="id-ID" dirty="0" smtClean="0"/>
              <a:t>Poin pentingnya adalah, bagaimanapun analisis dilakukan, peneliti wajib memonitor dan melaporkan proses dan prosedur analisisnya secara jujur dan lengkap.</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Analisis </a:t>
            </a:r>
            <a:r>
              <a:rPr lang="id-ID" dirty="0" smtClean="0"/>
              <a:t>Data</a:t>
            </a:r>
            <a:endParaRPr lang="en-GB" dirty="0"/>
          </a:p>
        </p:txBody>
      </p:sp>
      <p:sp>
        <p:nvSpPr>
          <p:cNvPr id="3" name="Content Placeholder 2"/>
          <p:cNvSpPr>
            <a:spLocks noGrp="1"/>
          </p:cNvSpPr>
          <p:nvPr>
            <p:ph idx="1"/>
          </p:nvPr>
        </p:nvSpPr>
        <p:spPr/>
        <p:txBody>
          <a:bodyPr>
            <a:normAutofit fontScale="77500" lnSpcReduction="20000"/>
          </a:bodyPr>
          <a:lstStyle/>
          <a:p>
            <a:r>
              <a:rPr lang="id-ID" dirty="0" smtClean="0"/>
              <a:t>Analisis data dimulai dari </a:t>
            </a:r>
            <a:r>
              <a:rPr lang="id-ID" dirty="0" smtClean="0">
                <a:solidFill>
                  <a:srgbClr val="FF0000"/>
                </a:solidFill>
              </a:rPr>
              <a:t>pengorganisasian data</a:t>
            </a:r>
            <a:r>
              <a:rPr lang="id-ID" dirty="0" smtClean="0"/>
              <a:t>. Hal ini terkait dengan sifat data kualitatif yang umumnya banyak dan beragam.</a:t>
            </a:r>
          </a:p>
          <a:p>
            <a:r>
              <a:rPr lang="id-ID" dirty="0" smtClean="0"/>
              <a:t>Organisasi dilakukan agar data tersusun rapih, sistematis dan lengkap.</a:t>
            </a:r>
          </a:p>
          <a:p>
            <a:r>
              <a:rPr lang="id-ID" dirty="0" smtClean="0"/>
              <a:t>Organisasi data yang baik memungkinkan peneliti untuk:</a:t>
            </a:r>
          </a:p>
          <a:p>
            <a:pPr lvl="1"/>
            <a:r>
              <a:rPr lang="id-ID" dirty="0" smtClean="0"/>
              <a:t>Memperoleh kualitas data yang baik</a:t>
            </a:r>
          </a:p>
          <a:p>
            <a:pPr lvl="1"/>
            <a:r>
              <a:rPr lang="id-ID" dirty="0" smtClean="0"/>
              <a:t>Mendokumentasikan analisis yang dilakukan</a:t>
            </a:r>
          </a:p>
          <a:p>
            <a:pPr lvl="1"/>
            <a:r>
              <a:rPr lang="id-ID" dirty="0" smtClean="0"/>
              <a:t>Menyimpan data dan analisis yang berkaitan dalam penyelesaian penelitian.</a:t>
            </a:r>
          </a:p>
          <a:p>
            <a:r>
              <a:rPr lang="id-ID" dirty="0" smtClean="0"/>
              <a:t>Penting bagi peneliti untuk memiliki back-up data dari seluruh data yang ada. Umumnya di simpan dalam bentuk softcopy sehingga mudah diduplikasi.</a:t>
            </a:r>
          </a:p>
          <a:p>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Analisis Data</a:t>
            </a:r>
            <a:endParaRPr lang="en-GB" dirty="0"/>
          </a:p>
        </p:txBody>
      </p:sp>
      <p:sp>
        <p:nvSpPr>
          <p:cNvPr id="3" name="Content Placeholder 2"/>
          <p:cNvSpPr>
            <a:spLocks noGrp="1"/>
          </p:cNvSpPr>
          <p:nvPr>
            <p:ph idx="1"/>
          </p:nvPr>
        </p:nvSpPr>
        <p:spPr/>
        <p:txBody>
          <a:bodyPr>
            <a:normAutofit fontScale="70000" lnSpcReduction="20000"/>
          </a:bodyPr>
          <a:lstStyle/>
          <a:p>
            <a:r>
              <a:rPr lang="id-ID" dirty="0" smtClean="0"/>
              <a:t>Penting bagi peneliti untuk memiliki back-up data dari seluruh data yang ada. Umumnya di simpan dalam bentuk softcopy sehingga mudah diduplikasi.</a:t>
            </a:r>
          </a:p>
          <a:p>
            <a:r>
              <a:rPr lang="id-ID" dirty="0" smtClean="0">
                <a:solidFill>
                  <a:srgbClr val="FF0000"/>
                </a:solidFill>
              </a:rPr>
              <a:t>Tahap kedua adalah koding</a:t>
            </a:r>
            <a:r>
              <a:rPr lang="id-ID" dirty="0" smtClean="0"/>
              <a:t>, yaitu memberikan kode2 pada data yang sudah diperoleh.</a:t>
            </a:r>
          </a:p>
          <a:p>
            <a:r>
              <a:rPr lang="id-ID" dirty="0" smtClean="0"/>
              <a:t>Koding dapat dilakukan dengan tahap2 sebagai berikut:</a:t>
            </a:r>
          </a:p>
          <a:p>
            <a:pPr lvl="1"/>
            <a:r>
              <a:rPr lang="id-ID" dirty="0" smtClean="0"/>
              <a:t>Menyusun transkrip verbatim (kata per kata) atau catatan lapangan, sedemikian rupa sehingga ada kolom yang cukup besar di kiri dan kanan transkrip. Agar mudah memberikan kode.</a:t>
            </a:r>
          </a:p>
          <a:p>
            <a:pPr lvl="1"/>
            <a:r>
              <a:rPr lang="id-ID" dirty="0" smtClean="0"/>
              <a:t>Penomoran pada baris transkrip, dapat pula dilakukan per paragraf</a:t>
            </a:r>
          </a:p>
          <a:p>
            <a:pPr lvl="1"/>
            <a:r>
              <a:rPr lang="id-ID" dirty="0" smtClean="0"/>
              <a:t>Memberikan nama untuk masing2 berkas. Contoh: FGD. L. SS 18Nov12. untuk data focus group discussion kelompok laki-laki di sumatra selatan pada tanggal 18 November 2012</a:t>
            </a:r>
          </a:p>
          <a:p>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Analisis Data</a:t>
            </a:r>
            <a:endParaRPr lang="en-GB" dirty="0"/>
          </a:p>
        </p:txBody>
      </p:sp>
      <p:sp>
        <p:nvSpPr>
          <p:cNvPr id="3" name="Content Placeholder 2"/>
          <p:cNvSpPr>
            <a:spLocks noGrp="1"/>
          </p:cNvSpPr>
          <p:nvPr>
            <p:ph idx="1"/>
          </p:nvPr>
        </p:nvSpPr>
        <p:spPr/>
        <p:txBody>
          <a:bodyPr>
            <a:normAutofit fontScale="77500" lnSpcReduction="20000"/>
          </a:bodyPr>
          <a:lstStyle/>
          <a:p>
            <a:r>
              <a:rPr lang="id-ID" dirty="0" smtClean="0">
                <a:solidFill>
                  <a:srgbClr val="FF0000"/>
                </a:solidFill>
              </a:rPr>
              <a:t>Tahap ketiga adalah analisis tematik</a:t>
            </a:r>
            <a:r>
              <a:rPr lang="id-ID" dirty="0" smtClean="0"/>
              <a:t>.</a:t>
            </a:r>
          </a:p>
          <a:p>
            <a:r>
              <a:rPr lang="id-ID" dirty="0" smtClean="0"/>
              <a:t>Analisis tematik digunakan sebagai dasar analisis penelitian.</a:t>
            </a:r>
          </a:p>
          <a:p>
            <a:r>
              <a:rPr lang="id-ID" dirty="0" smtClean="0"/>
              <a:t>Analisis tematik merupakan proses mengkode informasi yang dapat menghasilkan daftar tema, model tema atau indikator yang kompleks.</a:t>
            </a:r>
          </a:p>
          <a:p>
            <a:r>
              <a:rPr lang="id-ID" dirty="0" smtClean="0"/>
              <a:t>Tema2 yang dihasilkan minimal dapat mendeskripsikan fenomena dan maksimal menginterpretasi fenomena.</a:t>
            </a:r>
          </a:p>
          <a:p>
            <a:r>
              <a:rPr lang="id-ID" dirty="0" smtClean="0"/>
              <a:t>Tema dapat dibagi berdasarkan tingkat manifestasinya:</a:t>
            </a:r>
          </a:p>
          <a:p>
            <a:pPr lvl="1"/>
            <a:r>
              <a:rPr lang="id-ID" dirty="0" smtClean="0"/>
              <a:t>Terlihat, secara langsung dapat dilihat</a:t>
            </a:r>
          </a:p>
          <a:p>
            <a:pPr lvl="1"/>
            <a:r>
              <a:rPr lang="id-ID" dirty="0" smtClean="0"/>
              <a:t>Laten, tidak terlihat secara eksplisit tapi mendasari fenomena.</a:t>
            </a:r>
          </a:p>
          <a:p>
            <a:r>
              <a:rPr lang="id-ID" dirty="0" smtClean="0"/>
              <a:t>Tema dapat diperoleh secara induktif dari informasi mentah dan secara deduktif dari teori atau penelitian sebelumnya.</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Analisis Data</a:t>
            </a:r>
            <a:endParaRPr lang="en-GB" dirty="0"/>
          </a:p>
        </p:txBody>
      </p:sp>
      <p:sp>
        <p:nvSpPr>
          <p:cNvPr id="3" name="Content Placeholder 2"/>
          <p:cNvSpPr>
            <a:spLocks noGrp="1"/>
          </p:cNvSpPr>
          <p:nvPr>
            <p:ph idx="1"/>
          </p:nvPr>
        </p:nvSpPr>
        <p:spPr/>
        <p:txBody>
          <a:bodyPr>
            <a:normAutofit fontScale="92500" lnSpcReduction="20000"/>
          </a:bodyPr>
          <a:lstStyle/>
          <a:p>
            <a:r>
              <a:rPr lang="id-ID" dirty="0" smtClean="0"/>
              <a:t>Analisis penelitian kualitatif </a:t>
            </a:r>
            <a:r>
              <a:rPr lang="id-ID" dirty="0" smtClean="0"/>
              <a:t>memerlukan </a:t>
            </a:r>
            <a:r>
              <a:rPr lang="id-ID" dirty="0" smtClean="0"/>
              <a:t>kemampuan dan kompetensi tertentu:</a:t>
            </a:r>
          </a:p>
          <a:p>
            <a:pPr lvl="1"/>
            <a:r>
              <a:rPr lang="id-ID" dirty="0" smtClean="0"/>
              <a:t>Kemampuan mengenali pola dalam informasi yang terkesan acak. Harus memiliki keterbukaan dan keluasan konseptual</a:t>
            </a:r>
          </a:p>
          <a:p>
            <a:pPr lvl="1"/>
            <a:r>
              <a:rPr lang="id-ID" dirty="0" smtClean="0"/>
              <a:t>Kemampuan melakukan perencanaan dan penyusunan sistem terhadap data.</a:t>
            </a:r>
          </a:p>
          <a:p>
            <a:pPr lvl="1"/>
            <a:r>
              <a:rPr lang="id-ID" dirty="0" smtClean="0"/>
              <a:t>Pengetahuan mengenai hal-hal relevan dengan yang diteliti.</a:t>
            </a:r>
          </a:p>
          <a:p>
            <a:pPr lvl="1"/>
            <a:r>
              <a:rPr lang="id-ID" dirty="0" smtClean="0"/>
              <a:t>Kemampuan mempersepsi sebab2 ganda dan mengkonseptualisasikan sistem hubungan.</a:t>
            </a:r>
          </a:p>
          <a:p>
            <a:pPr lvl="1"/>
            <a:r>
              <a:rPr lang="id-ID" dirty="0" smtClean="0"/>
              <a:t>Empati, objektivitas sosial dan integrasi data.</a:t>
            </a:r>
          </a:p>
          <a:p>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Analisis Data</a:t>
            </a:r>
            <a:endParaRPr lang="en-GB" dirty="0"/>
          </a:p>
        </p:txBody>
      </p:sp>
      <p:sp>
        <p:nvSpPr>
          <p:cNvPr id="3" name="Content Placeholder 2"/>
          <p:cNvSpPr>
            <a:spLocks noGrp="1"/>
          </p:cNvSpPr>
          <p:nvPr>
            <p:ph idx="1"/>
          </p:nvPr>
        </p:nvSpPr>
        <p:spPr/>
        <p:txBody>
          <a:bodyPr>
            <a:normAutofit fontScale="85000" lnSpcReduction="10000"/>
          </a:bodyPr>
          <a:lstStyle/>
          <a:p>
            <a:r>
              <a:rPr lang="id-ID" dirty="0" smtClean="0"/>
              <a:t>Analisis Awal: pemadatan fakta dan menemukan tema</a:t>
            </a:r>
          </a:p>
          <a:p>
            <a:r>
              <a:rPr lang="id-ID" dirty="0" smtClean="0"/>
              <a:t>Langkah2 berikut dapat menjadi panduan:</a:t>
            </a:r>
          </a:p>
          <a:p>
            <a:pPr lvl="1"/>
            <a:r>
              <a:rPr lang="id-ID" dirty="0" smtClean="0"/>
              <a:t>Membaca transkrip begitu selasai dibuat untuk mengidentifikasi kemungkinan tema2 yang muncul. Dapat saja memodifikasi proses pengambilan data selanjutnya.</a:t>
            </a:r>
          </a:p>
          <a:p>
            <a:pPr lvl="1"/>
            <a:r>
              <a:rPr lang="id-ID" dirty="0" smtClean="0"/>
              <a:t>Membaca transkrip berulang2 untuk  memperoleh ide umum tentang tema dan memudahkan pengambilan kesimpulan</a:t>
            </a:r>
          </a:p>
          <a:p>
            <a:pPr lvl="1"/>
            <a:r>
              <a:rPr lang="id-ID" dirty="0" smtClean="0"/>
              <a:t>Selalu membawa alat pencatat untuk menuliskan ide yang spontan muncul</a:t>
            </a:r>
          </a:p>
          <a:p>
            <a:pPr lvl="1"/>
            <a:r>
              <a:rPr lang="id-ID" dirty="0" smtClean="0"/>
              <a:t>Membaca kembali data dan catatan analisis secara teratur, dan segera menuliskan tambahan2 pemikiran.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3200" dirty="0" smtClean="0"/>
              <a:t>Contoh Pemadatan Fakta, Menemukan Kata Kunci dan Tema</a:t>
            </a:r>
            <a:endParaRPr lang="en-GB" sz="3200" dirty="0"/>
          </a:p>
        </p:txBody>
      </p:sp>
      <p:graphicFrame>
        <p:nvGraphicFramePr>
          <p:cNvPr id="4" name="Content Placeholder 3"/>
          <p:cNvGraphicFramePr>
            <a:graphicFrameLocks noGrp="1"/>
          </p:cNvGraphicFramePr>
          <p:nvPr>
            <p:ph idx="1"/>
          </p:nvPr>
        </p:nvGraphicFramePr>
        <p:xfrm>
          <a:off x="457200" y="1600200"/>
          <a:ext cx="8229600" cy="4307840"/>
        </p:xfrm>
        <a:graphic>
          <a:graphicData uri="http://schemas.openxmlformats.org/drawingml/2006/table">
            <a:tbl>
              <a:tblPr firstRow="1" bandRow="1">
                <a:tableStyleId>{5C22544A-7EE6-4342-B048-85BDC9FD1C3A}</a:tableStyleId>
              </a:tblPr>
              <a:tblGrid>
                <a:gridCol w="971528"/>
                <a:gridCol w="4572032"/>
                <a:gridCol w="2686040"/>
              </a:tblGrid>
              <a:tr h="370840">
                <a:tc>
                  <a:txBody>
                    <a:bodyPr/>
                    <a:lstStyle/>
                    <a:p>
                      <a:r>
                        <a:rPr lang="id-ID" dirty="0" smtClean="0"/>
                        <a:t>Refleksi</a:t>
                      </a:r>
                      <a:endParaRPr lang="en-GB" dirty="0"/>
                    </a:p>
                  </a:txBody>
                  <a:tcPr/>
                </a:tc>
                <a:tc>
                  <a:txBody>
                    <a:bodyPr/>
                    <a:lstStyle/>
                    <a:p>
                      <a:r>
                        <a:rPr lang="id-ID" dirty="0" smtClean="0"/>
                        <a:t>Cuplikan Transkrip</a:t>
                      </a:r>
                      <a:endParaRPr lang="en-GB" dirty="0"/>
                    </a:p>
                  </a:txBody>
                  <a:tcPr/>
                </a:tc>
                <a:tc>
                  <a:txBody>
                    <a:bodyPr/>
                    <a:lstStyle/>
                    <a:p>
                      <a:r>
                        <a:rPr lang="id-ID" sz="1600" dirty="0" smtClean="0"/>
                        <a:t>Analisis Awal (padatan fakta)</a:t>
                      </a:r>
                      <a:endParaRPr lang="en-GB" sz="1600" dirty="0"/>
                    </a:p>
                  </a:txBody>
                  <a:tcPr/>
                </a:tc>
              </a:tr>
              <a:tr h="370840">
                <a:tc>
                  <a:txBody>
                    <a:bodyPr/>
                    <a:lstStyle/>
                    <a:p>
                      <a:endParaRPr lang="en-GB"/>
                    </a:p>
                  </a:txBody>
                  <a:tcPr/>
                </a:tc>
                <a:tc>
                  <a:txBody>
                    <a:bodyPr/>
                    <a:lstStyle/>
                    <a:p>
                      <a:r>
                        <a:rPr lang="id-ID" dirty="0" smtClean="0"/>
                        <a:t>T: Kami ingin belajar dari pengalaman </a:t>
                      </a:r>
                      <a:r>
                        <a:rPr lang="id-ID" i="1" dirty="0" smtClean="0"/>
                        <a:t>teteh </a:t>
                      </a:r>
                      <a:r>
                        <a:rPr lang="id-ID" i="0" dirty="0" smtClean="0"/>
                        <a:t>(kakak) ber-KB. Mulanya bagaimana?</a:t>
                      </a:r>
                      <a:endParaRPr lang="en-GB" i="0" dirty="0"/>
                    </a:p>
                  </a:txBody>
                  <a:tcPr/>
                </a:tc>
                <a:tc>
                  <a:txBody>
                    <a:bodyPr/>
                    <a:lstStyle/>
                    <a:p>
                      <a:endParaRPr lang="en-GB" dirty="0"/>
                    </a:p>
                  </a:txBody>
                  <a:tcPr/>
                </a:tc>
              </a:tr>
              <a:tr h="370840">
                <a:tc>
                  <a:txBody>
                    <a:bodyPr/>
                    <a:lstStyle/>
                    <a:p>
                      <a:endParaRPr lang="en-GB" dirty="0"/>
                    </a:p>
                  </a:txBody>
                  <a:tcPr/>
                </a:tc>
                <a:tc>
                  <a:txBody>
                    <a:bodyPr/>
                    <a:lstStyle/>
                    <a:p>
                      <a:r>
                        <a:rPr lang="id-ID" dirty="0" smtClean="0"/>
                        <a:t>J:</a:t>
                      </a:r>
                      <a:r>
                        <a:rPr lang="id-ID" baseline="0" dirty="0" smtClean="0"/>
                        <a:t> Setelah lahir anak kedua, sudah 40 hari melahirkan. Sampai sekarang sudah hampir tiga tahun. Tapi menurut dokter saya tidak boleh KB karena ada penyakit gondok ini..., tapi daripada hamil tetap saya </a:t>
                      </a:r>
                      <a:r>
                        <a:rPr lang="id-ID" i="1" baseline="0" dirty="0" smtClean="0"/>
                        <a:t>terusin, </a:t>
                      </a:r>
                      <a:r>
                        <a:rPr lang="id-ID" i="0" baseline="0" dirty="0" smtClean="0"/>
                        <a:t>saya masih KB</a:t>
                      </a:r>
                      <a:endParaRPr lang="en-GB" i="0" dirty="0"/>
                    </a:p>
                  </a:txBody>
                  <a:tcPr/>
                </a:tc>
                <a:tc>
                  <a:txBody>
                    <a:bodyPr/>
                    <a:lstStyle/>
                    <a:p>
                      <a:r>
                        <a:rPr lang="id-ID" dirty="0" smtClean="0"/>
                        <a:t>Ber-KB setelah anak kedua. Sudah 3 tahun. Tidak boleh</a:t>
                      </a:r>
                      <a:r>
                        <a:rPr lang="id-ID" baseline="0" dirty="0" smtClean="0"/>
                        <a:t> KB oleh dokter karena gondok, tetapi tetap diteruskan karena takut hamil</a:t>
                      </a:r>
                      <a:endParaRPr lang="en-GB" dirty="0"/>
                    </a:p>
                  </a:txBody>
                  <a:tcPr/>
                </a:tc>
              </a:tr>
              <a:tr h="370840">
                <a:tc>
                  <a:txBody>
                    <a:bodyPr/>
                    <a:lstStyle/>
                    <a:p>
                      <a:endParaRPr lang="en-GB"/>
                    </a:p>
                  </a:txBody>
                  <a:tcPr/>
                </a:tc>
                <a:tc>
                  <a:txBody>
                    <a:bodyPr/>
                    <a:lstStyle/>
                    <a:p>
                      <a:r>
                        <a:rPr lang="id-ID" dirty="0" smtClean="0"/>
                        <a:t>T: Pertama masuk KB siapa yang</a:t>
                      </a:r>
                      <a:r>
                        <a:rPr lang="id-ID" baseline="0" dirty="0" smtClean="0"/>
                        <a:t> memutuskan?</a:t>
                      </a:r>
                      <a:endParaRPr lang="en-GB" dirty="0"/>
                    </a:p>
                  </a:txBody>
                  <a:tcPr/>
                </a:tc>
                <a:tc>
                  <a:txBody>
                    <a:bodyPr/>
                    <a:lstStyle/>
                    <a:p>
                      <a:endParaRPr lang="en-GB" dirty="0"/>
                    </a:p>
                  </a:txBody>
                  <a:tcPr/>
                </a:tc>
              </a:tr>
              <a:tr h="370840">
                <a:tc>
                  <a:txBody>
                    <a:bodyPr/>
                    <a:lstStyle/>
                    <a:p>
                      <a:endParaRPr lang="en-GB" dirty="0"/>
                    </a:p>
                  </a:txBody>
                  <a:tcPr/>
                </a:tc>
                <a:tc>
                  <a:txBody>
                    <a:bodyPr/>
                    <a:lstStyle/>
                    <a:p>
                      <a:r>
                        <a:rPr lang="id-ID" dirty="0" smtClean="0"/>
                        <a:t>J:</a:t>
                      </a:r>
                      <a:r>
                        <a:rPr lang="id-ID" baseline="0" dirty="0" smtClean="0"/>
                        <a:t> Ah..., saya sendiri, kata orang , cobalah KB, saya coba pil, lalu ganti suntik. Sudah (pakai) suntik saya </a:t>
                      </a:r>
                      <a:r>
                        <a:rPr lang="id-ID" i="1" baseline="0" dirty="0" smtClean="0"/>
                        <a:t>enggak</a:t>
                      </a:r>
                      <a:r>
                        <a:rPr lang="id-ID" baseline="0" dirty="0" smtClean="0"/>
                        <a:t> mens, badan sakit terus. Ganti lagi pil, sampai sekarang pil</a:t>
                      </a:r>
                      <a:endParaRPr lang="en-GB" dirty="0"/>
                    </a:p>
                  </a:txBody>
                  <a:tcPr/>
                </a:tc>
                <a:tc>
                  <a:txBody>
                    <a:bodyPr/>
                    <a:lstStyle/>
                    <a:p>
                      <a:r>
                        <a:rPr lang="id-ID" dirty="0" smtClean="0"/>
                        <a:t>Mulai pil, ganti suntik. Efek: tidak mens, badan sakit terus, pindah pil lagi.</a:t>
                      </a:r>
                      <a:endParaRPr lang="en-GB" dirty="0"/>
                    </a:p>
                  </a:txBody>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Analisis Data</a:t>
            </a:r>
            <a:endParaRPr lang="en-GB" dirty="0"/>
          </a:p>
        </p:txBody>
      </p:sp>
      <p:sp>
        <p:nvSpPr>
          <p:cNvPr id="3" name="Content Placeholder 2"/>
          <p:cNvSpPr>
            <a:spLocks noGrp="1"/>
          </p:cNvSpPr>
          <p:nvPr>
            <p:ph idx="1"/>
          </p:nvPr>
        </p:nvSpPr>
        <p:spPr/>
        <p:txBody>
          <a:bodyPr>
            <a:normAutofit fontScale="85000" lnSpcReduction="20000"/>
          </a:bodyPr>
          <a:lstStyle/>
          <a:p>
            <a:r>
              <a:rPr lang="id-ID" dirty="0" smtClean="0"/>
              <a:t>Pengujian terhadap dugaan</a:t>
            </a:r>
            <a:endParaRPr lang="id-ID" dirty="0" smtClean="0"/>
          </a:p>
          <a:p>
            <a:pPr lvl="1"/>
            <a:r>
              <a:rPr lang="id-ID" dirty="0" smtClean="0"/>
              <a:t>Dugaan adalah kesimpulan sementara, terus berkembang seiring dengan bertambah dan dipelajarinya data.</a:t>
            </a:r>
          </a:p>
          <a:p>
            <a:pPr lvl="1"/>
            <a:r>
              <a:rPr lang="id-ID" dirty="0" smtClean="0"/>
              <a:t>Bila pola2 muncul dari data, maka perlu terus dipertajam (dibandingkan dengan data2 serupa). Dapat pula dicari data yang memberikan gambaran berbeda dari pola2 yang muncul (</a:t>
            </a:r>
            <a:r>
              <a:rPr lang="id-ID" i="1" dirty="0" smtClean="0"/>
              <a:t>disconfirmatory data/</a:t>
            </a:r>
            <a:r>
              <a:rPr lang="id-ID" dirty="0" smtClean="0"/>
              <a:t>kasus negatif)</a:t>
            </a:r>
          </a:p>
          <a:p>
            <a:pPr lvl="1"/>
            <a:r>
              <a:rPr lang="id-ID" dirty="0" smtClean="0"/>
              <a:t>Apakah kasus negatif memang tidak muncul? Bila muncul dalam konteks apa?</a:t>
            </a:r>
          </a:p>
          <a:p>
            <a:pPr lvl="1"/>
            <a:r>
              <a:rPr lang="id-ID" dirty="0" smtClean="0"/>
              <a:t>Proses pengkajian perlu dilakukan berulang-ulang: kembali pada pertanyaan penelitian, mempelajari kembali sumber data, menggunakan skema untuk mempermudah pengkajian.</a:t>
            </a:r>
            <a:endParaRPr lang="en-GB"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412</TotalTime>
  <Words>1094</Words>
  <Application>Microsoft Office PowerPoint</Application>
  <PresentationFormat>On-screen Show (4:3)</PresentationFormat>
  <Paragraphs>84</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Metode Penelitian 2</vt:lpstr>
      <vt:lpstr>Pengantar</vt:lpstr>
      <vt:lpstr>Analisis Data</vt:lpstr>
      <vt:lpstr>Analisis Data</vt:lpstr>
      <vt:lpstr>Analisis Data</vt:lpstr>
      <vt:lpstr>Analisis Data</vt:lpstr>
      <vt:lpstr>Analisis Data</vt:lpstr>
      <vt:lpstr>Contoh Pemadatan Fakta, Menemukan Kata Kunci dan Tema</vt:lpstr>
      <vt:lpstr>Analisis Data</vt:lpstr>
      <vt:lpstr>Analisis Data</vt:lpstr>
      <vt:lpstr>Tahapan Interpretasi</vt:lpstr>
      <vt:lpstr>Penulisan Laporan Penelitian</vt:lpstr>
      <vt:lpstr>Penulisan Laporan Penelitian</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AyahAgni</dc:creator>
  <cp:lastModifiedBy>AyahAgni</cp:lastModifiedBy>
  <cp:revision>8</cp:revision>
  <dcterms:created xsi:type="dcterms:W3CDTF">2013-12-04T01:56:54Z</dcterms:created>
  <dcterms:modified xsi:type="dcterms:W3CDTF">2013-12-05T00:17:53Z</dcterms:modified>
</cp:coreProperties>
</file>