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4" r:id="rId6"/>
    <p:sldId id="265" r:id="rId7"/>
    <p:sldId id="266" r:id="rId8"/>
    <p:sldId id="267" r:id="rId9"/>
    <p:sldId id="268" r:id="rId10"/>
    <p:sldId id="269" r:id="rId11"/>
    <p:sldId id="270" r:id="rId12"/>
    <p:sldId id="271" r:id="rId13"/>
    <p:sldId id="263" r:id="rId14"/>
    <p:sldId id="272" r:id="rId15"/>
    <p:sldId id="273" r:id="rId16"/>
    <p:sldId id="261"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D30C8-8CA7-4E82-8780-7796C7056EBA}" type="datetimeFigureOut">
              <a:rPr lang="en-US" smtClean="0"/>
              <a:pPr/>
              <a:t>12/18/2013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46AF43-0779-446F-A9B8-9059F7F2294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D30C8-8CA7-4E82-8780-7796C7056EBA}" type="datetimeFigureOut">
              <a:rPr lang="en-US" smtClean="0"/>
              <a:pPr/>
              <a:t>12/18/2013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46AF43-0779-446F-A9B8-9059F7F2294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MetPen2 8: Validitas penelitian kualitatif</a:t>
            </a:r>
            <a:endParaRPr lang="en-GB" dirty="0"/>
          </a:p>
        </p:txBody>
      </p:sp>
      <p:sp>
        <p:nvSpPr>
          <p:cNvPr id="3" name="Subtitle 2"/>
          <p:cNvSpPr>
            <a:spLocks noGrp="1"/>
          </p:cNvSpPr>
          <p:nvPr>
            <p:ph type="subTitle" idx="1"/>
          </p:nvPr>
        </p:nvSpPr>
        <p:spPr/>
        <p:txBody>
          <a:bodyPr>
            <a:normAutofit/>
          </a:bodyPr>
          <a:lstStyle/>
          <a:p>
            <a:r>
              <a:rPr lang="id-ID" sz="2800" dirty="0" smtClean="0"/>
              <a:t>Kredibilitas, isu terkait dan meningkatkan validitas</a:t>
            </a:r>
            <a:endParaRPr lang="en-GB"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Reliabilitas</a:t>
            </a:r>
            <a:endParaRPr lang="en-GB" dirty="0"/>
          </a:p>
        </p:txBody>
      </p:sp>
      <p:sp>
        <p:nvSpPr>
          <p:cNvPr id="3" name="Content Placeholder 2"/>
          <p:cNvSpPr>
            <a:spLocks noGrp="1"/>
          </p:cNvSpPr>
          <p:nvPr>
            <p:ph idx="1"/>
          </p:nvPr>
        </p:nvSpPr>
        <p:spPr/>
        <p:txBody>
          <a:bodyPr>
            <a:normAutofit fontScale="85000" lnSpcReduction="20000"/>
          </a:bodyPr>
          <a:lstStyle/>
          <a:p>
            <a:r>
              <a:rPr lang="id-ID" dirty="0" smtClean="0"/>
              <a:t>Hal yang dapat dilakukan adalah:</a:t>
            </a:r>
          </a:p>
          <a:p>
            <a:pPr lvl="1"/>
            <a:r>
              <a:rPr lang="id-ID" dirty="0" smtClean="0"/>
              <a:t> Berkonsentrasi pada pencatatan rinci fenomena yang diteliti</a:t>
            </a:r>
          </a:p>
          <a:p>
            <a:pPr lvl="1"/>
            <a:r>
              <a:rPr lang="id-ID" dirty="0" smtClean="0"/>
              <a:t>Mencatat secara rinci desain penelitian yang digunakan dan keputusan2 yang diambil berikut alasannya</a:t>
            </a:r>
          </a:p>
          <a:p>
            <a:pPr lvl="1"/>
            <a:r>
              <a:rPr lang="id-ID" dirty="0" smtClean="0"/>
              <a:t>Mengundang orang lain untuk mendiskusikan prosedur dan keputusan yang diambil</a:t>
            </a:r>
          </a:p>
          <a:p>
            <a:pPr lvl="1"/>
            <a:r>
              <a:rPr lang="id-ID" dirty="0" smtClean="0"/>
              <a:t>Dengan data yang lengkap dan terorganisir, memungkinkan orang lain mempelajari data. Memunculkan diskusi, pertanyaan dan memungkinkan analisis kembali.</a:t>
            </a:r>
          </a:p>
          <a:p>
            <a:r>
              <a:rPr lang="id-ID" dirty="0" smtClean="0"/>
              <a:t>Dalam kualitatif, konsep yang lebih tepat digunakan adalah dependability.</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Konfirmabilitas vs. Objektivitas</a:t>
            </a:r>
            <a:endParaRPr lang="en-GB" dirty="0"/>
          </a:p>
        </p:txBody>
      </p:sp>
      <p:sp>
        <p:nvSpPr>
          <p:cNvPr id="3" name="Content Placeholder 2"/>
          <p:cNvSpPr>
            <a:spLocks noGrp="1"/>
          </p:cNvSpPr>
          <p:nvPr>
            <p:ph idx="1"/>
          </p:nvPr>
        </p:nvSpPr>
        <p:spPr/>
        <p:txBody>
          <a:bodyPr>
            <a:noAutofit/>
          </a:bodyPr>
          <a:lstStyle/>
          <a:p>
            <a:r>
              <a:rPr lang="id-ID" sz="2000" dirty="0" smtClean="0"/>
              <a:t>Sebagian peneliti kualitatif memunculkan istilah konfirmabilitas untuk menggantikan konsep objektivitas yang dirasa terlalu kuantitatif</a:t>
            </a:r>
          </a:p>
          <a:p>
            <a:r>
              <a:rPr lang="id-ID" sz="2000" dirty="0" smtClean="0"/>
              <a:t>Sementara sebagian lain menganggap objektivitas masih dapat diterapkan dapat penelitian kualitatif. Namun perlu dipahami berbeda.</a:t>
            </a:r>
          </a:p>
          <a:p>
            <a:r>
              <a:rPr lang="id-ID" sz="2000" dirty="0" smtClean="0"/>
              <a:t>Dalam penelitian kualitatif, objektivitas tidak dimunculkan dengan mengambil jarak dan menetralkan hubungan peneliti-subjek lewat manipulasi.</a:t>
            </a:r>
          </a:p>
          <a:p>
            <a:r>
              <a:rPr lang="id-ID" sz="2000" dirty="0" smtClean="0"/>
              <a:t>Tetapi objektivitas adalah sesuatu yang muncul dari hubungan subjek2 yang berinteraksi dalam kerangka memindahkan data subjektif ke arah generalisasi.</a:t>
            </a:r>
          </a:p>
          <a:p>
            <a:r>
              <a:rPr lang="id-ID" sz="2000" dirty="0" smtClean="0"/>
              <a:t>Bagi peneliti kualitatif lain, yang lebih penting adalah kesamaan pandangan atau analisis terhadap objek dan topik yang diteliti. Dalam hal ini objektivitas ditampilkan dari sejauh apa ada kesetujuan antar peneliti mengenai aspek yang dibahas.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Satu kebenaran?</a:t>
            </a:r>
            <a:endParaRPr lang="en-GB" dirty="0"/>
          </a:p>
        </p:txBody>
      </p:sp>
      <p:sp>
        <p:nvSpPr>
          <p:cNvPr id="3" name="Content Placeholder 2"/>
          <p:cNvSpPr>
            <a:spLocks noGrp="1"/>
          </p:cNvSpPr>
          <p:nvPr>
            <p:ph idx="1"/>
          </p:nvPr>
        </p:nvSpPr>
        <p:spPr/>
        <p:txBody>
          <a:bodyPr/>
          <a:lstStyle/>
          <a:p>
            <a:r>
              <a:rPr lang="id-ID" dirty="0" smtClean="0"/>
              <a:t>Penelitian kualitatif sering dikritik karena mengambil penyimpulan-penyimpulan spekulatif.</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Meningkatkan Validitas </a:t>
            </a:r>
            <a:endParaRPr lang="en-GB" dirty="0"/>
          </a:p>
        </p:txBody>
      </p:sp>
      <p:sp>
        <p:nvSpPr>
          <p:cNvPr id="3" name="Content Placeholder 2"/>
          <p:cNvSpPr>
            <a:spLocks noGrp="1"/>
          </p:cNvSpPr>
          <p:nvPr>
            <p:ph idx="1"/>
          </p:nvPr>
        </p:nvSpPr>
        <p:spPr/>
        <p:txBody>
          <a:bodyPr>
            <a:normAutofit fontScale="92500" lnSpcReduction="10000"/>
          </a:bodyPr>
          <a:lstStyle/>
          <a:p>
            <a:r>
              <a:rPr lang="id-ID" dirty="0" smtClean="0"/>
              <a:t>Mencatat bebas hal-hal penting serinci mungkin, mencakup catatan pengamatan objektif terhadap setting, partisipan ataupun hal lain yang terkait</a:t>
            </a:r>
          </a:p>
          <a:p>
            <a:r>
              <a:rPr lang="id-ID" dirty="0" smtClean="0"/>
              <a:t>Mendokumentasikan data secara lengkap dan teroganisir, proses pengumpulan data dan strategi analisisnya</a:t>
            </a:r>
          </a:p>
          <a:p>
            <a:r>
              <a:rPr lang="id-ID" dirty="0" smtClean="0"/>
              <a:t>Memanfaatkan langkah2 dan proses yang diambil peneliti sebelumnya sebagai masukan untuk menjamin pengumpulan data yang berkualitas</a:t>
            </a:r>
          </a:p>
          <a:p>
            <a:pPr>
              <a:buNone/>
            </a:pPr>
            <a:r>
              <a:rPr lang="id-ID"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Meningkatkan Validitas</a:t>
            </a:r>
            <a:endParaRPr lang="en-GB" dirty="0"/>
          </a:p>
        </p:txBody>
      </p:sp>
      <p:sp>
        <p:nvSpPr>
          <p:cNvPr id="3" name="Content Placeholder 2"/>
          <p:cNvSpPr>
            <a:spLocks noGrp="1"/>
          </p:cNvSpPr>
          <p:nvPr>
            <p:ph idx="1"/>
          </p:nvPr>
        </p:nvSpPr>
        <p:spPr/>
        <p:txBody>
          <a:bodyPr>
            <a:normAutofit fontScale="85000" lnSpcReduction="10000"/>
          </a:bodyPr>
          <a:lstStyle/>
          <a:p>
            <a:r>
              <a:rPr lang="id-ID" dirty="0" smtClean="0"/>
              <a:t>Melibatkan rekan yang bertugas sebagai devil advocate, yang memberikan pertanyaan2 kritis terkait analisis penelitian</a:t>
            </a:r>
          </a:p>
          <a:p>
            <a:r>
              <a:rPr lang="id-ID" dirty="0" smtClean="0"/>
              <a:t>Melakukan upaya terus menerus untuk menemukan kasus2 negatif, pemahaman mengenai pola akan meningkat seiring mempelajari kasus negatif</a:t>
            </a:r>
          </a:p>
          <a:p>
            <a:r>
              <a:rPr lang="id-ID" dirty="0" smtClean="0"/>
              <a:t>Checking and rechecking data, dengan usaha menguji kemungkinan dugaan yang berbeda. Peneliti harus terus mencoba cara2 baru dalam organisasi dan analisis data, karena dapat mengarahkan pada temuan yang berbeda.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Meningkatkan Validitas</a:t>
            </a:r>
            <a:endParaRPr lang="en-GB" dirty="0"/>
          </a:p>
        </p:txBody>
      </p:sp>
      <p:sp>
        <p:nvSpPr>
          <p:cNvPr id="3" name="Content Placeholder 2"/>
          <p:cNvSpPr>
            <a:spLocks noGrp="1"/>
          </p:cNvSpPr>
          <p:nvPr>
            <p:ph idx="1"/>
          </p:nvPr>
        </p:nvSpPr>
        <p:spPr/>
        <p:txBody>
          <a:bodyPr>
            <a:normAutofit fontScale="92500" lnSpcReduction="20000"/>
          </a:bodyPr>
          <a:lstStyle/>
          <a:p>
            <a:r>
              <a:rPr lang="id-ID" dirty="0" smtClean="0"/>
              <a:t>Melakukan Triangulasi: upaya mengambil sumber data berbeda dengan cara berbeda untuk memperoleh kejelasan mengenai suatu hal.</a:t>
            </a:r>
          </a:p>
          <a:p>
            <a:r>
              <a:rPr lang="id-ID" dirty="0" smtClean="0"/>
              <a:t>Triangulasi dapat dibedakan menjadi:</a:t>
            </a:r>
          </a:p>
          <a:p>
            <a:pPr lvl="1"/>
            <a:r>
              <a:rPr lang="id-ID" dirty="0" smtClean="0"/>
              <a:t>Triangulasi data, menggunakan variasi sumber data yang berbeda</a:t>
            </a:r>
          </a:p>
          <a:p>
            <a:pPr lvl="1"/>
            <a:r>
              <a:rPr lang="id-ID" dirty="0" smtClean="0"/>
              <a:t>Triangulasi peneliti, melibatkan peneliti/evaluator yang berbeda</a:t>
            </a:r>
          </a:p>
          <a:p>
            <a:pPr lvl="1"/>
            <a:r>
              <a:rPr lang="id-ID" dirty="0" smtClean="0"/>
              <a:t>Triangulasi teori, menggunakan perspektif yang berbeda untuk interpetasi data yang sama</a:t>
            </a:r>
          </a:p>
          <a:p>
            <a:pPr lvl="1"/>
            <a:r>
              <a:rPr lang="id-ID" dirty="0" smtClean="0"/>
              <a:t>Triangulasi metode, menggunakan metode yang berbeda untuk meneliti satu hal yang sama.</a:t>
            </a:r>
            <a:endParaRPr lang="en-GB" dirty="0" smtClean="0"/>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id-ID" dirty="0" smtClean="0"/>
              <a:t>MetPen2 – 9:</a:t>
            </a:r>
            <a:br>
              <a:rPr lang="id-ID" dirty="0" smtClean="0"/>
            </a:br>
            <a:r>
              <a:rPr lang="id-ID" dirty="0" smtClean="0"/>
              <a:t>Penulisan Proposal</a:t>
            </a:r>
            <a:endParaRPr lang="en-GB" dirty="0"/>
          </a:p>
        </p:txBody>
      </p:sp>
      <p:sp>
        <p:nvSpPr>
          <p:cNvPr id="5" name="Subtitle 4"/>
          <p:cNvSpPr>
            <a:spLocks noGrp="1"/>
          </p:cNvSpPr>
          <p:nvPr>
            <p:ph type="subTitle" idx="1"/>
          </p:nvPr>
        </p:nvSpPr>
        <p:spPr/>
        <p:txBody>
          <a:bodyPr/>
          <a:lstStyle/>
          <a:p>
            <a:r>
              <a:rPr lang="id-ID" dirty="0" smtClean="0"/>
              <a:t>Latar belakang, Tinjauan Pustaka, Metodologi, Pertimbangan Etis, Daftar Pustaka </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dirty="0" smtClean="0"/>
              <a:t>Komponen dalam proposal</a:t>
            </a:r>
            <a:endParaRPr lang="en-GB" sz="3600"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r>
              <a:rPr lang="id-ID" dirty="0" smtClean="0"/>
              <a:t>Latar belakang</a:t>
            </a:r>
          </a:p>
          <a:p>
            <a:pPr lvl="1"/>
            <a:r>
              <a:rPr lang="id-ID" dirty="0" smtClean="0"/>
              <a:t>Penjelasan mengenai topik penelitian</a:t>
            </a:r>
          </a:p>
          <a:p>
            <a:pPr lvl="1"/>
            <a:r>
              <a:rPr lang="id-ID" dirty="0" smtClean="0"/>
              <a:t>Pertanyaan penelitian, mengapa penting dilakukan</a:t>
            </a:r>
          </a:p>
          <a:p>
            <a:r>
              <a:rPr lang="id-ID" dirty="0" smtClean="0"/>
              <a:t>Tinjauan Pustaka</a:t>
            </a:r>
          </a:p>
          <a:p>
            <a:pPr lvl="1"/>
            <a:r>
              <a:rPr lang="id-ID" dirty="0" smtClean="0"/>
              <a:t>Penjelasan definisi, teori, hasil penelitian sebelumnya yang digunakan dalam penelitian.</a:t>
            </a:r>
          </a:p>
          <a:p>
            <a:r>
              <a:rPr lang="id-ID" dirty="0" smtClean="0"/>
              <a:t>Metodologi</a:t>
            </a:r>
          </a:p>
          <a:p>
            <a:pPr lvl="1"/>
            <a:r>
              <a:rPr lang="id-ID" dirty="0" smtClean="0"/>
              <a:t>Metode yang digunakan, strategi meningkatkan validitas, prosedur penelitian (subjek, tempat, waktu, cara sampling),  instrumen penelitian, cara analisis data. </a:t>
            </a:r>
          </a:p>
          <a:p>
            <a:r>
              <a:rPr lang="id-ID" dirty="0" smtClean="0"/>
              <a:t>Pertimbangan etis</a:t>
            </a:r>
          </a:p>
          <a:p>
            <a:pPr lvl="1"/>
            <a:r>
              <a:rPr lang="id-ID" dirty="0" smtClean="0"/>
              <a:t>Penjelasan aspek2 etis yang mungkin muncul dalam penelitian, dan penyelesaiannya.</a:t>
            </a:r>
          </a:p>
          <a:p>
            <a:r>
              <a:rPr lang="id-ID" dirty="0" smtClean="0"/>
              <a:t>Daftar Pustaka</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en-GB" dirty="0"/>
          </a:p>
        </p:txBody>
      </p:sp>
      <p:sp>
        <p:nvSpPr>
          <p:cNvPr id="3" name="Content Placeholder 2"/>
          <p:cNvSpPr>
            <a:spLocks noGrp="1"/>
          </p:cNvSpPr>
          <p:nvPr>
            <p:ph idx="1"/>
          </p:nvPr>
        </p:nvSpPr>
        <p:spPr/>
        <p:txBody>
          <a:bodyPr>
            <a:normAutofit fontScale="85000" lnSpcReduction="10000"/>
          </a:bodyPr>
          <a:lstStyle/>
          <a:p>
            <a:r>
              <a:rPr lang="id-ID" dirty="0" smtClean="0"/>
              <a:t>Dalam penelitian, dan kegiatan ilmiah lain, pembahasan konsep validitas dan reliabilitas tidak dapat dihindari.</a:t>
            </a:r>
          </a:p>
          <a:p>
            <a:r>
              <a:rPr lang="id-ID" dirty="0" smtClean="0"/>
              <a:t>Konsep2 ini digunakan untuk melakukan evaluasi terhadap proses dan  hasil penelitian, untuk menentukan “kadar keilmiahan”.</a:t>
            </a:r>
          </a:p>
          <a:p>
            <a:r>
              <a:rPr lang="id-ID" dirty="0" smtClean="0"/>
              <a:t>Banyak pendapat menyatakan bahwa keilmiahan hanya dapat diperoleh dari asumsi dasar positivistik. Validitas dan reliabilitas kental dengan asumsi positivistik.</a:t>
            </a:r>
          </a:p>
          <a:p>
            <a:r>
              <a:rPr lang="id-ID" dirty="0" smtClean="0"/>
              <a:t>Apakah penelitian kualitatif harus dievaluasi dengan kerangka yang sama?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en-GB" dirty="0"/>
          </a:p>
        </p:txBody>
      </p:sp>
      <p:sp>
        <p:nvSpPr>
          <p:cNvPr id="3" name="Content Placeholder 2"/>
          <p:cNvSpPr>
            <a:spLocks noGrp="1"/>
          </p:cNvSpPr>
          <p:nvPr>
            <p:ph idx="1"/>
          </p:nvPr>
        </p:nvSpPr>
        <p:spPr/>
        <p:txBody>
          <a:bodyPr/>
          <a:lstStyle/>
          <a:p>
            <a:r>
              <a:rPr lang="id-ID" dirty="0" smtClean="0"/>
              <a:t>Karena berangkat dari dua paradigma yang berbeda, kerangka evaluasi penelitian kualitatif harus dibedakan dari penelitian kuantitatif.</a:t>
            </a:r>
          </a:p>
          <a:p>
            <a:r>
              <a:rPr lang="id-ID" dirty="0" smtClean="0"/>
              <a:t>Selama ini penelitian kualitatif lebih sering dievaluasi dengan kerangka positivistik, oleh karenanya dianggat tidak ilmiah</a:t>
            </a:r>
          </a:p>
          <a:p>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Isu2 Terkait</a:t>
            </a:r>
            <a:endParaRPr lang="en-GB" dirty="0"/>
          </a:p>
        </p:txBody>
      </p:sp>
      <p:sp>
        <p:nvSpPr>
          <p:cNvPr id="3" name="Content Placeholder 2"/>
          <p:cNvSpPr>
            <a:spLocks noGrp="1"/>
          </p:cNvSpPr>
          <p:nvPr>
            <p:ph idx="1"/>
          </p:nvPr>
        </p:nvSpPr>
        <p:spPr/>
        <p:txBody>
          <a:bodyPr/>
          <a:lstStyle/>
          <a:p>
            <a:r>
              <a:rPr lang="id-ID" dirty="0" smtClean="0"/>
              <a:t>Beberapa isu yang diperdebatkan:</a:t>
            </a:r>
          </a:p>
          <a:p>
            <a:pPr lvl="1"/>
            <a:r>
              <a:rPr lang="id-ID" dirty="0" smtClean="0"/>
              <a:t>Generalisasi</a:t>
            </a:r>
          </a:p>
          <a:p>
            <a:pPr lvl="1"/>
            <a:r>
              <a:rPr lang="id-ID" dirty="0" smtClean="0"/>
              <a:t>Reliabilitas</a:t>
            </a:r>
          </a:p>
          <a:p>
            <a:pPr lvl="1"/>
            <a:r>
              <a:rPr lang="id-ID" dirty="0" smtClean="0"/>
              <a:t>Konfirmabilitas vs. Objektivitas</a:t>
            </a:r>
          </a:p>
          <a:p>
            <a:pPr lvl="1"/>
            <a:r>
              <a:rPr lang="id-ID" dirty="0" smtClean="0"/>
              <a:t>Satu kebenaran?</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Generalisasi</a:t>
            </a:r>
            <a:endParaRPr lang="en-GB" dirty="0"/>
          </a:p>
        </p:txBody>
      </p:sp>
      <p:sp>
        <p:nvSpPr>
          <p:cNvPr id="3" name="Content Placeholder 2"/>
          <p:cNvSpPr>
            <a:spLocks noGrp="1"/>
          </p:cNvSpPr>
          <p:nvPr>
            <p:ph idx="1"/>
          </p:nvPr>
        </p:nvSpPr>
        <p:spPr/>
        <p:txBody>
          <a:bodyPr/>
          <a:lstStyle/>
          <a:p>
            <a:r>
              <a:rPr lang="id-ID" dirty="0" smtClean="0"/>
              <a:t>Generalisasi Penelitian Kualitatif</a:t>
            </a:r>
          </a:p>
          <a:p>
            <a:pPr lvl="1"/>
            <a:r>
              <a:rPr lang="id-ID" dirty="0" smtClean="0"/>
              <a:t>Sejauh apa hasil penelitian dapat diaplikasikan di dunia nyata, di luar penelitian.</a:t>
            </a:r>
          </a:p>
          <a:p>
            <a:pPr lvl="1"/>
            <a:r>
              <a:rPr lang="id-ID" dirty="0" smtClean="0"/>
              <a:t>Pada dasarnya generalisasi bukan hanya masalah penelitian kualitatif, tapi seluruh pendekatan.</a:t>
            </a:r>
          </a:p>
          <a:p>
            <a:pPr lvl="1"/>
            <a:r>
              <a:rPr lang="id-ID" dirty="0" smtClean="0"/>
              <a:t>Generalisasi hanya dapat dilakukan bila objek penelitian dapat dilepaskan sepenuhnya dari konteks dimana penelitian dilakukan; yang mana tidak mungkin dilakukan secara absolut.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Generalisasi</a:t>
            </a:r>
            <a:endParaRPr lang="en-GB" dirty="0"/>
          </a:p>
        </p:txBody>
      </p:sp>
      <p:sp>
        <p:nvSpPr>
          <p:cNvPr id="3" name="Content Placeholder 2"/>
          <p:cNvSpPr>
            <a:spLocks noGrp="1"/>
          </p:cNvSpPr>
          <p:nvPr>
            <p:ph idx="1"/>
          </p:nvPr>
        </p:nvSpPr>
        <p:spPr/>
        <p:txBody>
          <a:bodyPr>
            <a:normAutofit fontScale="92500" lnSpcReduction="10000"/>
          </a:bodyPr>
          <a:lstStyle/>
          <a:p>
            <a:r>
              <a:rPr lang="id-ID" dirty="0" smtClean="0"/>
              <a:t>Para tokoh mengusulkan beberapa konsep untuk menggantikan generalisasi yang terkesan kuantitatif: ekstrapolasi, transferabilitas, generalisasi eksemplar/analitis</a:t>
            </a:r>
          </a:p>
          <a:p>
            <a:r>
              <a:rPr lang="id-ID" dirty="0" smtClean="0"/>
              <a:t>Pada dasarnya semua konsep mengacu pada bagaimana hasil penelitian dapat diaplikasikan pada situasi diluar penelitian (dunia nyata/penelitian lain)</a:t>
            </a:r>
          </a:p>
          <a:p>
            <a:r>
              <a:rPr lang="id-ID" dirty="0" smtClean="0"/>
              <a:t>Yang perlu diperhatikan dalam generalisasi kualitatif adalah kesesuaian konteks.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Generalisasi</a:t>
            </a:r>
            <a:endParaRPr lang="en-GB" dirty="0"/>
          </a:p>
        </p:txBody>
      </p:sp>
      <p:sp>
        <p:nvSpPr>
          <p:cNvPr id="3" name="Content Placeholder 2"/>
          <p:cNvSpPr>
            <a:spLocks noGrp="1"/>
          </p:cNvSpPr>
          <p:nvPr>
            <p:ph idx="1"/>
          </p:nvPr>
        </p:nvSpPr>
        <p:spPr/>
        <p:txBody>
          <a:bodyPr>
            <a:normAutofit fontScale="92500" lnSpcReduction="10000"/>
          </a:bodyPr>
          <a:lstStyle/>
          <a:p>
            <a:r>
              <a:rPr lang="id-ID" dirty="0" smtClean="0"/>
              <a:t>Hal ini didasari bahwa prinsip keterwakilan (representasi) pada penelitian kualitatif tidak didasarkan pada jumlah dan random (random sampling) tapi pada pengambilan sampel teoritis (purposif) yang menekankan pada kesesuaian konteks.</a:t>
            </a:r>
          </a:p>
          <a:p>
            <a:r>
              <a:rPr lang="id-ID" dirty="0" smtClean="0"/>
              <a:t>Saat seseorang ingin membuktikan apakah hasil sebuah penelitian sebelumnya dapat diaplikasikan di situasi lain, adalah tanggung jawabnya untuk memastikan kesesuaian konteks.</a:t>
            </a:r>
            <a:endParaRPr lang="en-GB"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Reliabilitas</a:t>
            </a:r>
            <a:endParaRPr lang="en-GB" dirty="0"/>
          </a:p>
        </p:txBody>
      </p:sp>
      <p:sp>
        <p:nvSpPr>
          <p:cNvPr id="3" name="Content Placeholder 2"/>
          <p:cNvSpPr>
            <a:spLocks noGrp="1"/>
          </p:cNvSpPr>
          <p:nvPr>
            <p:ph idx="1"/>
          </p:nvPr>
        </p:nvSpPr>
        <p:spPr/>
        <p:txBody>
          <a:bodyPr>
            <a:normAutofit fontScale="77500" lnSpcReduction="20000"/>
          </a:bodyPr>
          <a:lstStyle/>
          <a:p>
            <a:r>
              <a:rPr lang="id-ID" dirty="0" smtClean="0"/>
              <a:t>Sejauh apa hasil penelitian kualitatif dapat dipastikan menunjukkan konsistensi bila dilakukan oleh penelitian lain disaat berbeda, tapi dengan pendekatan dan instrumen yang sama.</a:t>
            </a:r>
          </a:p>
          <a:p>
            <a:r>
              <a:rPr lang="id-ID" dirty="0" smtClean="0"/>
              <a:t>Konsep reliabilitas adalah konsep problematis dan tidak dapat diterima di penelitian kualitatif. Karena konsep ini merepresentasikan cara pandang positivistik yang menganggap dunia ini statis. Bahwa penelitian yang baik harus dapat direplikasi hasilnya.</a:t>
            </a:r>
          </a:p>
          <a:p>
            <a:r>
              <a:rPr lang="id-ID" dirty="0" smtClean="0"/>
              <a:t>Penelitian kualitatif menghindari upaya pengendalian kondisi dan konteks penelitian (manipulasi) untuk meningkatkan reliabilitas. Kualitatif mengambil data apa adanya.</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Reliabilitas</a:t>
            </a:r>
            <a:endParaRPr lang="en-GB" dirty="0"/>
          </a:p>
        </p:txBody>
      </p:sp>
      <p:sp>
        <p:nvSpPr>
          <p:cNvPr id="3" name="Content Placeholder 2"/>
          <p:cNvSpPr>
            <a:spLocks noGrp="1"/>
          </p:cNvSpPr>
          <p:nvPr>
            <p:ph idx="1"/>
          </p:nvPr>
        </p:nvSpPr>
        <p:spPr/>
        <p:txBody>
          <a:bodyPr>
            <a:normAutofit fontScale="92500" lnSpcReduction="10000"/>
          </a:bodyPr>
          <a:lstStyle/>
          <a:p>
            <a:r>
              <a:rPr lang="id-ID" dirty="0" smtClean="0"/>
              <a:t>Penelitian kualitatif menganggap ada hal2 lain yang lebih penting dibandingkan reliabilitas, yaitu:</a:t>
            </a:r>
          </a:p>
          <a:p>
            <a:pPr lvl="1"/>
            <a:r>
              <a:rPr lang="id-ID" dirty="0" smtClean="0"/>
              <a:t>Koherensi, sejauh apa metode yang dipilih dapat mencapai tujuan</a:t>
            </a:r>
          </a:p>
          <a:p>
            <a:pPr lvl="1"/>
            <a:r>
              <a:rPr lang="id-ID" dirty="0" smtClean="0"/>
              <a:t>Keterbukaan, sejauh apa peneliti membuka diri untuk memanfaatkan banyak metode untuk mencapai tujuan</a:t>
            </a:r>
          </a:p>
          <a:p>
            <a:pPr lvl="1"/>
            <a:r>
              <a:rPr lang="id-ID" dirty="0" smtClean="0"/>
              <a:t>Diskursus, sejauh dan seintensif apa peneliti mendiskusikan temuan dan analisisnya dengan orang lain</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TotalTime>
  <Words>901</Words>
  <Application>Microsoft Office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MetPen2 8: Validitas penelitian kualitatif</vt:lpstr>
      <vt:lpstr>Pengantar</vt:lpstr>
      <vt:lpstr>Pengantar</vt:lpstr>
      <vt:lpstr>Isu2 Terkait</vt:lpstr>
      <vt:lpstr>Generalisasi</vt:lpstr>
      <vt:lpstr>Generalisasi</vt:lpstr>
      <vt:lpstr>Generalisasi</vt:lpstr>
      <vt:lpstr>Reliabilitas</vt:lpstr>
      <vt:lpstr>Reliabilitas</vt:lpstr>
      <vt:lpstr>Reliabilitas</vt:lpstr>
      <vt:lpstr>Konfirmabilitas vs. Objektivitas</vt:lpstr>
      <vt:lpstr>Satu kebenaran?</vt:lpstr>
      <vt:lpstr>Meningkatkan Validitas </vt:lpstr>
      <vt:lpstr>Meningkatkan Validitas</vt:lpstr>
      <vt:lpstr>Meningkatkan Validitas</vt:lpstr>
      <vt:lpstr>MetPen2 – 9: Penulisan Proposal</vt:lpstr>
      <vt:lpstr>Komponen dalam proposal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AyahAgni</dc:creator>
  <cp:lastModifiedBy>AyahAgni</cp:lastModifiedBy>
  <cp:revision>10</cp:revision>
  <dcterms:created xsi:type="dcterms:W3CDTF">2013-12-11T17:04:54Z</dcterms:created>
  <dcterms:modified xsi:type="dcterms:W3CDTF">2013-12-18T07:21:24Z</dcterms:modified>
</cp:coreProperties>
</file>