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35" r:id="rId3"/>
    <p:sldId id="373" r:id="rId4"/>
    <p:sldId id="374" r:id="rId5"/>
    <p:sldId id="375" r:id="rId6"/>
    <p:sldId id="376" r:id="rId7"/>
    <p:sldId id="379" r:id="rId8"/>
    <p:sldId id="378" r:id="rId9"/>
    <p:sldId id="377" r:id="rId10"/>
    <p:sldId id="382" r:id="rId11"/>
    <p:sldId id="381" r:id="rId12"/>
    <p:sldId id="380" r:id="rId13"/>
    <p:sldId id="365" r:id="rId14"/>
    <p:sldId id="371" r:id="rId15"/>
    <p:sldId id="372" r:id="rId16"/>
    <p:sldId id="383" r:id="rId17"/>
    <p:sldId id="384" r:id="rId18"/>
    <p:sldId id="385" r:id="rId19"/>
    <p:sldId id="386" r:id="rId20"/>
    <p:sldId id="38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 varScale="1">
        <p:scale>
          <a:sx n="68" d="100"/>
          <a:sy n="68" d="100"/>
        </p:scale>
        <p:origin x="-14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EF047A0-296B-4F51-A87E-B6E913E8F9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7CF157-5FE8-4ADE-9C90-74AF395E0BA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AB3F47-6A25-4A64-A028-1F97F7C758BC}" type="datetimeFigureOut">
              <a:rPr lang="id-ID"/>
              <a:pPr>
                <a:defRPr/>
              </a:pPr>
              <a:t>30/03/2018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300A9E2-CF25-4D4E-80AB-FA5F06180B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3F64FEB8-EEB3-426B-83DB-2022AEF7E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DE60AE-1E63-4343-8A77-786D74763E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A8AA84-77D8-4CCD-B04B-B685ED33AD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F2644FE-0D56-42AF-AE58-CB39FA55F659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512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F1EC14-1012-419F-ABB1-1825D0D7960E}" type="slidenum">
              <a:rPr lang="id-ID" altLang="en-US"/>
              <a:pPr/>
              <a:t>2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355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1A9D01-7FA1-4A04-AAED-77E6A0A27624}" type="slidenum">
              <a:rPr lang="id-ID" altLang="en-US"/>
              <a:pPr/>
              <a:t>11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560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978FA5-E4F1-45CD-B50E-59292BF9A4F6}" type="slidenum">
              <a:rPr lang="id-ID" altLang="en-US"/>
              <a:pPr/>
              <a:t>12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5D4F5A-62B6-4ED0-8C7C-DD1FC278936A}" type="slidenum">
              <a:rPr lang="id-ID" altLang="en-US"/>
              <a:pPr/>
              <a:t>13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97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0E3C61-6D8F-4568-B8E8-9C80F61F5A04}" type="slidenum">
              <a:rPr lang="id-ID" altLang="en-US"/>
              <a:pPr/>
              <a:t>14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CA6C8F-E4A8-4FB4-A8A8-510C0336CA97}" type="slidenum">
              <a:rPr lang="id-ID" altLang="en-US"/>
              <a:pPr/>
              <a:t>15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CA6C8F-E4A8-4FB4-A8A8-510C0336CA97}" type="slidenum">
              <a:rPr lang="id-ID" altLang="en-US"/>
              <a:pPr/>
              <a:t>16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CA6C8F-E4A8-4FB4-A8A8-510C0336CA97}" type="slidenum">
              <a:rPr lang="id-ID" altLang="en-US"/>
              <a:pPr/>
              <a:t>17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CA6C8F-E4A8-4FB4-A8A8-510C0336CA97}" type="slidenum">
              <a:rPr lang="id-ID" altLang="en-US"/>
              <a:pPr/>
              <a:t>18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CA6C8F-E4A8-4FB4-A8A8-510C0336CA97}" type="slidenum">
              <a:rPr lang="id-ID" altLang="en-US"/>
              <a:pPr/>
              <a:t>19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CA6C8F-E4A8-4FB4-A8A8-510C0336CA97}" type="slidenum">
              <a:rPr lang="id-ID" altLang="en-US"/>
              <a:pPr/>
              <a:t>20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71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1BD75B-8E08-43B1-B9CA-5AB9CB40CBC7}" type="slidenum">
              <a:rPr lang="id-ID" altLang="en-US"/>
              <a:pPr/>
              <a:t>3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92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50A9B3-E652-413C-849B-C2101DB35857}" type="slidenum">
              <a:rPr lang="id-ID" altLang="en-US"/>
              <a:pPr/>
              <a:t>4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126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6C0CB8-15AA-4E97-8BF7-48B207025DB1}" type="slidenum">
              <a:rPr lang="id-ID" altLang="en-US"/>
              <a:pPr/>
              <a:t>5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8ADB21-A1ED-4184-A1AF-25A2FE4630A7}" type="slidenum">
              <a:rPr lang="id-ID" altLang="en-US"/>
              <a:pPr/>
              <a:t>6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536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64DE1B-18CC-424E-9314-1DBB754F2F76}" type="slidenum">
              <a:rPr lang="id-ID" altLang="en-US"/>
              <a:pPr/>
              <a:t>7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741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F61EB1-E48B-4D7B-BF50-EC94DECB0EA9}" type="slidenum">
              <a:rPr lang="id-ID" altLang="en-US"/>
              <a:pPr/>
              <a:t>8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C11D63-6EC0-4942-BD50-2FB098E0A13E}" type="slidenum">
              <a:rPr lang="id-ID" altLang="en-US"/>
              <a:pPr/>
              <a:t>9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83B590-51C6-4CBD-BCD9-3C8522A85AFB}" type="slidenum">
              <a:rPr lang="id-ID" altLang="en-US"/>
              <a:pPr/>
              <a:t>10</a:t>
            </a:fld>
            <a:endParaRPr lang="id-ID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CB794-A632-48C0-ABDF-56D1565F2016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8D23C-90EF-4D56-BD53-D66CB8B1B6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A681-6DCF-4BB3-B92C-1A273239E79B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5FA91-39D8-4555-9CC6-D5DE70F915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F3891-C3EE-4FE0-BA74-6AA9A918DD3E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B6F0-9D00-45C6-89FD-819D0BF82B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4BA1-F963-4FF5-975B-442A6098E435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C9F9C-5072-48B3-9EAF-58B4B72C2E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87EC-EE25-44A9-B8C5-D05CFA9CCFC6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5BB98-6639-45D6-B563-222A1D8BEC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E80F-D7A6-4D7D-8B87-35420B433B3C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FE71-3C8E-46AE-AB0C-A406AD0BC5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E118F-BC2B-4078-A3C3-03B19F13A031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C3463-C8CA-4EBA-88C0-9C36C0406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ABD-F36D-42C1-B90A-459ADDCFD4B4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6674A-AE13-4367-AE2D-E872958908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ADE2F-38AF-43B2-9193-E3CF42C79DAC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CA484-7F21-4CDC-B5DF-49CCAEFA57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DC2E-03FA-4864-939B-48ABD91B9173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9DC9-314A-40A0-8A05-7EB7927887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09353-77EB-4350-846C-B6E613789FA6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8E729-0606-4409-BD02-7813B7EF2D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EAACDF-8A55-4634-ACD1-5D7B27BE9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BDD8B1-CF1D-4193-9512-5E632E14B8F4}" type="datetime1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043F9A-4600-4D73-B07D-704920764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FC994-73F6-44D7-A205-8C3F3CA37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itchFamily="34" charset="0"/>
              </a:defRPr>
            </a:lvl1pPr>
          </a:lstStyle>
          <a:p>
            <a:fld id="{1A3F2918-1FFB-4712-8805-64806A22BC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 b="1" i="1" dirty="0" smtClean="0">
                <a:solidFill>
                  <a:schemeClr val="bg1"/>
                </a:solidFill>
              </a:rPr>
              <a:t>Person Centered Therapy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 (Carl Rogers) </a:t>
            </a:r>
            <a:r>
              <a:rPr lang="en-US" altLang="en-US" sz="2000" b="1" dirty="0">
                <a:solidFill>
                  <a:schemeClr val="bg1"/>
                </a:solidFill>
              </a:rPr>
              <a:t>PERTEMUAN 4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Olivia Tjandra </a:t>
            </a:r>
            <a:r>
              <a:rPr lang="en-US" altLang="en-US" sz="2000" b="1" dirty="0" err="1">
                <a:solidFill>
                  <a:schemeClr val="bg1"/>
                </a:solidFill>
              </a:rPr>
              <a:t>Waluya</a:t>
            </a:r>
            <a:r>
              <a:rPr lang="en-US" altLang="en-US" sz="2000" b="1" dirty="0">
                <a:solidFill>
                  <a:schemeClr val="bg1"/>
                </a:solidFill>
              </a:rPr>
              <a:t> M. Si., Psi</a:t>
            </a:r>
          </a:p>
          <a:p>
            <a:pPr algn="ctr" eaLnBrk="1" hangingPunct="1"/>
            <a:r>
              <a:rPr lang="en-US" altLang="en-US" sz="2000" b="1" dirty="0" err="1" smtClean="0">
                <a:solidFill>
                  <a:schemeClr val="bg1"/>
                </a:solidFill>
              </a:rPr>
              <a:t>Psikoterapi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 smtClean="0">
                <a:solidFill>
                  <a:schemeClr val="bg1"/>
                </a:solidFill>
              </a:rPr>
              <a:t>Psikologi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/>
              <a:t>Fungsi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Terapis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terapis</a:t>
            </a:r>
            <a:r>
              <a:rPr lang="en-US" altLang="en-US" sz="2600" dirty="0" smtClean="0"/>
              <a:t>: </a:t>
            </a:r>
            <a:r>
              <a:rPr lang="en-US" altLang="en-US" sz="2600" dirty="0" err="1" smtClean="0"/>
              <a:t>instrumen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perubahan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pada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klien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latin typeface="Wingdings" charset="2"/>
              </a:rPr>
              <a:t>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sikap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terapis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punya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dampak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besar</a:t>
            </a:r>
            <a:endParaRPr lang="en-US" altLang="en-US" sz="2600" dirty="0" smtClean="0"/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err="1" smtClean="0"/>
              <a:t>Fungsi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terapis</a:t>
            </a:r>
            <a:r>
              <a:rPr lang="en-US" altLang="en-US" sz="2600" dirty="0" smtClean="0"/>
              <a:t>: </a:t>
            </a:r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Aria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err="1" smtClean="0"/>
              <a:t>Menciptakan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suasana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terapi</a:t>
            </a:r>
            <a:r>
              <a:rPr lang="en-US" altLang="en-US" sz="2600" dirty="0" smtClean="0"/>
              <a:t> yang </a:t>
            </a:r>
            <a:r>
              <a:rPr lang="en-US" altLang="en-US" sz="2600" dirty="0" err="1" smtClean="0"/>
              <a:t>memfasilitasi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pertumbuhan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kepribadian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klien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selama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proses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terapi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berlangsung</a:t>
            </a:r>
            <a:endParaRPr lang="en-US" altLang="en-US" sz="2600" dirty="0" smtClean="0"/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Aria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err="1" smtClean="0"/>
              <a:t>Menciptakan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hubungan</a:t>
            </a:r>
            <a:r>
              <a:rPr lang="en-US" altLang="en-US" sz="2600" dirty="0" smtClean="0"/>
              <a:t> yang </a:t>
            </a:r>
            <a:r>
              <a:rPr lang="en-US" altLang="en-US" sz="2600" dirty="0" err="1" smtClean="0"/>
              <a:t>bersifat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menolong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dimana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klien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dapat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mengalami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kebebasan</a:t>
            </a:r>
            <a:r>
              <a:rPr lang="en-US" altLang="en-US" sz="2600" dirty="0" smtClean="0"/>
              <a:t> yang </a:t>
            </a:r>
            <a:r>
              <a:rPr lang="en-US" altLang="en-US" sz="2600" dirty="0" err="1" smtClean="0"/>
              <a:t>dibutuhkan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untuk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menjelajahi</a:t>
            </a:r>
            <a:r>
              <a:rPr lang="en-US" altLang="en-US" sz="2600" dirty="0" smtClean="0"/>
              <a:t> area </a:t>
            </a:r>
            <a:r>
              <a:rPr lang="en-US" altLang="en-US" sz="2600" dirty="0" err="1" smtClean="0"/>
              <a:t>kehidupannya</a:t>
            </a:r>
            <a:r>
              <a:rPr lang="en-US" altLang="en-US" sz="2600" dirty="0" smtClean="0"/>
              <a:t> yang </a:t>
            </a:r>
            <a:r>
              <a:rPr lang="en-US" altLang="en-US" sz="2600" dirty="0" err="1" smtClean="0"/>
              <a:t>ditolak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secara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sadar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atau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dikacaukan</a:t>
            </a:r>
            <a:endParaRPr lang="en-US" altLang="en-US" sz="2600" dirty="0" smtClean="0"/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Aria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err="1" smtClean="0"/>
              <a:t>Terapis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harus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mau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menjadi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 yang </a:t>
            </a:r>
            <a:r>
              <a:rPr lang="en-US" altLang="en-US" sz="2600" dirty="0" err="1" smtClean="0"/>
              <a:t>nyata</a:t>
            </a:r>
            <a:r>
              <a:rPr lang="en-US" altLang="en-US" sz="2600" dirty="0" smtClean="0"/>
              <a:t>/ </a:t>
            </a:r>
            <a:r>
              <a:rPr lang="en-US" altLang="en-US" sz="2600" dirty="0" err="1" smtClean="0"/>
              <a:t>jujur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dalam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hubungannya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dengan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klien</a:t>
            </a:r>
            <a:endParaRPr lang="en-US" altLang="en-US" sz="26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id-ID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600" dirty="0" err="1" smtClean="0"/>
              <a:t>Pengalaman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Klien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dalam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Terapi</a:t>
            </a: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600" dirty="0" err="1" smtClean="0"/>
              <a:t>Perubahan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dalam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proses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terapi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tergantung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pada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persepsi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klien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terhadap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pengalaman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selama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proses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terapi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sikap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konselor</a:t>
            </a:r>
            <a:endParaRPr lang="en-US" altLang="en-US" sz="3600" dirty="0" smtClean="0"/>
          </a:p>
          <a:p>
            <a:pPr marL="431800" indent="-323850" eaLnBrk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600" dirty="0" err="1" smtClean="0"/>
              <a:t>Klien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datang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pada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terapis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dalam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keadaan</a:t>
            </a:r>
            <a:r>
              <a:rPr lang="en-US" altLang="en-US" sz="3600" dirty="0" smtClean="0"/>
              <a:t> “</a:t>
            </a:r>
            <a:r>
              <a:rPr lang="en-US" altLang="en-US" sz="3600" dirty="0" err="1" smtClean="0"/>
              <a:t>tidak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kongruen</a:t>
            </a:r>
            <a:r>
              <a:rPr lang="en-US" altLang="en-US" sz="3600" dirty="0" smtClean="0"/>
              <a:t>” (</a:t>
            </a:r>
            <a:r>
              <a:rPr lang="en-US" altLang="en-US" sz="3600" dirty="0" err="1" smtClean="0"/>
              <a:t>adanya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ketidaksesuaian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antara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persepsi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diri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klien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dengan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pengalaman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dalam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kenyataan</a:t>
            </a:r>
            <a:r>
              <a:rPr lang="en-US" altLang="en-US" sz="3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id-ID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>
                <a:latin typeface="Arial" charset="0"/>
                <a:cs typeface="Arial" charset="0"/>
              </a:rPr>
              <a:t>Lanjutan</a:t>
            </a:r>
            <a:r>
              <a:rPr lang="en-US" altLang="en-US" sz="3200" dirty="0" smtClean="0">
                <a:latin typeface="Arial" charset="0"/>
                <a:cs typeface="Arial" charset="0"/>
              </a:rPr>
              <a:t>…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431800" indent="-323850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Wingdings" charset="2"/>
              <a:buChar char="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Contoh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seorang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mahasiswa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merasa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dirinya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dokter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padahal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rata-rata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ketidaksesuaian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antara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bagaimana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melihat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dirinya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self concept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bagaimana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ingin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melihat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dirinya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ideal-self concept</a:t>
            </a:r>
            <a:r>
              <a:rPr lang="en-US" altLang="en-US" dirty="0" smtClean="0"/>
              <a:t>) 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kenyataan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nilai-nilainya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jelek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kecemasan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termotivasi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memasuki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proses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terapi</a:t>
            </a:r>
            <a:endParaRPr lang="en-US" altLang="en-US" dirty="0" smtClean="0"/>
          </a:p>
          <a:p>
            <a:pPr marL="431800" indent="-323850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Wingdings" charset="2"/>
              <a:buChar char="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sadar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bahwa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perasaan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nyaman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hadapi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mencari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kemungkinan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perubahan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4800" i="1" dirty="0" smtClean="0"/>
              <a:t>Who am I?</a:t>
            </a:r>
            <a:br>
              <a:rPr lang="en-US" altLang="en-US" sz="4800" i="1" dirty="0" smtClean="0"/>
            </a:br>
            <a:r>
              <a:rPr lang="en-US" altLang="en-US" sz="4800" i="1" dirty="0" err="1" smtClean="0"/>
              <a:t>Siapakah</a:t>
            </a:r>
            <a:r>
              <a:rPr lang="en-US" altLang="en-US" sz="4800" i="1" dirty="0" smtClean="0"/>
              <a:t> </a:t>
            </a:r>
            <a:r>
              <a:rPr lang="en-US" altLang="en-US" sz="4800" i="1" dirty="0" err="1" smtClean="0"/>
              <a:t>aku</a:t>
            </a:r>
            <a:r>
              <a:rPr lang="en-US" altLang="en-US" sz="4800" i="1" dirty="0" smtClean="0"/>
              <a:t>?</a:t>
            </a:r>
            <a:endParaRPr lang="en-US" altLang="en-US" sz="4800" i="1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latin typeface="Arial" charset="0"/>
            </a:endParaRPr>
          </a:p>
          <a:p>
            <a:pPr>
              <a:buNone/>
              <a:defRPr/>
            </a:pPr>
            <a:endParaRPr lang="en-US" altLang="en-US" sz="2400" dirty="0" smtClean="0">
              <a:latin typeface="Arial" charset="0"/>
            </a:endParaRPr>
          </a:p>
          <a:p>
            <a:pPr algn="ctr">
              <a:buNone/>
              <a:defRPr/>
            </a:pPr>
            <a:r>
              <a:rPr lang="en-US" altLang="en-US" sz="2600" dirty="0" err="1" smtClean="0">
                <a:latin typeface="Arial" charset="0"/>
              </a:rPr>
              <a:t>Tuliskan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pendapat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mengenai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dirimu</a:t>
            </a:r>
            <a:r>
              <a:rPr lang="en-US" altLang="en-US" sz="2600" dirty="0" smtClean="0">
                <a:latin typeface="Arial" charset="0"/>
              </a:rPr>
              <a:t>, </a:t>
            </a:r>
            <a:r>
              <a:rPr lang="en-US" altLang="en-US" sz="2600" dirty="0" err="1" smtClean="0">
                <a:latin typeface="Arial" charset="0"/>
              </a:rPr>
              <a:t>dan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mintalah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pendapat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dari</a:t>
            </a:r>
            <a:r>
              <a:rPr lang="en-US" altLang="en-US" sz="2600" dirty="0" smtClean="0">
                <a:latin typeface="Arial" charset="0"/>
              </a:rPr>
              <a:t> 2 </a:t>
            </a:r>
            <a:r>
              <a:rPr lang="en-US" altLang="en-US" sz="2600" dirty="0" err="1" smtClean="0">
                <a:latin typeface="Arial" charset="0"/>
              </a:rPr>
              <a:t>orang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teman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dekat</a:t>
            </a:r>
            <a:r>
              <a:rPr lang="en-US" altLang="en-US" sz="2600" dirty="0" smtClean="0">
                <a:latin typeface="Arial" charset="0"/>
              </a:rPr>
              <a:t>/ </a:t>
            </a:r>
            <a:r>
              <a:rPr lang="en-US" altLang="en-US" sz="2600" dirty="0" err="1" smtClean="0">
                <a:latin typeface="Arial" charset="0"/>
              </a:rPr>
              <a:t>sahabat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mengenai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dirimu</a:t>
            </a:r>
            <a:r>
              <a:rPr lang="en-US" altLang="en-US" sz="2600" dirty="0" smtClean="0">
                <a:latin typeface="Arial" charset="0"/>
              </a:rPr>
              <a:t>. </a:t>
            </a:r>
            <a:r>
              <a:rPr lang="en-US" altLang="en-US" sz="2600" dirty="0" err="1" smtClean="0">
                <a:latin typeface="Arial" charset="0"/>
              </a:rPr>
              <a:t>Bandingkan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pendapat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teman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mengenai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dirimu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dan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pendapat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pribadimu</a:t>
            </a:r>
            <a:r>
              <a:rPr lang="en-US" altLang="en-US" sz="2600" dirty="0" smtClean="0">
                <a:latin typeface="Arial" charset="0"/>
              </a:rPr>
              <a:t>. </a:t>
            </a:r>
          </a:p>
          <a:p>
            <a:pPr algn="ctr">
              <a:buNone/>
              <a:defRPr/>
            </a:pPr>
            <a:r>
              <a:rPr lang="en-US" altLang="en-US" sz="2600" dirty="0" err="1" smtClean="0">
                <a:latin typeface="Arial" charset="0"/>
              </a:rPr>
              <a:t>Jika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banyak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perbedaan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antara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pendapat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temanmu</a:t>
            </a:r>
            <a:r>
              <a:rPr lang="en-US" altLang="en-US" sz="2600" dirty="0" smtClean="0">
                <a:latin typeface="Arial" charset="0"/>
              </a:rPr>
              <a:t> (</a:t>
            </a:r>
            <a:r>
              <a:rPr lang="en-US" altLang="en-US" sz="2600" dirty="0" err="1" smtClean="0">
                <a:latin typeface="Arial" charset="0"/>
              </a:rPr>
              <a:t>dirimu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dalam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kenyataan</a:t>
            </a:r>
            <a:r>
              <a:rPr lang="en-US" altLang="en-US" sz="2600" dirty="0" smtClean="0">
                <a:latin typeface="Arial" charset="0"/>
              </a:rPr>
              <a:t>/ real self) </a:t>
            </a:r>
            <a:r>
              <a:rPr lang="en-US" altLang="en-US" sz="2600" dirty="0" err="1" smtClean="0">
                <a:latin typeface="Arial" charset="0"/>
              </a:rPr>
              <a:t>dengan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pendapat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dirimu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sendiri</a:t>
            </a:r>
            <a:r>
              <a:rPr lang="en-US" altLang="en-US" sz="2600" dirty="0" smtClean="0">
                <a:latin typeface="Arial" charset="0"/>
              </a:rPr>
              <a:t> (ideal self), </a:t>
            </a:r>
            <a:r>
              <a:rPr lang="en-US" altLang="en-US" sz="2600" dirty="0" err="1" smtClean="0">
                <a:latin typeface="Arial" charset="0"/>
              </a:rPr>
              <a:t>maka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terjadi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kondisi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inkongruen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600" dirty="0" err="1" smtClean="0">
                <a:latin typeface="Arial" charset="0"/>
              </a:rPr>
              <a:t>dalam</a:t>
            </a:r>
            <a:r>
              <a:rPr lang="en-US" altLang="en-US" sz="2600" dirty="0" smtClean="0">
                <a:latin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</a:rPr>
              <a:t>kepribadianmu</a:t>
            </a:r>
            <a:r>
              <a:rPr lang="en-US" altLang="en-US" sz="2400" dirty="0" smtClean="0">
                <a:latin typeface="Arial" charset="0"/>
              </a:rPr>
              <a:t> </a:t>
            </a:r>
            <a:endParaRPr lang="en-US" altLang="en-US" sz="2400" dirty="0" smtClean="0"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600" dirty="0" err="1" smtClean="0"/>
              <a:t>Refleksi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Diri</a:t>
            </a: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286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31800" indent="-323850" eaLnBrk="1">
              <a:spcBef>
                <a:spcPts val="8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600" dirty="0" err="1" smtClean="0"/>
              <a:t>Apakah</a:t>
            </a:r>
            <a:r>
              <a:rPr lang="en-US" altLang="en-US" sz="3600" dirty="0" smtClean="0"/>
              <a:t> </a:t>
            </a:r>
            <a:r>
              <a:rPr lang="en-US" altLang="en-US" sz="3600" i="1" dirty="0" smtClean="0"/>
              <a:t>ideal self concept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saya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sesuai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dengan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kenyataan</a:t>
            </a:r>
            <a:r>
              <a:rPr lang="en-US" altLang="en-US" sz="3600" dirty="0" smtClean="0"/>
              <a:t>?</a:t>
            </a:r>
          </a:p>
          <a:p>
            <a:pPr marL="431800" indent="-323850" eaLnBrk="1">
              <a:spcBef>
                <a:spcPts val="8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600" dirty="0" err="1" smtClean="0"/>
              <a:t>Diskusikan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pertanyaan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atas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dengan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teman</a:t>
            </a:r>
            <a:r>
              <a:rPr lang="en-US" altLang="en-US" sz="3600" dirty="0" smtClean="0"/>
              <a:t> yang </a:t>
            </a:r>
            <a:r>
              <a:rPr lang="en-US" altLang="en-US" sz="3600" dirty="0" err="1" smtClean="0"/>
              <a:t>kamu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mintai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pendapat</a:t>
            </a:r>
            <a:r>
              <a:rPr lang="en-US" altLang="en-US" sz="3600" dirty="0" smtClean="0"/>
              <a:t>!</a:t>
            </a:r>
          </a:p>
          <a:p>
            <a:endParaRPr lang="id-ID" altLang="en-US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/>
              <a:t>Hubungan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Terapis</a:t>
            </a:r>
            <a:r>
              <a:rPr lang="en-US" altLang="en-US" sz="3200" dirty="0" smtClean="0"/>
              <a:t> - </a:t>
            </a:r>
            <a:r>
              <a:rPr lang="en-US" altLang="en-US" sz="3200" dirty="0" err="1" smtClean="0"/>
              <a:t>Klien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07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31800" indent="-323850" eaLnBrk="1">
              <a:lnSpc>
                <a:spcPct val="90000"/>
              </a:lnSpc>
              <a:spcBef>
                <a:spcPts val="675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smtClean="0"/>
              <a:t>Rogers (1961):                                      “</a:t>
            </a:r>
            <a:r>
              <a:rPr lang="en-US" altLang="en-US" sz="2800" dirty="0" err="1" smtClean="0"/>
              <a:t>Saya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memberikan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hubungan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dimana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orang</a:t>
            </a:r>
            <a:r>
              <a:rPr lang="en-US" altLang="en-US" sz="2800" dirty="0" smtClean="0"/>
              <a:t> lain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menemukan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dirinya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kapasitas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menggunakan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hubungan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bertumbuh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berubah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sehingga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perkembangan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kepribadian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terjadi</a:t>
            </a:r>
            <a:r>
              <a:rPr lang="en-US" altLang="en-US" sz="2800" dirty="0" smtClean="0"/>
              <a:t>.” </a:t>
            </a:r>
          </a:p>
          <a:p>
            <a:pPr marL="431800" indent="-323850" eaLnBrk="1">
              <a:lnSpc>
                <a:spcPct val="90000"/>
              </a:lnSpc>
              <a:spcBef>
                <a:spcPts val="675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smtClean="0">
                <a:latin typeface="Wingdings" charset="2"/>
              </a:rPr>
              <a:t>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perubahan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kepribadian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arah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positif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terjadi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kecuali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hubungan</a:t>
            </a:r>
            <a:r>
              <a:rPr lang="en-US" altLang="en-US" sz="2800" dirty="0" smtClean="0"/>
              <a:t>.</a:t>
            </a:r>
          </a:p>
          <a:p>
            <a:pPr marL="431800" indent="-323850" eaLnBrk="1">
              <a:lnSpc>
                <a:spcPct val="90000"/>
              </a:lnSpc>
              <a:spcBef>
                <a:spcPts val="675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diperlukan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adanya</a:t>
            </a:r>
            <a:r>
              <a:rPr lang="en-US" altLang="en-US" sz="2800" dirty="0" smtClean="0"/>
              <a:t> diagnosis </a:t>
            </a:r>
            <a:r>
              <a:rPr lang="en-US" altLang="en-US" sz="2800" dirty="0" err="1" smtClean="0"/>
              <a:t>psikologis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akurat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Wingdings" charset="2"/>
              </a:rPr>
              <a:t></a:t>
            </a:r>
            <a:r>
              <a:rPr lang="en-US" altLang="en-US" sz="2800" dirty="0" err="1" smtClean="0"/>
              <a:t>mungkin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efektif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psikoterapi</a:t>
            </a:r>
            <a:endParaRPr lang="en-US" altLang="en-US" sz="2800" dirty="0" smtClean="0"/>
          </a:p>
          <a:p>
            <a:endParaRPr lang="id-ID" alt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>
                <a:latin typeface="Arial" charset="0"/>
                <a:cs typeface="Arial" charset="0"/>
              </a:rPr>
              <a:t>Lanjutan</a:t>
            </a:r>
            <a:r>
              <a:rPr lang="en-US" altLang="en-US" sz="3200" dirty="0" smtClean="0">
                <a:latin typeface="Arial" charset="0"/>
                <a:cs typeface="Arial" charset="0"/>
              </a:rPr>
              <a:t>…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07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31800" indent="-323850" eaLnBrk="1">
              <a:lnSpc>
                <a:spcPct val="90000"/>
              </a:lnSpc>
              <a:spcBef>
                <a:spcPts val="675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smtClean="0"/>
              <a:t>Rogers (1961):                                </a:t>
            </a:r>
          </a:p>
          <a:p>
            <a:pPr marL="431800" indent="-323850" eaLnBrk="1">
              <a:lnSpc>
                <a:spcPct val="90000"/>
              </a:lnSpc>
              <a:spcBef>
                <a:spcPts val="675"/>
              </a:spcBef>
              <a:buClr>
                <a:srgbClr val="FF0000"/>
              </a:buClr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smtClean="0"/>
              <a:t>      “</a:t>
            </a:r>
            <a:r>
              <a:rPr lang="en-US" altLang="en-US" sz="2800" dirty="0" err="1" smtClean="0"/>
              <a:t>Saya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memberikan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hubungan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dimana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orang</a:t>
            </a:r>
            <a:r>
              <a:rPr lang="en-US" altLang="en-US" sz="2800" dirty="0" smtClean="0"/>
              <a:t> lain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menemukan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dirinya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kapasitas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menggunakan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hubungan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bertumbuh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berubah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sehingga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perkembangan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kepribadian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terjadi</a:t>
            </a:r>
            <a:r>
              <a:rPr lang="en-US" altLang="en-US" sz="2800" dirty="0" smtClean="0"/>
              <a:t>.” </a:t>
            </a:r>
          </a:p>
          <a:p>
            <a:pPr marL="431800" indent="-323850" eaLnBrk="1">
              <a:lnSpc>
                <a:spcPct val="90000"/>
              </a:lnSpc>
              <a:spcBef>
                <a:spcPts val="675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smtClean="0">
                <a:latin typeface="Wingdings" charset="2"/>
              </a:rPr>
              <a:t>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perubahan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kepribadian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arah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positif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terjadi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kecuali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hubungan</a:t>
            </a:r>
            <a:r>
              <a:rPr lang="en-US" altLang="en-US" sz="2800" dirty="0" smtClean="0"/>
              <a:t>.</a:t>
            </a:r>
          </a:p>
          <a:p>
            <a:pPr marL="431800" indent="-323850" eaLnBrk="1">
              <a:lnSpc>
                <a:spcPct val="90000"/>
              </a:lnSpc>
              <a:spcBef>
                <a:spcPts val="675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diperlukan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adanya</a:t>
            </a:r>
            <a:r>
              <a:rPr lang="en-US" altLang="en-US" sz="2800" dirty="0" smtClean="0"/>
              <a:t> diagnosis </a:t>
            </a:r>
            <a:r>
              <a:rPr lang="en-US" altLang="en-US" sz="2800" dirty="0" err="1" smtClean="0"/>
              <a:t>psikologis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akurat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Wingdings" charset="2"/>
              </a:rPr>
              <a:t></a:t>
            </a:r>
            <a:r>
              <a:rPr lang="en-US" altLang="en-US" sz="2800" dirty="0" err="1" smtClean="0"/>
              <a:t>mungkin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efektif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psikoterapi</a:t>
            </a:r>
            <a:endParaRPr lang="en-US" altLang="en-US" sz="2800" dirty="0" smtClean="0"/>
          </a:p>
          <a:p>
            <a:endParaRPr lang="id-ID" alt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smtClean="0"/>
              <a:t>6 </a:t>
            </a:r>
            <a:r>
              <a:rPr lang="en-US" altLang="en-US" sz="3200" dirty="0" err="1" smtClean="0"/>
              <a:t>Kondisi</a:t>
            </a:r>
            <a:r>
              <a:rPr lang="en-US" altLang="en-US" sz="3200" dirty="0" smtClean="0"/>
              <a:t> yang </a:t>
            </a:r>
            <a:r>
              <a:rPr lang="en-US" altLang="en-US" sz="3200" dirty="0" err="1" smtClean="0"/>
              <a:t>Memungkinkan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Diperlukan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untuk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Terjadinya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Perubahan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Kepribadian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0724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8013" indent="-608013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kontak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psikologis</a:t>
            </a:r>
            <a:endParaRPr lang="en-US" altLang="en-US" dirty="0" smtClean="0"/>
          </a:p>
          <a:p>
            <a:pPr marL="608013" indent="-608013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Orang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pertama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disebut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berada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keadaan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kongruen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membutuhkan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bantuan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merasa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cemas</a:t>
            </a:r>
            <a:endParaRPr lang="en-US" altLang="en-US" dirty="0" smtClean="0"/>
          </a:p>
          <a:p>
            <a:pPr marL="608013" indent="-608013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Orang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disebut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terapis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kongruen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terintegrasi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berhubungan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orang</a:t>
            </a:r>
            <a:r>
              <a:rPr lang="en-US" altLang="en-US" dirty="0" smtClean="0"/>
              <a:t> lain</a:t>
            </a:r>
          </a:p>
          <a:p>
            <a:pPr marL="608013" indent="-608013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Terapis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mengalami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unconditional positive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regard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endParaRPr lang="en-US" altLang="en-US" dirty="0" smtClean="0"/>
          </a:p>
          <a:p>
            <a:endParaRPr lang="id-ID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>
                <a:latin typeface="Arial" charset="0"/>
                <a:cs typeface="Arial" charset="0"/>
              </a:rPr>
              <a:t>Lanjutan</a:t>
            </a:r>
            <a:r>
              <a:rPr lang="en-US" altLang="en-US" sz="3200" dirty="0" smtClean="0">
                <a:latin typeface="Arial" charset="0"/>
                <a:cs typeface="Arial" charset="0"/>
              </a:rPr>
              <a:t>..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07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608013" indent="-608013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5. </a:t>
            </a:r>
            <a:r>
              <a:rPr lang="en-US" altLang="en-US" dirty="0" err="1" smtClean="0"/>
              <a:t>Terapis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mengalami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pengertian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empatis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pandang</a:t>
            </a:r>
            <a:r>
              <a:rPr lang="en-US" altLang="en-US" dirty="0" smtClean="0"/>
              <a:t>/ </a:t>
            </a:r>
            <a:r>
              <a:rPr lang="en-US" altLang="en-US" dirty="0" err="1" smtClean="0"/>
              <a:t>berpikir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berusaha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mengkomunikasikan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pengalaman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endParaRPr lang="en-US" altLang="en-US" dirty="0" smtClean="0"/>
          </a:p>
          <a:p>
            <a:pPr marL="608013" indent="-608013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6. </a:t>
            </a:r>
            <a:r>
              <a:rPr lang="en-US" altLang="en-US" dirty="0" err="1" smtClean="0"/>
              <a:t>Komunikasi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mengenai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pengertian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terapis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empatis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unconditional positive regard</a:t>
            </a:r>
            <a:r>
              <a:rPr lang="en-US" altLang="en-US" dirty="0" smtClean="0"/>
              <a:t> minimal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tercapai</a:t>
            </a:r>
            <a:endParaRPr lang="en-US" altLang="en-US" dirty="0" smtClean="0"/>
          </a:p>
          <a:p>
            <a:endParaRPr lang="id-ID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smtClean="0"/>
              <a:t>3 </a:t>
            </a:r>
            <a:r>
              <a:rPr lang="en-US" altLang="en-US" sz="3200" dirty="0" err="1" smtClean="0"/>
              <a:t>Karakteristik</a:t>
            </a:r>
            <a:r>
              <a:rPr lang="en-US" altLang="en-US" sz="3200" dirty="0" smtClean="0"/>
              <a:t>/ </a:t>
            </a:r>
            <a:r>
              <a:rPr lang="en-US" altLang="en-US" sz="3200" dirty="0" err="1" smtClean="0"/>
              <a:t>Sikap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Terapis</a:t>
            </a:r>
            <a:r>
              <a:rPr lang="en-US" altLang="en-US" sz="3200" dirty="0" smtClean="0"/>
              <a:t> </a:t>
            </a:r>
            <a:br>
              <a:rPr lang="en-US" altLang="en-US" sz="3200" dirty="0" smtClean="0"/>
            </a:br>
            <a:r>
              <a:rPr lang="en-US" altLang="en-US" sz="3200" dirty="0" smtClean="0"/>
              <a:t>yang </a:t>
            </a:r>
            <a:r>
              <a:rPr lang="en-US" altLang="en-US" sz="3200" dirty="0" err="1" smtClean="0"/>
              <a:t>Berperan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Penting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Proses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Terapi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0724" name="Content Placeholder 5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02163"/>
          </a:xfrm>
        </p:spPr>
        <p:txBody>
          <a:bodyPr/>
          <a:lstStyle/>
          <a:p>
            <a:pPr marL="608013" indent="-608013" eaLnBrk="1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err="1" smtClean="0"/>
              <a:t>Kongruen</a:t>
            </a:r>
            <a:r>
              <a:rPr lang="en-US" altLang="en-US" sz="2800" dirty="0" smtClean="0"/>
              <a:t>/ </a:t>
            </a:r>
            <a:r>
              <a:rPr lang="en-US" altLang="en-US" sz="2800" dirty="0" err="1" smtClean="0"/>
              <a:t>Jujur</a:t>
            </a:r>
            <a:r>
              <a:rPr lang="en-US" altLang="en-US" sz="2800" dirty="0" smtClean="0"/>
              <a:t>:</a:t>
            </a:r>
            <a:r>
              <a:rPr lang="en-US" altLang="en-US" sz="2800" dirty="0" smtClean="0"/>
              <a:t>  </a:t>
            </a:r>
            <a:r>
              <a:rPr lang="en-US" altLang="en-US" sz="2800" dirty="0" err="1" smtClean="0"/>
              <a:t>Terapis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nyata</a:t>
            </a:r>
            <a:r>
              <a:rPr lang="en-US" altLang="en-US" sz="2800" dirty="0" smtClean="0"/>
              <a:t>: </a:t>
            </a:r>
            <a:r>
              <a:rPr lang="en-US" altLang="en-US" sz="2800" dirty="0" err="1" smtClean="0"/>
              <a:t>jujur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terintegrasi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otentik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selama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proses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terapi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Wingdings" charset="2"/>
              </a:rPr>
              <a:t>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terapis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spontan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jujur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terhadap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perasaannya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selama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terapi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berlangsung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tetapi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tetap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jaga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sikap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impulsif</a:t>
            </a:r>
            <a:r>
              <a:rPr lang="en-US" altLang="en-US" sz="2800" dirty="0" smtClean="0"/>
              <a:t>. </a:t>
            </a:r>
          </a:p>
          <a:p>
            <a:pPr marL="608013" indent="-608013" eaLnBrk="1">
              <a:lnSpc>
                <a:spcPct val="80000"/>
              </a:lnSpc>
              <a:spcBef>
                <a:spcPts val="55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i="1" dirty="0" smtClean="0"/>
              <a:t>Unconditional positive regard:   </a:t>
            </a:r>
            <a:r>
              <a:rPr lang="en-US" altLang="en-US" sz="2800" dirty="0" err="1" smtClean="0"/>
              <a:t>Perhatian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mendalam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tulus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terhadap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klien</a:t>
            </a:r>
            <a:r>
              <a:rPr lang="en-US" altLang="en-US" sz="2800" dirty="0" smtClean="0"/>
              <a:t>. </a:t>
            </a:r>
            <a:r>
              <a:rPr lang="en-US" altLang="en-US" sz="2800" dirty="0" err="1" smtClean="0"/>
              <a:t>Perhatian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bersyarat</a:t>
            </a:r>
            <a:r>
              <a:rPr lang="en-US" altLang="en-US" sz="2800" dirty="0" smtClean="0"/>
              <a:t>: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dipengaruhi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oleh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evaluasi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penilaian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baik</a:t>
            </a:r>
            <a:r>
              <a:rPr lang="en-US" altLang="en-US" sz="2800" dirty="0" smtClean="0"/>
              <a:t>/ </a:t>
            </a:r>
            <a:r>
              <a:rPr lang="en-US" altLang="en-US" sz="2800" dirty="0" err="1" smtClean="0"/>
              <a:t>buruk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terhadap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perasaan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pemikiran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perbuatan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klien</a:t>
            </a:r>
            <a:r>
              <a:rPr lang="en-US" altLang="en-US" sz="2800" dirty="0" smtClean="0"/>
              <a:t>. </a:t>
            </a:r>
            <a:r>
              <a:rPr lang="en-US" altLang="en-US" sz="2800" dirty="0" err="1" smtClean="0"/>
              <a:t>Perhatian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juga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posesif</a:t>
            </a:r>
            <a:r>
              <a:rPr lang="en-US" altLang="en-US" sz="2800" dirty="0" smtClean="0"/>
              <a:t>.</a:t>
            </a:r>
            <a:r>
              <a:rPr lang="en-US" altLang="en-US" sz="2800" i="1" dirty="0" smtClean="0"/>
              <a:t>   </a:t>
            </a:r>
          </a:p>
          <a:p>
            <a:pPr marL="608013" indent="-608013" eaLnBrk="1">
              <a:lnSpc>
                <a:spcPct val="80000"/>
              </a:lnSpc>
              <a:spcBef>
                <a:spcPts val="55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dirty="0" err="1" smtClean="0"/>
              <a:t>Pengertian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empatis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akurat</a:t>
            </a:r>
            <a:r>
              <a:rPr lang="en-US" altLang="en-US" sz="2800" dirty="0" smtClean="0"/>
              <a:t>:</a:t>
            </a:r>
            <a:r>
              <a:rPr lang="en-US" altLang="en-US" sz="2800" i="1" dirty="0" smtClean="0"/>
              <a:t>   </a:t>
            </a:r>
            <a:r>
              <a:rPr lang="en-US" altLang="en-US" sz="2800" dirty="0" err="1" smtClean="0"/>
              <a:t>Tugas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terapis</a:t>
            </a:r>
            <a:r>
              <a:rPr lang="en-US" altLang="en-US" sz="2800" dirty="0" smtClean="0"/>
              <a:t>: </a:t>
            </a:r>
            <a:r>
              <a:rPr lang="en-US" altLang="en-US" sz="2800" dirty="0" err="1" smtClean="0"/>
              <a:t>mengerti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secara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sensitif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akurat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pengalaman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perasaan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klien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tampil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interaksi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berlangsung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selama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terapi</a:t>
            </a:r>
            <a:r>
              <a:rPr lang="en-US" altLang="en-US" sz="2800" i="1" dirty="0" smtClean="0"/>
              <a:t>                       </a:t>
            </a:r>
          </a:p>
          <a:p>
            <a:endParaRPr lang="id-ID" alt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Mahasiswa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mengetahui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prinsip-prinsip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dasar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pendekatan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i="1" dirty="0" smtClean="0">
                <a:latin typeface="Arial" charset="0"/>
                <a:cs typeface="Arial" charset="0"/>
              </a:rPr>
              <a:t>person-centered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dari</a:t>
            </a:r>
            <a:r>
              <a:rPr lang="en-US" altLang="en-US" dirty="0" smtClean="0">
                <a:latin typeface="Arial" charset="0"/>
                <a:cs typeface="Arial" charset="0"/>
              </a:rPr>
              <a:t> Carl Rogers</a:t>
            </a:r>
          </a:p>
          <a:p>
            <a:r>
              <a:rPr lang="en-US" altLang="en-US" dirty="0" err="1" smtClean="0">
                <a:latin typeface="Arial" charset="0"/>
                <a:cs typeface="Arial" charset="0"/>
              </a:rPr>
              <a:t>Mahasiswa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dapat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membedakan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dan</a:t>
            </a:r>
            <a:r>
              <a:rPr lang="en-US" altLang="en-US" dirty="0" smtClean="0">
                <a:latin typeface="Arial" charset="0"/>
                <a:cs typeface="Arial" charset="0"/>
              </a:rPr>
              <a:t>  </a:t>
            </a:r>
            <a:r>
              <a:rPr lang="en-US" altLang="en-US" dirty="0" err="1" smtClean="0">
                <a:latin typeface="Arial" charset="0"/>
                <a:cs typeface="Arial" charset="0"/>
              </a:rPr>
              <a:t>mengetahui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cara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melakukan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terapi</a:t>
            </a:r>
            <a:r>
              <a:rPr lang="en-US" altLang="en-US" dirty="0" smtClean="0">
                <a:latin typeface="Arial" charset="0"/>
                <a:cs typeface="Arial" charset="0"/>
              </a:rPr>
              <a:t> person centered </a:t>
            </a:r>
            <a:r>
              <a:rPr lang="en-US" altLang="en-US" dirty="0" err="1" smtClean="0">
                <a:latin typeface="Arial" charset="0"/>
                <a:cs typeface="Arial" charset="0"/>
              </a:rPr>
              <a:t>dengan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pendekatan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psikoanalisa</a:t>
            </a:r>
            <a:r>
              <a:rPr lang="en-US" altLang="en-US" dirty="0" smtClean="0">
                <a:latin typeface="Arial" charset="0"/>
                <a:cs typeface="Arial" charset="0"/>
              </a:rPr>
              <a:t>, </a:t>
            </a:r>
            <a:r>
              <a:rPr lang="en-US" altLang="en-US" dirty="0" err="1" smtClean="0">
                <a:latin typeface="Arial" charset="0"/>
                <a:cs typeface="Arial" charset="0"/>
              </a:rPr>
              <a:t>hubungan</a:t>
            </a:r>
            <a:r>
              <a:rPr lang="en-US" altLang="en-US" dirty="0" smtClean="0">
                <a:latin typeface="Arial" charset="0"/>
                <a:cs typeface="Arial" charset="0"/>
              </a:rPr>
              <a:t>, </a:t>
            </a:r>
            <a:r>
              <a:rPr lang="en-US" altLang="en-US" dirty="0" err="1" smtClean="0">
                <a:latin typeface="Arial" charset="0"/>
                <a:cs typeface="Arial" charset="0"/>
              </a:rPr>
              <a:t>dan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terstruktur</a:t>
            </a:r>
            <a:endParaRPr lang="id-ID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en-US" sz="3200" smtClean="0">
              <a:latin typeface="Arial" charset="0"/>
              <a:cs typeface="Arial" charset="0"/>
            </a:endParaRPr>
          </a:p>
        </p:txBody>
      </p:sp>
      <p:sp>
        <p:nvSpPr>
          <p:cNvPr id="307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altLang="en-US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>
                <a:latin typeface="Arial" charset="0"/>
                <a:cs typeface="Arial" charset="0"/>
              </a:rPr>
              <a:t>Konsep</a:t>
            </a:r>
            <a:r>
              <a:rPr lang="en-US" altLang="en-US" sz="320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dirty="0" err="1" smtClean="0">
                <a:latin typeface="Arial" charset="0"/>
                <a:cs typeface="Arial" charset="0"/>
              </a:rPr>
              <a:t>Dasar</a:t>
            </a:r>
            <a:r>
              <a:rPr lang="en-US" altLang="en-US" sz="3200" dirty="0" smtClean="0">
                <a:latin typeface="Arial" charset="0"/>
                <a:cs typeface="Arial" charset="0"/>
              </a:rPr>
              <a:t> </a:t>
            </a:r>
            <a:br>
              <a:rPr lang="en-US" altLang="en-US" sz="3200" dirty="0" smtClean="0">
                <a:latin typeface="Arial" charset="0"/>
                <a:cs typeface="Arial" charset="0"/>
              </a:rPr>
            </a:br>
            <a:r>
              <a:rPr lang="en-US" altLang="en-US" sz="3200" dirty="0" err="1" smtClean="0">
                <a:latin typeface="Arial" charset="0"/>
                <a:cs typeface="Arial" charset="0"/>
              </a:rPr>
              <a:t>Pandangan</a:t>
            </a:r>
            <a:r>
              <a:rPr lang="en-US" altLang="en-US" sz="320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dirty="0" err="1" smtClean="0">
                <a:latin typeface="Arial" charset="0"/>
                <a:cs typeface="Arial" charset="0"/>
              </a:rPr>
              <a:t>Mengenai</a:t>
            </a:r>
            <a:r>
              <a:rPr lang="en-US" altLang="en-US" sz="320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dirty="0" err="1" smtClean="0">
                <a:latin typeface="Arial" charset="0"/>
                <a:cs typeface="Arial" charset="0"/>
              </a:rPr>
              <a:t>Manusia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>
              <a:spcBef>
                <a:spcPts val="8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Manusia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dilihat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makhluk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berbudaya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bergerak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maju,dan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berjuang</a:t>
            </a:r>
            <a:r>
              <a:rPr lang="en-US" altLang="en-US" dirty="0" smtClean="0"/>
              <a:t> agar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secara</a:t>
            </a:r>
            <a:r>
              <a:rPr lang="en-US" altLang="en-US" dirty="0" smtClean="0"/>
              <a:t> optimal, </a:t>
            </a:r>
            <a:r>
              <a:rPr lang="en-US" altLang="en-US" dirty="0" err="1" smtClean="0"/>
              <a:t>karena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dasarnya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manusia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positif</a:t>
            </a:r>
            <a:endParaRPr lang="en-US" altLang="en-US" dirty="0" smtClean="0"/>
          </a:p>
          <a:p>
            <a:pPr marL="431800" indent="-323850" eaLnBrk="1">
              <a:spcBef>
                <a:spcPts val="7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Manusia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dipercaya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dasarnya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manusia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bekerja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selalu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berkembang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mengontrol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impuls-impuls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agresifnya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id-ID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>
                <a:latin typeface="Arial" charset="0"/>
                <a:cs typeface="Arial" charset="0"/>
              </a:rPr>
              <a:t>Lanjutan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431800" indent="-323850" eaLnBrk="1">
              <a:lnSpc>
                <a:spcPct val="80000"/>
              </a:lnSpc>
              <a:spcBef>
                <a:spcPts val="7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Manusia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kemampuan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menghindar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gangguan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kepribadian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tanggung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jawab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proses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terapi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terletak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endParaRPr lang="en-US" altLang="en-US" dirty="0" smtClean="0"/>
          </a:p>
          <a:p>
            <a:pPr marL="431800" indent="-323850" eaLnBrk="1">
              <a:lnSpc>
                <a:spcPct val="80000"/>
              </a:lnSpc>
              <a:spcBef>
                <a:spcPts val="700"/>
              </a:spcBef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 smtClean="0"/>
          </a:p>
          <a:p>
            <a:pPr marL="431800" indent="-323850" eaLnBrk="1">
              <a:lnSpc>
                <a:spcPct val="80000"/>
              </a:lnSpc>
              <a:spcBef>
                <a:spcPts val="7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Terapis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bukanlah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individu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tahu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terbaik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pasif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melainkan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aktif</a:t>
            </a:r>
            <a:endParaRPr lang="en-US" altLang="en-US" dirty="0" smtClean="0"/>
          </a:p>
          <a:p>
            <a:pPr marL="431800" indent="-323850" eaLnBrk="1">
              <a:lnSpc>
                <a:spcPct val="80000"/>
              </a:lnSpc>
              <a:spcBef>
                <a:spcPts val="700"/>
              </a:spcBef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 smtClean="0"/>
          </a:p>
          <a:p>
            <a:pPr marL="431800" indent="-323850" eaLnBrk="1">
              <a:lnSpc>
                <a:spcPct val="80000"/>
              </a:lnSpc>
              <a:spcBef>
                <a:spcPts val="7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err="1" smtClean="0"/>
              <a:t>Akar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terapi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kapasitas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waspada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kemampuan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membuat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keputusan</a:t>
            </a:r>
            <a:r>
              <a:rPr lang="en-US" altLang="en-US" dirty="0" smtClean="0"/>
              <a:t> </a:t>
            </a:r>
          </a:p>
          <a:p>
            <a:pPr marL="431800" indent="-323850" eaLnBrk="1">
              <a:lnSpc>
                <a:spcPct val="80000"/>
              </a:lnSpc>
              <a:spcBef>
                <a:spcPts val="700"/>
              </a:spcBef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/>
              <a:t>Karakteristik</a:t>
            </a:r>
            <a:r>
              <a:rPr lang="en-US" altLang="en-US" sz="3200" dirty="0" smtClean="0"/>
              <a:t> Client-Centered Approach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8013" indent="-608013" eaLnBrk="1">
              <a:lnSpc>
                <a:spcPct val="80000"/>
              </a:lnSpc>
              <a:spcBef>
                <a:spcPts val="625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Fokus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tanggung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jawab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kapasitas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menemukan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cara</a:t>
            </a:r>
            <a:r>
              <a:rPr lang="en-US" altLang="en-US" dirty="0" smtClean="0"/>
              <a:t> agar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masuk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dunia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nyata</a:t>
            </a:r>
            <a:endParaRPr lang="en-US" altLang="en-US" dirty="0" smtClean="0"/>
          </a:p>
          <a:p>
            <a:pPr marL="608013" indent="-608013" eaLnBrk="1">
              <a:lnSpc>
                <a:spcPct val="80000"/>
              </a:lnSpc>
              <a:spcBef>
                <a:spcPts val="45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Penekanan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dunia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fenomenal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empati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pemahaman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thdp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pandang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utk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pahami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persepsi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thdp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dunia</a:t>
            </a:r>
            <a:endParaRPr lang="en-US" altLang="en-US" dirty="0" smtClean="0"/>
          </a:p>
          <a:p>
            <a:pPr marL="608013" indent="-608013" eaLnBrk="1">
              <a:lnSpc>
                <a:spcPct val="80000"/>
              </a:lnSpc>
              <a:spcBef>
                <a:spcPts val="45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perbedaan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prinsip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individu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mengalami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gangguan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kepribadian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kunci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kematangan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psikologis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id-ID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>
                <a:latin typeface="Arial" charset="0"/>
                <a:cs typeface="Arial" charset="0"/>
              </a:rPr>
              <a:t>Lanjutan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608013" indent="-608013" eaLnBrk="1">
              <a:lnSpc>
                <a:spcPct val="80000"/>
              </a:lnSpc>
              <a:spcBef>
                <a:spcPts val="625"/>
              </a:spcBef>
              <a:buClr>
                <a:srgbClr val="996666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600" dirty="0" smtClean="0"/>
              <a:t>4. </a:t>
            </a:r>
            <a:r>
              <a:rPr lang="en-US" altLang="en-US" sz="3600" dirty="0" err="1" smtClean="0"/>
              <a:t>Psikoterapi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hanya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merupakan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satu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contoh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dari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hubungan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antarpribadi</a:t>
            </a:r>
            <a:r>
              <a:rPr lang="en-US" altLang="en-US" sz="3600" dirty="0" smtClean="0"/>
              <a:t> yang </a:t>
            </a:r>
            <a:r>
              <a:rPr lang="en-US" altLang="en-US" sz="3600" dirty="0" err="1" smtClean="0"/>
              <a:t>bersifat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membangun</a:t>
            </a:r>
            <a:endParaRPr lang="en-US" altLang="en-US" sz="3600" dirty="0" smtClean="0"/>
          </a:p>
          <a:p>
            <a:pPr marL="608013" indent="-608013" eaLnBrk="1">
              <a:lnSpc>
                <a:spcPct val="80000"/>
              </a:lnSpc>
              <a:spcBef>
                <a:spcPts val="500"/>
              </a:spcBef>
              <a:buClr>
                <a:srgbClr val="996666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600" dirty="0" smtClean="0"/>
              <a:t>5. </a:t>
            </a:r>
            <a:r>
              <a:rPr lang="en-US" altLang="en-US" sz="3600" i="1" dirty="0" smtClean="0"/>
              <a:t>Person Centered</a:t>
            </a:r>
            <a:r>
              <a:rPr lang="en-US" altLang="en-US" sz="3600" i="1" dirty="0" smtClean="0"/>
              <a:t> Therapy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bukan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sekumpulan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teknik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atau</a:t>
            </a:r>
            <a:r>
              <a:rPr lang="en-US" altLang="en-US" sz="3600" dirty="0" smtClean="0"/>
              <a:t> dogma </a:t>
            </a:r>
            <a:r>
              <a:rPr lang="en-US" altLang="en-US" sz="3600" dirty="0" smtClean="0">
                <a:latin typeface="Wingdings" charset="2"/>
              </a:rPr>
              <a:t>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cara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untuk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berbagi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pengalaman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hidup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dimana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terapis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klien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menampilkan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kemanusiaan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mereka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ambil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bagian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dalam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pengalaman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berkembang</a:t>
            </a:r>
            <a:endParaRPr lang="en-US" alt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/>
              <a:t>Tujuan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Terapi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Rogers (1961) : “Who Am I?”                                 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     </a:t>
            </a:r>
            <a:r>
              <a:rPr lang="en-US" altLang="en-US" dirty="0" err="1" smtClean="0"/>
              <a:t>Bagaimana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temukan</a:t>
            </a:r>
            <a:r>
              <a:rPr lang="en-US" altLang="en-US" dirty="0" smtClean="0"/>
              <a:t> real self? </a:t>
            </a:r>
            <a:r>
              <a:rPr lang="en-US" altLang="en-US" dirty="0" err="1" smtClean="0"/>
              <a:t>Bagaimana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seperti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saya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harapkan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Bagaimana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melepas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topeng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sendiri</a:t>
            </a:r>
            <a:r>
              <a:rPr lang="en-US" altLang="en-US" dirty="0" smtClean="0"/>
              <a:t>?</a:t>
            </a:r>
          </a:p>
          <a:p>
            <a:pPr marL="431800" indent="-323850" eaLnBrk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err="1" smtClean="0"/>
              <a:t>Tujuan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dasar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terapi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menyediakan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suasana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kondusif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membantu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individu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secara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penuh</a:t>
            </a:r>
            <a:endParaRPr lang="en-US" altLang="en-US" dirty="0" smtClean="0"/>
          </a:p>
          <a:p>
            <a:pPr marL="431800" indent="-323850" eaLnBrk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>
                <a:latin typeface="Arial" charset="0"/>
                <a:cs typeface="Arial" charset="0"/>
              </a:rPr>
              <a:t>Lanjutan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Mengapa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kehidupan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manusia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berpura-pura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memakai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topeng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perlindungan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ancaman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manusia</a:t>
            </a:r>
            <a:r>
              <a:rPr lang="en-US" altLang="en-US" dirty="0" smtClean="0"/>
              <a:t> ‘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benar-benar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jujur</a:t>
            </a:r>
            <a:r>
              <a:rPr lang="en-US" altLang="en-US" dirty="0" smtClean="0"/>
              <a:t>’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orang</a:t>
            </a:r>
            <a:r>
              <a:rPr lang="en-US" altLang="en-US" dirty="0" smtClean="0"/>
              <a:t> lain </a:t>
            </a:r>
            <a:r>
              <a:rPr lang="en-US" altLang="en-US" dirty="0" smtClean="0">
                <a:latin typeface="Wingdings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terasing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terhadap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sendiri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id-ID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 err="1" smtClean="0"/>
              <a:t>Karakteristik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Individu</a:t>
            </a:r>
            <a:r>
              <a:rPr lang="en-US" altLang="en-US" sz="3200" dirty="0" smtClean="0"/>
              <a:t> </a:t>
            </a:r>
            <a:br>
              <a:rPr lang="en-US" altLang="en-US" sz="3200" dirty="0" smtClean="0"/>
            </a:br>
            <a:r>
              <a:rPr lang="en-US" altLang="en-US" sz="3200" dirty="0" smtClean="0"/>
              <a:t>yang </a:t>
            </a:r>
            <a:r>
              <a:rPr lang="en-US" altLang="en-US" sz="3200" dirty="0" err="1" smtClean="0"/>
              <a:t>Bergerak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Menuju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Aktualisasi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Diri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CD982CE8-E22F-41DD-8EB0-0002A442A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smtClean="0"/>
              <a:t>Terbuka </a:t>
            </a:r>
            <a:r>
              <a:rPr lang="en-US" altLang="en-US" sz="2600" dirty="0" err="1" smtClean="0"/>
              <a:t>terhadap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pengalaman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latin typeface="Wingdings" charset="2"/>
              </a:rPr>
              <a:t>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waspada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terhadap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pengalaman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sendiri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seolah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berada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luar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. </a:t>
            </a:r>
            <a:r>
              <a:rPr lang="en-US" altLang="en-US" sz="2600" dirty="0" err="1" smtClean="0"/>
              <a:t>Individu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tidak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kaku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terbuka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terhadap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pengetahuan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pertumbuhan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tolerir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terhadap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ambiguitas</a:t>
            </a:r>
            <a:endParaRPr lang="en-US" altLang="en-US" sz="2600" dirty="0" smtClean="0"/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err="1" smtClean="0"/>
              <a:t>Percaya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terhadap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sendiri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latin typeface="Wingdings" charset="2"/>
              </a:rPr>
              <a:t>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klien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terbuka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terhadap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pengalaman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percaya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mulai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timbul</a:t>
            </a:r>
            <a:endParaRPr lang="en-US" altLang="en-US" sz="2600" dirty="0" smtClean="0"/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err="1" smtClean="0"/>
              <a:t>Evaluasi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terhadap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kejadian</a:t>
            </a:r>
            <a:r>
              <a:rPr lang="en-US" altLang="en-US" sz="2600" dirty="0" smtClean="0"/>
              <a:t>/ </a:t>
            </a:r>
            <a:r>
              <a:rPr lang="en-US" altLang="en-US" sz="2600" dirty="0" err="1" smtClean="0"/>
              <a:t>pengalaman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terarah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dalam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latin typeface="Wingdings" charset="2"/>
              </a:rPr>
              <a:t>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indv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menentukan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sendiri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standar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perilakunya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melihat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dalam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sendiri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dalam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pembuatan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keputusan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pilihan-pilihan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dalam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hidup</a:t>
            </a:r>
            <a:endParaRPr lang="en-US" altLang="en-US" sz="2600" dirty="0" smtClean="0"/>
          </a:p>
          <a:p>
            <a:pPr marL="608013" indent="-608013" eaLnBrk="1">
              <a:lnSpc>
                <a:spcPct val="9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600" dirty="0" err="1" smtClean="0"/>
              <a:t>Kemauan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untuk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berada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terlibat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dalam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proses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terapi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latin typeface="Wingdings" charset="2"/>
              </a:rPr>
              <a:t>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dilihat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sebagai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proses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bukan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produk</a:t>
            </a:r>
            <a:r>
              <a:rPr lang="en-US" altLang="en-US" sz="2600" dirty="0" smtClean="0"/>
              <a:t>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1037</Words>
  <Application>Microsoft Office PowerPoint</Application>
  <PresentationFormat>On-screen Show (4:3)</PresentationFormat>
  <Paragraphs>102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Slide 1</vt:lpstr>
      <vt:lpstr>KEMAMPUAN AKHIR YANG DIHARAPKAN</vt:lpstr>
      <vt:lpstr>Konsep Dasar  Pandangan Mengenai Manusia</vt:lpstr>
      <vt:lpstr>Lanjutan</vt:lpstr>
      <vt:lpstr>Karakteristik Client-Centered Approach</vt:lpstr>
      <vt:lpstr>Lanjutan</vt:lpstr>
      <vt:lpstr>Tujuan Terapi</vt:lpstr>
      <vt:lpstr>Lanjutan</vt:lpstr>
      <vt:lpstr>Karakteristik Individu  yang Bergerak Menuju Aktualisasi Diri</vt:lpstr>
      <vt:lpstr>Fungsi dan Peran Terapis</vt:lpstr>
      <vt:lpstr>Pengalaman Klien dalam Terapi</vt:lpstr>
      <vt:lpstr>Lanjutan…</vt:lpstr>
      <vt:lpstr>Who am I? Siapakah aku?</vt:lpstr>
      <vt:lpstr>Refleksi Diri</vt:lpstr>
      <vt:lpstr>Hubungan Terapis - Klien</vt:lpstr>
      <vt:lpstr>Lanjutan…</vt:lpstr>
      <vt:lpstr>6 Kondisi yang Memungkinkan dan Diperlukan untuk Terjadinya Perubahan Kepribadian</vt:lpstr>
      <vt:lpstr>Lanjutan..</vt:lpstr>
      <vt:lpstr>3 Karakteristik/ Sikap Terapis  yang Berperan Penting dalam Proses Terapi</vt:lpstr>
      <vt:lpstr>Slide 20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Olivia Tjandra</cp:lastModifiedBy>
  <cp:revision>222</cp:revision>
  <dcterms:created xsi:type="dcterms:W3CDTF">2010-08-24T06:47:44Z</dcterms:created>
  <dcterms:modified xsi:type="dcterms:W3CDTF">2018-03-30T01:05:56Z</dcterms:modified>
</cp:coreProperties>
</file>