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256" r:id="rId3"/>
    <p:sldId id="281" r:id="rId4"/>
    <p:sldId id="284" r:id="rId5"/>
    <p:sldId id="282" r:id="rId6"/>
    <p:sldId id="283" r:id="rId7"/>
    <p:sldId id="262" r:id="rId8"/>
    <p:sldId id="263" r:id="rId9"/>
    <p:sldId id="269" r:id="rId10"/>
    <p:sldId id="257" r:id="rId11"/>
    <p:sldId id="258" r:id="rId12"/>
    <p:sldId id="278" r:id="rId13"/>
    <p:sldId id="261" r:id="rId14"/>
    <p:sldId id="270" r:id="rId15"/>
    <p:sldId id="273" r:id="rId16"/>
    <p:sldId id="274" r:id="rId17"/>
    <p:sldId id="275" r:id="rId18"/>
    <p:sldId id="276" r:id="rId19"/>
    <p:sldId id="277" r:id="rId20"/>
    <p:sldId id="271"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9" d="100"/>
          <a:sy n="69"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7C330-4187-42B8-ABA3-09D2461BE862}" type="datetimeFigureOut">
              <a:rPr lang="id-ID" smtClean="0"/>
              <a:t>13/10/2017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D8FF8-CDC3-4D5F-9C8A-E866ED3DFB6E}" type="slidenum">
              <a:rPr lang="id-ID" smtClean="0"/>
              <a:t>‹#›</a:t>
            </a:fld>
            <a:endParaRPr lang="id-ID"/>
          </a:p>
        </p:txBody>
      </p:sp>
    </p:spTree>
    <p:extLst>
      <p:ext uri="{BB962C8B-B14F-4D97-AF65-F5344CB8AC3E}">
        <p14:creationId xmlns:p14="http://schemas.microsoft.com/office/powerpoint/2010/main" val="159476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Learnin</a:t>
            </a:r>
            <a:r>
              <a:rPr lang="id-ID" baseline="0" dirty="0" smtClean="0"/>
              <a:t>g is when they become capable of doing something differently. At the same time we must remember that learning is inferential. We do not observe learning directly but rather its products or outcomes. Learnign is assessed based on what people say, write, do.</a:t>
            </a:r>
          </a:p>
          <a:p>
            <a:r>
              <a:rPr lang="id-ID" baseline="0" dirty="0" smtClean="0"/>
              <a:t>Learning involves a changed capacity to behave in a given fashion because it is not uncommon for people to learn skills, knowledge, beliefs, or behaviors without demonstrating them at the time learning occurs</a:t>
            </a:r>
          </a:p>
          <a:p>
            <a:endParaRPr lang="id-ID" baseline="0" dirty="0" smtClean="0"/>
          </a:p>
          <a:p>
            <a:r>
              <a:rPr lang="id-ID" baseline="0" dirty="0" smtClean="0"/>
              <a:t>Learning endures over time. This excludes temporary behavior changes brought about by such factors as drugs, alcohol and fatigue. But learnig may not last forever because forgetting occurs. It debatable how long changes must last to be classified as learned.</a:t>
            </a:r>
          </a:p>
          <a:p>
            <a:endParaRPr lang="id-ID" baseline="0" dirty="0" smtClean="0"/>
          </a:p>
          <a:p>
            <a:r>
              <a:rPr lang="id-ID" baseline="0" dirty="0" smtClean="0"/>
              <a:t>Learning occurs through experience. This criterion excludes behavioral changes that are primarily determined by heredity, such as maturational changes in children (crawling, standing). Nonetheless, the distinction between maturation and learnin goften is not clear cut. </a:t>
            </a:r>
          </a:p>
          <a:p>
            <a:r>
              <a:rPr lang="id-ID" baseline="0" dirty="0" smtClean="0"/>
              <a:t>Contoh kaitannya</a:t>
            </a:r>
          </a:p>
          <a:p>
            <a:r>
              <a:rPr lang="id-ID" baseline="0" dirty="0" smtClean="0"/>
              <a:t>Misalnya dalam belajar bahasa</a:t>
            </a:r>
          </a:p>
          <a:p>
            <a:r>
              <a:rPr lang="id-ID" baseline="0" dirty="0" smtClean="0"/>
              <a:t>Secara fisik, manusia berkembang, organnya siap untuk belajar bahasa. Tapi kalau tidak terjadi proses belajar, interaksi dll dengan manusia lain, proses belajar bahasa tidak terjadi..</a:t>
            </a:r>
          </a:p>
          <a:p>
            <a:r>
              <a:rPr lang="id-ID" baseline="0" dirty="0" smtClean="0"/>
              <a:t>Begitu juga dengan belajar jalan, secara fisik ketika bertambah mature akan bisa sendiri tapi jika tidak diberi kesempatan tidak akan terjadi atau terhambat</a:t>
            </a:r>
          </a:p>
          <a:p>
            <a:endParaRPr lang="id-ID" baseline="0" dirty="0" smtClean="0"/>
          </a:p>
          <a:p>
            <a:endParaRPr lang="id-ID" dirty="0" smtClean="0"/>
          </a:p>
        </p:txBody>
      </p:sp>
      <p:sp>
        <p:nvSpPr>
          <p:cNvPr id="4" name="Slide Number Placeholder 3"/>
          <p:cNvSpPr>
            <a:spLocks noGrp="1"/>
          </p:cNvSpPr>
          <p:nvPr>
            <p:ph type="sldNum" sz="quarter" idx="10"/>
          </p:nvPr>
        </p:nvSpPr>
        <p:spPr/>
        <p:txBody>
          <a:bodyPr/>
          <a:lstStyle/>
          <a:p>
            <a:fld id="{FBBD8FF8-CDC3-4D5F-9C8A-E866ED3DFB6E}" type="slidenum">
              <a:rPr lang="id-ID" smtClean="0"/>
              <a:t>7</a:t>
            </a:fld>
            <a:endParaRPr lang="id-ID"/>
          </a:p>
        </p:txBody>
      </p:sp>
    </p:spTree>
    <p:extLst>
      <p:ext uri="{BB962C8B-B14F-4D97-AF65-F5344CB8AC3E}">
        <p14:creationId xmlns:p14="http://schemas.microsoft.com/office/powerpoint/2010/main" val="248646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Misalnya anak kecil yang sudah tau namanya siapa</a:t>
            </a:r>
          </a:p>
          <a:p>
            <a:r>
              <a:rPr lang="id-ID" dirty="0" smtClean="0"/>
              <a:t>Tapi</a:t>
            </a:r>
            <a:r>
              <a:rPr lang="id-ID" baseline="0" dirty="0" smtClean="0"/>
              <a:t> dia lagi histeris, marah2, nangis2</a:t>
            </a:r>
          </a:p>
          <a:p>
            <a:r>
              <a:rPr lang="id-ID" baseline="0" dirty="0" smtClean="0"/>
              <a:t>Ditanya namanya siapa, tidak menjawab</a:t>
            </a:r>
          </a:p>
          <a:p>
            <a:r>
              <a:rPr lang="id-ID" baseline="0" dirty="0" smtClean="0"/>
              <a:t>Bukan berarti dia tidak tau namanya, tetapi dalam situasi itu tidak menunjukkan performance yang sesuai</a:t>
            </a:r>
            <a:endParaRPr lang="id-ID" dirty="0"/>
          </a:p>
        </p:txBody>
      </p:sp>
      <p:sp>
        <p:nvSpPr>
          <p:cNvPr id="4" name="Slide Number Placeholder 3"/>
          <p:cNvSpPr>
            <a:spLocks noGrp="1"/>
          </p:cNvSpPr>
          <p:nvPr>
            <p:ph type="sldNum" sz="quarter" idx="10"/>
          </p:nvPr>
        </p:nvSpPr>
        <p:spPr/>
        <p:txBody>
          <a:bodyPr/>
          <a:lstStyle/>
          <a:p>
            <a:fld id="{FBBD8FF8-CDC3-4D5F-9C8A-E866ED3DFB6E}" type="slidenum">
              <a:rPr lang="id-ID" smtClean="0"/>
              <a:t>8</a:t>
            </a:fld>
            <a:endParaRPr lang="id-ID"/>
          </a:p>
        </p:txBody>
      </p:sp>
    </p:spTree>
    <p:extLst>
      <p:ext uri="{BB962C8B-B14F-4D97-AF65-F5344CB8AC3E}">
        <p14:creationId xmlns:p14="http://schemas.microsoft.com/office/powerpoint/2010/main" val="175389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Diskusi berdua atau bertiga, 5 menit. Lalu share</a:t>
            </a:r>
          </a:p>
          <a:p>
            <a:endParaRPr lang="id-ID" dirty="0" smtClean="0"/>
          </a:p>
          <a:p>
            <a:r>
              <a:rPr lang="id-ID" dirty="0" smtClean="0"/>
              <a:t>Contoh</a:t>
            </a:r>
          </a:p>
          <a:p>
            <a:r>
              <a:rPr lang="id-ID" dirty="0" smtClean="0"/>
              <a:t>Intelligent readily</a:t>
            </a:r>
            <a:r>
              <a:rPr lang="id-ID" baseline="0" dirty="0" smtClean="0"/>
              <a:t> solve problems that others find difficult, performs well on most course examinations, reads many books, talks knowledgeably about many topics, scores well on an intelligence test. </a:t>
            </a:r>
          </a:p>
          <a:p>
            <a:r>
              <a:rPr lang="id-ID" baseline="0" dirty="0" smtClean="0"/>
              <a:t>Intelligence can mean any or all of these, but whatever it means, it refers to ways of behaving. </a:t>
            </a:r>
            <a:endParaRPr lang="id-ID" dirty="0"/>
          </a:p>
        </p:txBody>
      </p:sp>
      <p:sp>
        <p:nvSpPr>
          <p:cNvPr id="4" name="Slide Number Placeholder 3"/>
          <p:cNvSpPr>
            <a:spLocks noGrp="1"/>
          </p:cNvSpPr>
          <p:nvPr>
            <p:ph type="sldNum" sz="quarter" idx="10"/>
          </p:nvPr>
        </p:nvSpPr>
        <p:spPr/>
        <p:txBody>
          <a:bodyPr/>
          <a:lstStyle/>
          <a:p>
            <a:fld id="{FBBD8FF8-CDC3-4D5F-9C8A-E866ED3DFB6E}" type="slidenum">
              <a:rPr lang="id-ID" smtClean="0"/>
              <a:t>10</a:t>
            </a:fld>
            <a:endParaRPr lang="id-ID"/>
          </a:p>
        </p:txBody>
      </p:sp>
    </p:spTree>
    <p:extLst>
      <p:ext uri="{BB962C8B-B14F-4D97-AF65-F5344CB8AC3E}">
        <p14:creationId xmlns:p14="http://schemas.microsoft.com/office/powerpoint/2010/main" val="396091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Selain faktor belajar, faktor2 diatas mempengaruhi performance</a:t>
            </a:r>
          </a:p>
          <a:p>
            <a:r>
              <a:rPr lang="id-ID" dirty="0" smtClean="0"/>
              <a:t>Motivation: any condition that initiates, guides, and maintains behavior</a:t>
            </a:r>
          </a:p>
          <a:p>
            <a:r>
              <a:rPr lang="id-ID" dirty="0" smtClean="0"/>
              <a:t>Respons kita terhadap stimulus dapat</a:t>
            </a:r>
            <a:r>
              <a:rPr lang="id-ID" baseline="0" dirty="0" smtClean="0"/>
              <a:t> berubah jika stimulus diulang</a:t>
            </a:r>
          </a:p>
          <a:p>
            <a:r>
              <a:rPr lang="id-ID" dirty="0" smtClean="0"/>
              <a:t>Sensitisasi: stimulus yang meningkatkan intensitas terjadinya respons,</a:t>
            </a:r>
            <a:r>
              <a:rPr lang="id-ID" baseline="0" dirty="0" smtClean="0"/>
              <a:t> misalnya reaksi terhadap listrik, makin lama kita makin kaget</a:t>
            </a:r>
            <a:endParaRPr lang="id-ID" dirty="0" smtClean="0"/>
          </a:p>
          <a:p>
            <a:r>
              <a:rPr lang="id-ID" dirty="0" smtClean="0"/>
              <a:t>Habituasi: stimulus yang ketika diulang mengurangi</a:t>
            </a:r>
            <a:r>
              <a:rPr lang="id-ID" baseline="0" dirty="0" smtClean="0"/>
              <a:t> terjadinya respons, misalnya silau, lama2 jadi ga silau</a:t>
            </a:r>
            <a:endParaRPr lang="id-ID" dirty="0"/>
          </a:p>
        </p:txBody>
      </p:sp>
      <p:sp>
        <p:nvSpPr>
          <p:cNvPr id="4" name="Slide Number Placeholder 3"/>
          <p:cNvSpPr>
            <a:spLocks noGrp="1"/>
          </p:cNvSpPr>
          <p:nvPr>
            <p:ph type="sldNum" sz="quarter" idx="10"/>
          </p:nvPr>
        </p:nvSpPr>
        <p:spPr/>
        <p:txBody>
          <a:bodyPr/>
          <a:lstStyle/>
          <a:p>
            <a:fld id="{FBBD8FF8-CDC3-4D5F-9C8A-E866ED3DFB6E}" type="slidenum">
              <a:rPr lang="id-ID" smtClean="0"/>
              <a:t>13</a:t>
            </a:fld>
            <a:endParaRPr lang="id-ID"/>
          </a:p>
        </p:txBody>
      </p:sp>
    </p:spTree>
    <p:extLst>
      <p:ext uri="{BB962C8B-B14F-4D97-AF65-F5344CB8AC3E}">
        <p14:creationId xmlns:p14="http://schemas.microsoft.com/office/powerpoint/2010/main" val="321181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1D8BD707-D9CF-40AE-B4C6-C98DA3205C09}" type="datetimeFigureOut">
              <a:rPr lang="en-US" smtClean="0"/>
              <a:pPr/>
              <a:t>10/13/2017</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1064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4061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302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294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80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980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3171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948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7377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1582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4841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044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26231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FFFF00"/>
                </a:solidFill>
              </a:defRPr>
            </a:lvl1pPr>
          </a:lstStyle>
          <a:p>
            <a:r>
              <a:rPr lang="en-US" smtClean="0"/>
              <a:t>Click to edit Master title style</a:t>
            </a:r>
            <a:endParaRPr lang="id-ID"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53188"/>
            <a:ext cx="2133600" cy="268287"/>
          </a:xfrm>
        </p:spPr>
        <p:txBody>
          <a:bodyPr/>
          <a:lstStyle>
            <a:lvl1pPr>
              <a:defRPr sz="1000"/>
            </a:lvl1p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a:xfrm>
            <a:off x="3124200" y="6453188"/>
            <a:ext cx="2895600" cy="268287"/>
          </a:xfrm>
        </p:spPr>
        <p:txBody>
          <a:bodyPr/>
          <a:lstStyle>
            <a:lvl1pPr>
              <a:defRPr sz="1000"/>
            </a:lvl1pPr>
          </a:lstStyle>
          <a:p>
            <a:endParaRPr lang="en-US"/>
          </a:p>
        </p:txBody>
      </p:sp>
      <p:sp>
        <p:nvSpPr>
          <p:cNvPr id="6" name="Slide Number Placeholder 5"/>
          <p:cNvSpPr>
            <a:spLocks noGrp="1"/>
          </p:cNvSpPr>
          <p:nvPr>
            <p:ph type="sldNum" sz="quarter" idx="12"/>
          </p:nvPr>
        </p:nvSpPr>
        <p:spPr>
          <a:xfrm>
            <a:off x="6553200" y="6453188"/>
            <a:ext cx="2133600" cy="268287"/>
          </a:xfrm>
        </p:spPr>
        <p:txBody>
          <a:bodyPr/>
          <a:lstStyle>
            <a:lvl1pPr>
              <a:defRPr sz="10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3855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10/13/2017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1D8BD707-D9CF-40AE-B4C6-C98DA3205C09}" type="datetimeFigureOut">
              <a:rPr lang="en-US" smtClean="0"/>
              <a:pPr/>
              <a:t>10/13/2017</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1D8BD707-D9CF-40AE-B4C6-C98DA3205C09}" type="datetimeFigureOut">
              <a:rPr lang="en-US" smtClean="0"/>
              <a:pPr/>
              <a:t>10/13/2017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MODIFIKASI PERILAKU</a:t>
            </a:r>
            <a:endParaRPr lang="en-US" dirty="0"/>
          </a:p>
        </p:txBody>
      </p:sp>
      <p:sp>
        <p:nvSpPr>
          <p:cNvPr id="3" name="Subtitle 2"/>
          <p:cNvSpPr>
            <a:spLocks noGrp="1"/>
          </p:cNvSpPr>
          <p:nvPr>
            <p:ph type="subTitle" idx="1"/>
          </p:nvPr>
        </p:nvSpPr>
        <p:spPr/>
        <p:txBody>
          <a:bodyPr/>
          <a:lstStyle/>
          <a:p>
            <a:pPr algn="l"/>
            <a:r>
              <a:rPr lang="id-ID" dirty="0" smtClean="0"/>
              <a:t>Lita Patricia Lunanta, M. Psi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Definisikan</a:t>
            </a:r>
            <a:r>
              <a:rPr lang="en-US" dirty="0" smtClean="0"/>
              <a:t> </a:t>
            </a:r>
            <a:r>
              <a:rPr lang="en-US" dirty="0" err="1" smtClean="0"/>
              <a:t>dalam</a:t>
            </a:r>
            <a:r>
              <a:rPr lang="en-US" dirty="0" smtClean="0"/>
              <a:t> </a:t>
            </a:r>
            <a:r>
              <a:rPr lang="en-US" dirty="0" err="1" smtClean="0"/>
              <a:t>perilaku</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Apa</a:t>
            </a:r>
            <a:r>
              <a:rPr lang="en-US" dirty="0" smtClean="0"/>
              <a:t> </a:t>
            </a:r>
            <a:r>
              <a:rPr lang="en-US" dirty="0" err="1" smtClean="0"/>
              <a:t>itu</a:t>
            </a:r>
            <a:endParaRPr lang="en-US" dirty="0" smtClean="0"/>
          </a:p>
          <a:p>
            <a:pPr lvl="1"/>
            <a:r>
              <a:rPr lang="id-ID" dirty="0" smtClean="0"/>
              <a:t>Pintar/Cerdas/Inteligensi tinggi</a:t>
            </a:r>
          </a:p>
          <a:p>
            <a:pPr lvl="1"/>
            <a:r>
              <a:rPr lang="id-ID" dirty="0" smtClean="0"/>
              <a:t>Bodoh</a:t>
            </a:r>
            <a:endParaRPr lang="en-US" dirty="0" smtClean="0"/>
          </a:p>
          <a:p>
            <a:pPr lvl="1"/>
            <a:r>
              <a:rPr lang="en-US" dirty="0" err="1" smtClean="0"/>
              <a:t>Marah</a:t>
            </a:r>
            <a:endParaRPr lang="en-US" dirty="0" smtClean="0"/>
          </a:p>
          <a:p>
            <a:pPr lvl="1"/>
            <a:r>
              <a:rPr lang="id-ID" dirty="0" smtClean="0"/>
              <a:t>Motivasi</a:t>
            </a:r>
          </a:p>
          <a:p>
            <a:pPr lvl="1"/>
            <a:r>
              <a:rPr lang="id-ID" dirty="0" smtClean="0"/>
              <a:t>Kreativitas</a:t>
            </a:r>
          </a:p>
          <a:p>
            <a:pPr lvl="1"/>
            <a:endParaRPr lang="id-ID" dirty="0"/>
          </a:p>
          <a:p>
            <a:pPr marL="457200" lvl="1" indent="0">
              <a:buNone/>
            </a:pPr>
            <a:r>
              <a:rPr lang="id-ID" dirty="0" smtClean="0"/>
              <a:t>Diskusi berdua atau bertiga 5 menit. Bagikan di kelas.</a:t>
            </a:r>
          </a:p>
          <a:p>
            <a:pPr lvl="1"/>
            <a:endParaRPr lang="en-US" dirty="0" smtClean="0"/>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9" y="2745755"/>
            <a:ext cx="9728692" cy="1600081"/>
          </a:xfrm>
        </p:spPr>
        <p:txBody>
          <a:bodyPr/>
          <a:lstStyle/>
          <a:p>
            <a:r>
              <a:rPr lang="en-US" sz="3600" dirty="0" smtClean="0"/>
              <a:t>KURANG(BEHAVIORAL DEFICITS )</a:t>
            </a:r>
            <a:br>
              <a:rPr lang="en-US" sz="3600" dirty="0" smtClean="0"/>
            </a:br>
            <a:r>
              <a:rPr lang="en-US" sz="3600" dirty="0" smtClean="0"/>
              <a:t>BERLEBIH (BEHAVIORAL EXCESSES)</a:t>
            </a:r>
            <a:endParaRPr lang="en-US" sz="3600" dirty="0"/>
          </a:p>
        </p:txBody>
      </p:sp>
      <p:sp>
        <p:nvSpPr>
          <p:cNvPr id="3" name="Text Placeholder 2"/>
          <p:cNvSpPr>
            <a:spLocks noGrp="1"/>
          </p:cNvSpPr>
          <p:nvPr>
            <p:ph type="body" idx="1"/>
          </p:nvPr>
        </p:nvSpPr>
        <p:spPr>
          <a:xfrm>
            <a:off x="754067" y="568029"/>
            <a:ext cx="7772400" cy="1500187"/>
          </a:xfrm>
        </p:spPr>
        <p:txBody>
          <a:bodyPr/>
          <a:lstStyle/>
          <a:p>
            <a:r>
              <a:rPr lang="en-US" sz="2400" dirty="0" smtClean="0"/>
              <a:t>MODIFIKASI PERILAKU MENGURUSI PERILAKU</a:t>
            </a:r>
            <a:endParaRPr lang="en-US" sz="2400" dirty="0"/>
          </a:p>
        </p:txBody>
      </p:sp>
    </p:spTree>
    <p:extLst>
      <p:ext uri="{BB962C8B-B14F-4D97-AF65-F5344CB8AC3E}">
        <p14:creationId xmlns:p14="http://schemas.microsoft.com/office/powerpoint/2010/main" val="140712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KURANG ATAU LEBIH?</a:t>
            </a:r>
            <a:endParaRPr lang="en-US" dirty="0"/>
          </a:p>
        </p:txBody>
      </p:sp>
      <p:sp>
        <p:nvSpPr>
          <p:cNvPr id="3" name="Content Placeholder 2"/>
          <p:cNvSpPr>
            <a:spLocks noGrp="1"/>
          </p:cNvSpPr>
          <p:nvPr>
            <p:ph idx="1"/>
          </p:nvPr>
        </p:nvSpPr>
        <p:spPr/>
        <p:txBody>
          <a:bodyPr/>
          <a:lstStyle/>
          <a:p>
            <a:r>
              <a:rPr lang="en-US" dirty="0" smtClean="0"/>
              <a:t>MENGEMUDI TANPA SABUK PENGAMAN</a:t>
            </a:r>
          </a:p>
          <a:p>
            <a:r>
              <a:rPr lang="en-US" dirty="0" smtClean="0"/>
              <a:t>TIDAK ON-TIME KALO JANJIAN</a:t>
            </a:r>
          </a:p>
          <a:p>
            <a:r>
              <a:rPr lang="en-US" dirty="0" smtClean="0"/>
              <a:t>TIDAK UCAPKAN TERIMA KASIH KALO DITOLONG</a:t>
            </a:r>
          </a:p>
          <a:p>
            <a:r>
              <a:rPr lang="en-US" dirty="0" smtClean="0"/>
              <a:t>BUANG SAMPAH SEMBARANGAN</a:t>
            </a:r>
          </a:p>
          <a:p>
            <a:r>
              <a:rPr lang="en-US" dirty="0" smtClean="0"/>
              <a:t>NONTON TV MINIMAL 8 JAM SEHARI</a:t>
            </a:r>
          </a:p>
          <a:p>
            <a:r>
              <a:rPr lang="en-US" dirty="0" smtClean="0"/>
              <a:t>ANAK YANG DIAM SAJA DI KELAS, TIDAK MENJAWAB JIKA DITANYA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Nonlearning Performance Variable</a:t>
            </a:r>
            <a:endParaRPr lang="id-ID" dirty="0"/>
          </a:p>
        </p:txBody>
      </p:sp>
      <p:sp>
        <p:nvSpPr>
          <p:cNvPr id="3" name="Content Placeholder 2"/>
          <p:cNvSpPr>
            <a:spLocks noGrp="1"/>
          </p:cNvSpPr>
          <p:nvPr>
            <p:ph idx="1"/>
          </p:nvPr>
        </p:nvSpPr>
        <p:spPr/>
        <p:txBody>
          <a:bodyPr/>
          <a:lstStyle/>
          <a:p>
            <a:r>
              <a:rPr lang="id-ID" dirty="0" smtClean="0"/>
              <a:t>Motivasi</a:t>
            </a:r>
          </a:p>
          <a:p>
            <a:r>
              <a:rPr lang="id-ID" dirty="0" smtClean="0"/>
              <a:t>Sensitisasi dan habituasi</a:t>
            </a:r>
          </a:p>
          <a:p>
            <a:r>
              <a:rPr lang="id-ID" dirty="0" smtClean="0"/>
              <a:t>Adaptasi sensori </a:t>
            </a:r>
          </a:p>
          <a:p>
            <a:r>
              <a:rPr lang="id-ID" dirty="0" smtClean="0"/>
              <a:t>Karakteristik fisiologis: maturation &amp; senescence</a:t>
            </a:r>
          </a:p>
          <a:p>
            <a:r>
              <a:rPr lang="id-ID" dirty="0" smtClean="0"/>
              <a:t>Kelelahan</a:t>
            </a:r>
          </a:p>
          <a:p>
            <a:r>
              <a:rPr lang="id-ID" dirty="0" smtClean="0"/>
              <a:t>Belajar yang tergantung pada kondisi (state-dependent learning)</a:t>
            </a:r>
          </a:p>
        </p:txBody>
      </p:sp>
    </p:spTree>
    <p:extLst>
      <p:ext uri="{BB962C8B-B14F-4D97-AF65-F5344CB8AC3E}">
        <p14:creationId xmlns:p14="http://schemas.microsoft.com/office/powerpoint/2010/main" val="3594064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smtClean="0"/>
              <a:t>Motivasi</a:t>
            </a:r>
          </a:p>
          <a:p>
            <a:pPr marL="0" indent="0">
              <a:buNone/>
            </a:pPr>
            <a:r>
              <a:rPr lang="id-ID" dirty="0" smtClean="0"/>
              <a:t>Kondisi yang memunculkan inisiatif, membimbing dan menjaga perilaku tetap ada</a:t>
            </a:r>
            <a:endParaRPr lang="id-ID" dirty="0"/>
          </a:p>
        </p:txBody>
      </p:sp>
    </p:spTree>
    <p:extLst>
      <p:ext uri="{BB962C8B-B14F-4D97-AF65-F5344CB8AC3E}">
        <p14:creationId xmlns:p14="http://schemas.microsoft.com/office/powerpoint/2010/main" val="122601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smtClean="0"/>
              <a:t>Pengulangan munculnya stimulus yang sama dapat menghasilkan perubahan pada respons</a:t>
            </a:r>
          </a:p>
          <a:p>
            <a:r>
              <a:rPr lang="id-ID" dirty="0" smtClean="0"/>
              <a:t>Sensitisasi</a:t>
            </a:r>
          </a:p>
          <a:p>
            <a:pPr marL="0" indent="0">
              <a:buNone/>
            </a:pPr>
            <a:r>
              <a:rPr lang="id-ID" dirty="0"/>
              <a:t>	</a:t>
            </a:r>
            <a:r>
              <a:rPr lang="id-ID" dirty="0" smtClean="0"/>
              <a:t>intensitas respons meningkat</a:t>
            </a:r>
          </a:p>
          <a:p>
            <a:endParaRPr lang="id-ID" dirty="0" smtClean="0"/>
          </a:p>
          <a:p>
            <a:r>
              <a:rPr lang="id-ID" dirty="0" smtClean="0"/>
              <a:t>Habituasi</a:t>
            </a:r>
          </a:p>
          <a:p>
            <a:pPr marL="0" indent="0">
              <a:buNone/>
            </a:pPr>
            <a:r>
              <a:rPr lang="id-ID" dirty="0"/>
              <a:t>	</a:t>
            </a:r>
            <a:r>
              <a:rPr lang="id-ID" dirty="0" smtClean="0"/>
              <a:t>intensitas respons menurun</a:t>
            </a:r>
            <a:endParaRPr lang="id-ID" dirty="0"/>
          </a:p>
        </p:txBody>
      </p:sp>
    </p:spTree>
    <p:extLst>
      <p:ext uri="{BB962C8B-B14F-4D97-AF65-F5344CB8AC3E}">
        <p14:creationId xmlns:p14="http://schemas.microsoft.com/office/powerpoint/2010/main" val="291901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smtClean="0"/>
              <a:t>Sensory adaptation</a:t>
            </a:r>
          </a:p>
          <a:p>
            <a:pPr marL="0" indent="0">
              <a:buNone/>
            </a:pPr>
            <a:r>
              <a:rPr lang="id-ID" dirty="0" smtClean="0"/>
              <a:t>Penyesuaian proses sensori yang dapat mempengaruhi performance individu pada tugas-tugas tertentu</a:t>
            </a:r>
            <a:endParaRPr lang="id-ID" dirty="0"/>
          </a:p>
        </p:txBody>
      </p:sp>
    </p:spTree>
    <p:extLst>
      <p:ext uri="{BB962C8B-B14F-4D97-AF65-F5344CB8AC3E}">
        <p14:creationId xmlns:p14="http://schemas.microsoft.com/office/powerpoint/2010/main" val="300875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smtClean="0"/>
              <a:t>Karakteristik fisiologis</a:t>
            </a:r>
          </a:p>
          <a:p>
            <a:r>
              <a:rPr lang="id-ID" dirty="0" smtClean="0"/>
              <a:t>Maturation</a:t>
            </a:r>
          </a:p>
          <a:p>
            <a:pPr marL="0" indent="0">
              <a:buNone/>
            </a:pPr>
            <a:r>
              <a:rPr lang="id-ID" dirty="0"/>
              <a:t>	</a:t>
            </a:r>
            <a:r>
              <a:rPr lang="id-ID" dirty="0" smtClean="0"/>
              <a:t>pertumbuhan fisik</a:t>
            </a:r>
          </a:p>
          <a:p>
            <a:r>
              <a:rPr lang="id-ID" dirty="0" smtClean="0"/>
              <a:t>Senescence</a:t>
            </a:r>
          </a:p>
          <a:p>
            <a:pPr marL="0" indent="0">
              <a:buNone/>
            </a:pPr>
            <a:r>
              <a:rPr lang="id-ID" dirty="0"/>
              <a:t>	</a:t>
            </a:r>
            <a:r>
              <a:rPr lang="id-ID" dirty="0" smtClean="0"/>
              <a:t>penurunan kondisi fisiologis karena usia</a:t>
            </a:r>
          </a:p>
          <a:p>
            <a:pPr marL="0" indent="0">
              <a:buNone/>
            </a:pPr>
            <a:endParaRPr lang="id-ID" dirty="0"/>
          </a:p>
        </p:txBody>
      </p:sp>
    </p:spTree>
    <p:extLst>
      <p:ext uri="{BB962C8B-B14F-4D97-AF65-F5344CB8AC3E}">
        <p14:creationId xmlns:p14="http://schemas.microsoft.com/office/powerpoint/2010/main" val="1502638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smtClean="0"/>
              <a:t>State-dependent learning</a:t>
            </a:r>
          </a:p>
          <a:p>
            <a:pPr marL="0" indent="0">
              <a:buNone/>
            </a:pPr>
            <a:r>
              <a:rPr lang="id-ID" dirty="0" smtClean="0"/>
              <a:t>Performance yang tergantung pada situasi stimulus yang sama dengan pada saat proses belajar </a:t>
            </a:r>
            <a:r>
              <a:rPr lang="id-ID" u="sng" dirty="0" smtClean="0"/>
              <a:t>pertama kali</a:t>
            </a:r>
            <a:r>
              <a:rPr lang="id-ID" dirty="0" smtClean="0"/>
              <a:t> terjadi</a:t>
            </a:r>
            <a:endParaRPr lang="id-ID" dirty="0"/>
          </a:p>
        </p:txBody>
      </p:sp>
    </p:spTree>
    <p:extLst>
      <p:ext uri="{BB962C8B-B14F-4D97-AF65-F5344CB8AC3E}">
        <p14:creationId xmlns:p14="http://schemas.microsoft.com/office/powerpoint/2010/main" val="304433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Unlearned responses</a:t>
            </a:r>
            <a:endParaRPr lang="id-ID" dirty="0"/>
          </a:p>
        </p:txBody>
      </p:sp>
      <p:sp>
        <p:nvSpPr>
          <p:cNvPr id="3" name="Content Placeholder 2"/>
          <p:cNvSpPr>
            <a:spLocks noGrp="1"/>
          </p:cNvSpPr>
          <p:nvPr>
            <p:ph idx="1"/>
          </p:nvPr>
        </p:nvSpPr>
        <p:spPr/>
        <p:txBody>
          <a:bodyPr/>
          <a:lstStyle/>
          <a:p>
            <a:r>
              <a:rPr lang="id-ID" dirty="0" smtClean="0"/>
              <a:t>Refleks</a:t>
            </a:r>
          </a:p>
          <a:p>
            <a:pPr marL="0" indent="0">
              <a:buNone/>
            </a:pPr>
            <a:r>
              <a:rPr lang="id-ID" dirty="0"/>
              <a:t>	</a:t>
            </a:r>
            <a:r>
              <a:rPr lang="id-ID" dirty="0" smtClean="0"/>
              <a:t>tidak dipelajari, sederhana, respons 	segera pada stimulus spesifik</a:t>
            </a:r>
          </a:p>
          <a:p>
            <a:r>
              <a:rPr lang="id-ID" dirty="0" smtClean="0"/>
              <a:t>Insting</a:t>
            </a:r>
          </a:p>
          <a:p>
            <a:pPr marL="0" indent="0">
              <a:buNone/>
            </a:pPr>
            <a:r>
              <a:rPr lang="id-ID" dirty="0"/>
              <a:t>	</a:t>
            </a:r>
            <a:r>
              <a:rPr lang="id-ID" dirty="0" smtClean="0"/>
              <a:t>tidak dipelajari, kompleks, pola respons </a:t>
            </a:r>
          </a:p>
          <a:p>
            <a:endParaRPr lang="id-ID" dirty="0"/>
          </a:p>
        </p:txBody>
      </p:sp>
    </p:spTree>
    <p:extLst>
      <p:ext uri="{BB962C8B-B14F-4D97-AF65-F5344CB8AC3E}">
        <p14:creationId xmlns:p14="http://schemas.microsoft.com/office/powerpoint/2010/main" val="257963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00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KARAKTERISTIK MODIFIKASI PERILAKU</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smtClean="0"/>
              <a:t>Menekankan</a:t>
            </a:r>
            <a:r>
              <a:rPr lang="en-US" dirty="0" smtClean="0"/>
              <a:t> </a:t>
            </a:r>
            <a:r>
              <a:rPr lang="en-US" dirty="0" err="1" smtClean="0"/>
              <a:t>definisi</a:t>
            </a:r>
            <a:r>
              <a:rPr lang="en-US" dirty="0" smtClean="0"/>
              <a:t> </a:t>
            </a:r>
            <a:r>
              <a:rPr lang="en-US" dirty="0" err="1" smtClean="0"/>
              <a:t>masalah</a:t>
            </a:r>
            <a:r>
              <a:rPr lang="en-US" dirty="0" smtClean="0"/>
              <a:t> </a:t>
            </a:r>
            <a:r>
              <a:rPr lang="en-US" dirty="0" err="1" smtClean="0"/>
              <a:t>dari</a:t>
            </a:r>
            <a:r>
              <a:rPr lang="en-US" dirty="0" smtClean="0"/>
              <a:t> </a:t>
            </a:r>
            <a:r>
              <a:rPr lang="en-US" dirty="0" err="1" smtClean="0"/>
              <a:t>segi</a:t>
            </a:r>
            <a:r>
              <a:rPr lang="en-US" dirty="0" smtClean="0"/>
              <a:t> </a:t>
            </a:r>
            <a:r>
              <a:rPr lang="en-US" dirty="0" err="1" smtClean="0"/>
              <a:t>perilaku</a:t>
            </a:r>
            <a:r>
              <a:rPr lang="en-US" dirty="0" smtClean="0"/>
              <a:t>. </a:t>
            </a:r>
            <a:r>
              <a:rPr lang="en-US" dirty="0" err="1" smtClean="0"/>
              <a:t>Perubahan</a:t>
            </a:r>
            <a:r>
              <a:rPr lang="en-US" dirty="0" smtClean="0"/>
              <a:t> </a:t>
            </a:r>
            <a:r>
              <a:rPr lang="en-US" dirty="0" err="1" smtClean="0"/>
              <a:t>pada</a:t>
            </a:r>
            <a:r>
              <a:rPr lang="en-US" dirty="0" smtClean="0"/>
              <a:t> </a:t>
            </a:r>
            <a:r>
              <a:rPr lang="en-US" dirty="0" err="1" smtClean="0"/>
              <a:t>perilaku</a:t>
            </a:r>
            <a:r>
              <a:rPr lang="en-US" dirty="0" smtClean="0"/>
              <a:t> </a:t>
            </a:r>
            <a:r>
              <a:rPr lang="en-US" dirty="0" err="1" smtClean="0"/>
              <a:t>menjadi</a:t>
            </a:r>
            <a:r>
              <a:rPr lang="en-US" dirty="0" smtClean="0"/>
              <a:t> </a:t>
            </a:r>
            <a:r>
              <a:rPr lang="en-US" dirty="0" err="1" smtClean="0"/>
              <a:t>indikator</a:t>
            </a:r>
            <a:r>
              <a:rPr lang="en-US" dirty="0" smtClean="0"/>
              <a:t> </a:t>
            </a:r>
            <a:r>
              <a:rPr lang="en-US" dirty="0" err="1" smtClean="0"/>
              <a:t>penyelesaian</a:t>
            </a:r>
            <a:r>
              <a:rPr lang="en-US" dirty="0" smtClean="0"/>
              <a:t> </a:t>
            </a:r>
            <a:r>
              <a:rPr lang="en-US" dirty="0" err="1" smtClean="0"/>
              <a:t>masalah</a:t>
            </a:r>
            <a:endParaRPr lang="en-US" dirty="0" smtClean="0"/>
          </a:p>
          <a:p>
            <a:pPr marL="514350" indent="-514350">
              <a:buAutoNum type="arabicPeriod"/>
            </a:pPr>
            <a:r>
              <a:rPr lang="en-US" dirty="0" err="1" smtClean="0"/>
              <a:t>Prosedur</a:t>
            </a:r>
            <a:r>
              <a:rPr lang="en-US" dirty="0" smtClean="0"/>
              <a:t> </a:t>
            </a:r>
            <a:r>
              <a:rPr lang="en-US" dirty="0" err="1" smtClean="0"/>
              <a:t>dan</a:t>
            </a:r>
            <a:r>
              <a:rPr lang="en-US" dirty="0" smtClean="0"/>
              <a:t> </a:t>
            </a:r>
            <a:r>
              <a:rPr lang="en-US" dirty="0" err="1" smtClean="0"/>
              <a:t>tekniknya</a:t>
            </a:r>
            <a:r>
              <a:rPr lang="en-US" dirty="0" smtClean="0"/>
              <a:t> </a:t>
            </a:r>
            <a:r>
              <a:rPr lang="en-US" dirty="0" err="1" smtClean="0"/>
              <a:t>meliputi</a:t>
            </a:r>
            <a:r>
              <a:rPr lang="en-US" dirty="0" smtClean="0"/>
              <a:t> </a:t>
            </a:r>
            <a:r>
              <a:rPr lang="en-US" dirty="0" err="1" smtClean="0"/>
              <a:t>cara-cara</a:t>
            </a:r>
            <a:r>
              <a:rPr lang="en-US" dirty="0" smtClean="0"/>
              <a:t> </a:t>
            </a:r>
            <a:r>
              <a:rPr lang="en-US" dirty="0" err="1" smtClean="0"/>
              <a:t>pengaturan</a:t>
            </a:r>
            <a:r>
              <a:rPr lang="en-US" dirty="0" smtClean="0"/>
              <a:t> </a:t>
            </a:r>
            <a:r>
              <a:rPr lang="en-US" dirty="0" err="1" smtClean="0"/>
              <a:t>lingkungan</a:t>
            </a:r>
            <a:endParaRPr lang="en-US" dirty="0" smtClean="0"/>
          </a:p>
          <a:p>
            <a:pPr marL="514350" indent="-514350">
              <a:buAutoNum type="arabicPeriod"/>
            </a:pPr>
            <a:r>
              <a:rPr lang="en-US" dirty="0" err="1" smtClean="0"/>
              <a:t>Metode</a:t>
            </a:r>
            <a:r>
              <a:rPr lang="en-US" dirty="0" smtClean="0"/>
              <a:t> </a:t>
            </a:r>
            <a:r>
              <a:rPr lang="en-US" dirty="0" err="1" smtClean="0"/>
              <a:t>dan</a:t>
            </a:r>
            <a:r>
              <a:rPr lang="en-US" dirty="0" smtClean="0"/>
              <a:t> </a:t>
            </a:r>
            <a:r>
              <a:rPr lang="en-US" dirty="0" err="1" smtClean="0"/>
              <a:t>alasannya</a:t>
            </a:r>
            <a:r>
              <a:rPr lang="en-US" dirty="0" smtClean="0"/>
              <a:t> </a:t>
            </a:r>
            <a:r>
              <a:rPr lang="en-US" dirty="0" err="1" smtClean="0"/>
              <a:t>dapat</a:t>
            </a:r>
            <a:r>
              <a:rPr lang="en-US" dirty="0" smtClean="0"/>
              <a:t> </a:t>
            </a:r>
            <a:r>
              <a:rPr lang="en-US" dirty="0" err="1" smtClean="0"/>
              <a:t>digambarkan</a:t>
            </a:r>
            <a:r>
              <a:rPr lang="en-US" dirty="0" smtClean="0"/>
              <a:t> </a:t>
            </a:r>
            <a:r>
              <a:rPr lang="en-US" dirty="0" err="1" smtClean="0"/>
              <a:t>secara</a:t>
            </a:r>
            <a:r>
              <a:rPr lang="en-US" dirty="0" smtClean="0"/>
              <a:t> </a:t>
            </a:r>
            <a:r>
              <a:rPr lang="en-US" dirty="0" err="1" smtClean="0"/>
              <a:t>jelas</a:t>
            </a:r>
            <a:endParaRPr lang="en-US" dirty="0" smtClean="0"/>
          </a:p>
          <a:p>
            <a:pPr marL="514350" indent="-514350">
              <a:buAutoNum type="arabicPeriod"/>
            </a:pPr>
            <a:r>
              <a:rPr lang="en-US" dirty="0" err="1" smtClean="0"/>
              <a:t>Tekniknya</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penelitian</a:t>
            </a:r>
            <a:r>
              <a:rPr lang="en-US" dirty="0" smtClean="0"/>
              <a:t> </a:t>
            </a:r>
            <a:r>
              <a:rPr lang="en-US" dirty="0" err="1" smtClean="0"/>
              <a:t>laboratorium</a:t>
            </a:r>
            <a:r>
              <a:rPr lang="en-US" dirty="0" smtClean="0"/>
              <a:t>, </a:t>
            </a:r>
            <a:r>
              <a:rPr lang="en-US" dirty="0" err="1" smtClean="0"/>
              <a:t>sekarang</a:t>
            </a:r>
            <a:r>
              <a:rPr lang="en-US" dirty="0" smtClean="0"/>
              <a:t> </a:t>
            </a:r>
            <a:r>
              <a:rPr lang="en-US" dirty="0" err="1" smtClean="0"/>
              <a:t>menjadi</a:t>
            </a:r>
            <a:r>
              <a:rPr lang="en-US" dirty="0" smtClean="0"/>
              <a:t> </a:t>
            </a:r>
            <a:r>
              <a:rPr lang="en-US" dirty="0" err="1" smtClean="0"/>
              <a:t>psikologi</a:t>
            </a:r>
            <a:r>
              <a:rPr lang="en-US" dirty="0" smtClean="0"/>
              <a:t> </a:t>
            </a:r>
            <a:r>
              <a:rPr lang="en-US" dirty="0" err="1" smtClean="0"/>
              <a:t>eksperimental</a:t>
            </a: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78984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KARAKTERISTIK MODIFIKASI PERILAKU </a:t>
            </a:r>
            <a:r>
              <a:rPr lang="en-US" sz="2400" dirty="0" smtClean="0"/>
              <a:t>(2)</a:t>
            </a:r>
            <a:endParaRPr lang="en-US" dirty="0"/>
          </a:p>
        </p:txBody>
      </p:sp>
      <p:sp>
        <p:nvSpPr>
          <p:cNvPr id="3" name="Content Placeholder 2"/>
          <p:cNvSpPr>
            <a:spLocks noGrp="1"/>
          </p:cNvSpPr>
          <p:nvPr>
            <p:ph idx="1"/>
          </p:nvPr>
        </p:nvSpPr>
        <p:spPr>
          <a:xfrm>
            <a:off x="228600" y="1295400"/>
            <a:ext cx="8686800" cy="5410200"/>
          </a:xfrm>
        </p:spPr>
        <p:txBody>
          <a:bodyPr/>
          <a:lstStyle/>
          <a:p>
            <a:pPr marL="514350" indent="-514350">
              <a:buNone/>
            </a:pPr>
            <a:r>
              <a:rPr lang="en-US" dirty="0" smtClean="0"/>
              <a:t>5. </a:t>
            </a:r>
            <a:r>
              <a:rPr lang="en-US" dirty="0" err="1" smtClean="0"/>
              <a:t>Dalam</a:t>
            </a:r>
            <a:r>
              <a:rPr lang="en-US" dirty="0" smtClean="0"/>
              <a:t> </a:t>
            </a:r>
            <a:r>
              <a:rPr lang="en-US" dirty="0" err="1" smtClean="0"/>
              <a:t>modifikasi</a:t>
            </a:r>
            <a:r>
              <a:rPr lang="en-US" dirty="0" smtClean="0"/>
              <a:t> </a:t>
            </a:r>
            <a:r>
              <a:rPr lang="en-US" dirty="0" err="1" smtClean="0"/>
              <a:t>perilaku</a:t>
            </a:r>
            <a:r>
              <a:rPr lang="en-US" dirty="0" smtClean="0"/>
              <a:t>, </a:t>
            </a:r>
            <a:r>
              <a:rPr lang="en-US" dirty="0" err="1" smtClean="0"/>
              <a:t>psikologi</a:t>
            </a:r>
            <a:r>
              <a:rPr lang="en-US" dirty="0" smtClean="0"/>
              <a:t> </a:t>
            </a:r>
            <a:r>
              <a:rPr lang="en-US" dirty="0" err="1" smtClean="0"/>
              <a:t>belajar</a:t>
            </a:r>
            <a:r>
              <a:rPr lang="en-US" dirty="0" smtClean="0"/>
              <a:t> </a:t>
            </a:r>
            <a:r>
              <a:rPr lang="en-US" dirty="0" err="1" smtClean="0"/>
              <a:t>dan</a:t>
            </a:r>
            <a:r>
              <a:rPr lang="en-US" dirty="0" smtClean="0"/>
              <a:t> </a:t>
            </a:r>
            <a:r>
              <a:rPr lang="en-US" dirty="0" err="1" smtClean="0"/>
              <a:t>prinsip</a:t>
            </a:r>
            <a:r>
              <a:rPr lang="en-US" dirty="0" smtClean="0"/>
              <a:t> Conditioning </a:t>
            </a:r>
            <a:r>
              <a:rPr lang="en-US" dirty="0" err="1" smtClean="0"/>
              <a:t>adalah</a:t>
            </a:r>
            <a:r>
              <a:rPr lang="en-US" dirty="0" smtClean="0"/>
              <a:t> </a:t>
            </a:r>
            <a:r>
              <a:rPr lang="en-US" dirty="0" err="1" smtClean="0"/>
              <a:t>prinsip-prinsip</a:t>
            </a:r>
            <a:r>
              <a:rPr lang="en-US" dirty="0" smtClean="0"/>
              <a:t> yang paling </a:t>
            </a:r>
            <a:r>
              <a:rPr lang="en-US" dirty="0" err="1" smtClean="0"/>
              <a:t>berguna</a:t>
            </a:r>
            <a:r>
              <a:rPr lang="en-US" dirty="0" smtClean="0"/>
              <a:t>/</a:t>
            </a:r>
            <a:r>
              <a:rPr lang="en-US" dirty="0" err="1" smtClean="0"/>
              <a:t>banyak</a:t>
            </a:r>
            <a:r>
              <a:rPr lang="en-US" dirty="0" smtClean="0"/>
              <a:t> </a:t>
            </a:r>
            <a:r>
              <a:rPr lang="en-US" dirty="0" err="1" smtClean="0"/>
              <a:t>digunakan</a:t>
            </a:r>
            <a:endParaRPr lang="en-US" dirty="0" smtClean="0"/>
          </a:p>
          <a:p>
            <a:pPr marL="514350" indent="-514350">
              <a:buNone/>
            </a:pPr>
            <a:r>
              <a:rPr lang="en-US" dirty="0" smtClean="0"/>
              <a:t>6. </a:t>
            </a:r>
            <a:r>
              <a:rPr lang="en-US" dirty="0" err="1" smtClean="0"/>
              <a:t>Menekankan</a:t>
            </a:r>
            <a:r>
              <a:rPr lang="en-US" dirty="0" smtClean="0"/>
              <a:t> </a:t>
            </a:r>
            <a:r>
              <a:rPr lang="en-US" dirty="0" err="1" smtClean="0"/>
              <a:t>adanya</a:t>
            </a:r>
            <a:r>
              <a:rPr lang="en-US" dirty="0" smtClean="0"/>
              <a:t> </a:t>
            </a:r>
            <a:r>
              <a:rPr lang="en-US" dirty="0" err="1" smtClean="0"/>
              <a:t>penggunaan</a:t>
            </a:r>
            <a:r>
              <a:rPr lang="en-US" dirty="0" smtClean="0"/>
              <a:t> </a:t>
            </a:r>
            <a:r>
              <a:rPr lang="en-US" dirty="0" err="1" smtClean="0"/>
              <a:t>metode</a:t>
            </a:r>
            <a:r>
              <a:rPr lang="en-US" dirty="0" smtClean="0"/>
              <a:t> </a:t>
            </a:r>
            <a:r>
              <a:rPr lang="en-US" dirty="0" err="1" smtClean="0"/>
              <a:t>ilmiah</a:t>
            </a:r>
            <a:r>
              <a:rPr lang="en-US" dirty="0" smtClean="0"/>
              <a:t> </a:t>
            </a:r>
            <a:r>
              <a:rPr lang="en-US" dirty="0" err="1" smtClean="0"/>
              <a:t>untuk</a:t>
            </a:r>
            <a:r>
              <a:rPr lang="en-US" dirty="0" smtClean="0"/>
              <a:t> </a:t>
            </a:r>
            <a:r>
              <a:rPr lang="en-US" dirty="0" err="1" smtClean="0"/>
              <a:t>memperjelas</a:t>
            </a:r>
            <a:r>
              <a:rPr lang="en-US" dirty="0" smtClean="0"/>
              <a:t> </a:t>
            </a:r>
            <a:r>
              <a:rPr lang="en-US" dirty="0" err="1" smtClean="0"/>
              <a:t>bahwa</a:t>
            </a:r>
            <a:r>
              <a:rPr lang="en-US" dirty="0" smtClean="0"/>
              <a:t> </a:t>
            </a:r>
            <a:r>
              <a:rPr lang="en-US" dirty="0" err="1" smtClean="0"/>
              <a:t>intervensi</a:t>
            </a:r>
            <a:r>
              <a:rPr lang="en-US" dirty="0" smtClean="0"/>
              <a:t> </a:t>
            </a:r>
            <a:r>
              <a:rPr lang="en-US" dirty="0" err="1" smtClean="0"/>
              <a:t>tertentu</a:t>
            </a:r>
            <a:r>
              <a:rPr lang="en-US" dirty="0" smtClean="0"/>
              <a:t> </a:t>
            </a:r>
            <a:r>
              <a:rPr lang="en-US" dirty="0" err="1" smtClean="0"/>
              <a:t>memang</a:t>
            </a:r>
            <a:r>
              <a:rPr lang="en-US" dirty="0" smtClean="0"/>
              <a:t> </a:t>
            </a:r>
            <a:r>
              <a:rPr lang="en-US" dirty="0" err="1" smtClean="0"/>
              <a:t>bertanggung</a:t>
            </a:r>
            <a:r>
              <a:rPr lang="en-US" dirty="0" smtClean="0"/>
              <a:t> </a:t>
            </a:r>
            <a:r>
              <a:rPr lang="en-US" dirty="0" err="1" smtClean="0"/>
              <a:t>jawab</a:t>
            </a:r>
            <a:r>
              <a:rPr lang="en-US" dirty="0" smtClean="0"/>
              <a:t> </a:t>
            </a:r>
            <a:r>
              <a:rPr lang="en-US" dirty="0" err="1" smtClean="0"/>
              <a:t>untuk</a:t>
            </a:r>
            <a:r>
              <a:rPr lang="en-US" dirty="0" smtClean="0"/>
              <a:t> </a:t>
            </a:r>
            <a:r>
              <a:rPr lang="en-US" dirty="0" err="1" smtClean="0"/>
              <a:t>perubahan</a:t>
            </a:r>
            <a:r>
              <a:rPr lang="en-US" dirty="0" smtClean="0"/>
              <a:t> </a:t>
            </a:r>
            <a:r>
              <a:rPr lang="en-US" dirty="0" err="1" smtClean="0"/>
              <a:t>perilaku</a:t>
            </a:r>
            <a:endParaRPr lang="en-US" dirty="0" smtClean="0"/>
          </a:p>
          <a:p>
            <a:pPr marL="514350" indent="-514350">
              <a:buNone/>
            </a:pPr>
            <a:r>
              <a:rPr lang="en-US" dirty="0" smtClean="0"/>
              <a:t>7. </a:t>
            </a:r>
            <a:r>
              <a:rPr lang="en-US" dirty="0" err="1" smtClean="0"/>
              <a:t>Menganggap</a:t>
            </a:r>
            <a:r>
              <a:rPr lang="en-US" dirty="0" smtClean="0"/>
              <a:t> </a:t>
            </a:r>
            <a:r>
              <a:rPr lang="en-US" dirty="0" err="1" smtClean="0"/>
              <a:t>penting</a:t>
            </a:r>
            <a:r>
              <a:rPr lang="en-US" dirty="0" smtClean="0"/>
              <a:t> </a:t>
            </a:r>
            <a:r>
              <a:rPr lang="en-US" dirty="0" err="1" smtClean="0"/>
              <a:t>semua</a:t>
            </a:r>
            <a:r>
              <a:rPr lang="en-US" dirty="0" smtClean="0"/>
              <a:t> </a:t>
            </a:r>
            <a:r>
              <a:rPr lang="en-US" dirty="0" err="1" smtClean="0"/>
              <a:t>pihak</a:t>
            </a:r>
            <a:r>
              <a:rPr lang="en-US" dirty="0" smtClean="0"/>
              <a:t> yang </a:t>
            </a:r>
            <a:r>
              <a:rPr lang="en-US" dirty="0" err="1" smtClean="0"/>
              <a:t>terlibat</a:t>
            </a:r>
            <a:r>
              <a:rPr lang="en-US" dirty="0" smtClean="0"/>
              <a:t> </a:t>
            </a:r>
            <a:r>
              <a:rPr lang="en-US" dirty="0" err="1" smtClean="0"/>
              <a:t>dalam</a:t>
            </a:r>
            <a:r>
              <a:rPr lang="en-US" dirty="0" smtClean="0"/>
              <a:t> </a:t>
            </a:r>
            <a:r>
              <a:rPr lang="en-US" dirty="0" err="1" smtClean="0"/>
              <a:t>modifikasi</a:t>
            </a:r>
            <a:r>
              <a:rPr lang="en-US" dirty="0" smtClean="0"/>
              <a:t> </a:t>
            </a:r>
            <a:r>
              <a:rPr lang="en-US" dirty="0" err="1" smtClean="0"/>
              <a:t>perilaku</a:t>
            </a:r>
            <a:r>
              <a:rPr lang="en-US" dirty="0" smtClean="0"/>
              <a:t>: </a:t>
            </a:r>
            <a:r>
              <a:rPr lang="en-US" dirty="0" err="1" smtClean="0"/>
              <a:t>klien</a:t>
            </a:r>
            <a:r>
              <a:rPr lang="en-US" dirty="0" smtClean="0"/>
              <a:t>, </a:t>
            </a:r>
            <a:r>
              <a:rPr lang="en-US" dirty="0" err="1" smtClean="0"/>
              <a:t>staf</a:t>
            </a:r>
            <a:r>
              <a:rPr lang="en-US" dirty="0" smtClean="0"/>
              <a:t>, </a:t>
            </a:r>
            <a:r>
              <a:rPr lang="en-US" dirty="0" err="1" smtClean="0"/>
              <a:t>dll</a:t>
            </a:r>
            <a:r>
              <a:rPr lang="en-US" dirty="0" smtClean="0"/>
              <a:t>.</a:t>
            </a:r>
            <a:endParaRPr lang="en-US" dirty="0"/>
          </a:p>
        </p:txBody>
      </p:sp>
    </p:spTree>
    <p:extLst>
      <p:ext uri="{BB962C8B-B14F-4D97-AF65-F5344CB8AC3E}">
        <p14:creationId xmlns:p14="http://schemas.microsoft.com/office/powerpoint/2010/main" val="399177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smtClean="0"/>
              <a:t>Mahasiswa </a:t>
            </a:r>
            <a:r>
              <a:rPr lang="id-ID" dirty="0"/>
              <a:t>dapat membedakan perilaku, produk perilaku dan jenis perilaku (lebih dan kurang.  </a:t>
            </a:r>
          </a:p>
          <a:p>
            <a:r>
              <a:rPr lang="id-ID" dirty="0"/>
              <a:t>Mahasiswa dapat menjelaskan karakteristik modifikasi perilaku dan assessment perilaku.  </a:t>
            </a:r>
          </a:p>
          <a:p>
            <a:r>
              <a:rPr lang="id-ID" dirty="0"/>
              <a:t>Mahasiswa dapat menjelaskan berbagai area aplikasi dari </a:t>
            </a:r>
            <a:r>
              <a:rPr lang="id-ID"/>
              <a:t>modifikasi </a:t>
            </a:r>
            <a:r>
              <a:rPr lang="id-ID" smtClean="0"/>
              <a:t>perilaku</a:t>
            </a:r>
            <a:endParaRPr lang="id-ID" dirty="0"/>
          </a:p>
        </p:txBody>
      </p:sp>
    </p:spTree>
    <p:extLst>
      <p:ext uri="{BB962C8B-B14F-4D97-AF65-F5344CB8AC3E}">
        <p14:creationId xmlns:p14="http://schemas.microsoft.com/office/powerpoint/2010/main" val="168740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320534"/>
            <a:ext cx="5105400" cy="369332"/>
          </a:xfrm>
          <a:prstGeom prst="rect">
            <a:avLst/>
          </a:prstGeom>
          <a:noFill/>
        </p:spPr>
        <p:txBody>
          <a:bodyPr wrap="square" rtlCol="0">
            <a:spAutoFit/>
          </a:bodyPr>
          <a:lstStyle/>
          <a:p>
            <a:r>
              <a:rPr lang="id-ID" b="1" dirty="0" smtClean="0"/>
              <a:t>Introduction</a:t>
            </a:r>
            <a:endParaRPr lang="id-ID" b="1" dirty="0"/>
          </a:p>
        </p:txBody>
      </p:sp>
      <p:sp>
        <p:nvSpPr>
          <p:cNvPr id="3" name="TextBox 2"/>
          <p:cNvSpPr txBox="1"/>
          <p:nvPr/>
        </p:nvSpPr>
        <p:spPr>
          <a:xfrm>
            <a:off x="4038600" y="3657600"/>
            <a:ext cx="5105400" cy="369332"/>
          </a:xfrm>
          <a:prstGeom prst="rect">
            <a:avLst/>
          </a:prstGeom>
          <a:noFill/>
        </p:spPr>
        <p:txBody>
          <a:bodyPr wrap="square" rtlCol="0">
            <a:spAutoFit/>
          </a:bodyPr>
          <a:lstStyle/>
          <a:p>
            <a:r>
              <a:rPr lang="id-ID" b="1" dirty="0" smtClean="0"/>
              <a:t>Classical Conditioning</a:t>
            </a:r>
            <a:endParaRPr lang="id-ID" b="1" dirty="0"/>
          </a:p>
        </p:txBody>
      </p:sp>
      <p:sp>
        <p:nvSpPr>
          <p:cNvPr id="4" name="TextBox 3"/>
          <p:cNvSpPr txBox="1"/>
          <p:nvPr/>
        </p:nvSpPr>
        <p:spPr>
          <a:xfrm>
            <a:off x="4038600" y="4026932"/>
            <a:ext cx="5105400" cy="369332"/>
          </a:xfrm>
          <a:prstGeom prst="rect">
            <a:avLst/>
          </a:prstGeom>
          <a:noFill/>
        </p:spPr>
        <p:txBody>
          <a:bodyPr wrap="square" rtlCol="0">
            <a:spAutoFit/>
          </a:bodyPr>
          <a:lstStyle/>
          <a:p>
            <a:r>
              <a:rPr lang="id-ID" b="1" dirty="0" smtClean="0"/>
              <a:t>Operant Conditioning</a:t>
            </a:r>
            <a:endParaRPr lang="id-ID" b="1" dirty="0"/>
          </a:p>
        </p:txBody>
      </p:sp>
      <p:sp>
        <p:nvSpPr>
          <p:cNvPr id="5" name="TextBox 4"/>
          <p:cNvSpPr txBox="1"/>
          <p:nvPr/>
        </p:nvSpPr>
        <p:spPr>
          <a:xfrm>
            <a:off x="4059382" y="4410119"/>
            <a:ext cx="5105400" cy="369332"/>
          </a:xfrm>
          <a:prstGeom prst="rect">
            <a:avLst/>
          </a:prstGeom>
          <a:noFill/>
        </p:spPr>
        <p:txBody>
          <a:bodyPr wrap="square" rtlCol="0">
            <a:spAutoFit/>
          </a:bodyPr>
          <a:lstStyle/>
          <a:p>
            <a:r>
              <a:rPr lang="id-ID" b="1" dirty="0" smtClean="0"/>
              <a:t>Reinforcement </a:t>
            </a:r>
            <a:endParaRPr lang="id-ID" b="1" dirty="0"/>
          </a:p>
        </p:txBody>
      </p:sp>
      <p:sp>
        <p:nvSpPr>
          <p:cNvPr id="6" name="TextBox 5"/>
          <p:cNvSpPr txBox="1"/>
          <p:nvPr/>
        </p:nvSpPr>
        <p:spPr>
          <a:xfrm>
            <a:off x="4059382" y="4779451"/>
            <a:ext cx="5105400" cy="369332"/>
          </a:xfrm>
          <a:prstGeom prst="rect">
            <a:avLst/>
          </a:prstGeom>
          <a:noFill/>
        </p:spPr>
        <p:txBody>
          <a:bodyPr wrap="square" rtlCol="0">
            <a:spAutoFit/>
          </a:bodyPr>
          <a:lstStyle/>
          <a:p>
            <a:r>
              <a:rPr lang="id-ID" b="1" dirty="0" smtClean="0"/>
              <a:t>Stimulus Discrimination &amp; Generalization</a:t>
            </a:r>
            <a:endParaRPr lang="id-ID" b="1" dirty="0"/>
          </a:p>
        </p:txBody>
      </p:sp>
      <p:sp>
        <p:nvSpPr>
          <p:cNvPr id="7" name="TextBox 6"/>
          <p:cNvSpPr txBox="1"/>
          <p:nvPr/>
        </p:nvSpPr>
        <p:spPr>
          <a:xfrm>
            <a:off x="4059382" y="5148783"/>
            <a:ext cx="5105400" cy="369332"/>
          </a:xfrm>
          <a:prstGeom prst="rect">
            <a:avLst/>
          </a:prstGeom>
          <a:noFill/>
        </p:spPr>
        <p:txBody>
          <a:bodyPr wrap="square" rtlCol="0">
            <a:spAutoFit/>
          </a:bodyPr>
          <a:lstStyle/>
          <a:p>
            <a:r>
              <a:rPr lang="id-ID" b="1" dirty="0" smtClean="0"/>
              <a:t>Behavioral Chaining</a:t>
            </a:r>
            <a:endParaRPr lang="id-ID" b="1" dirty="0"/>
          </a:p>
        </p:txBody>
      </p:sp>
      <p:sp>
        <p:nvSpPr>
          <p:cNvPr id="8" name="TextBox 7"/>
          <p:cNvSpPr txBox="1"/>
          <p:nvPr/>
        </p:nvSpPr>
        <p:spPr>
          <a:xfrm>
            <a:off x="4094016" y="5615099"/>
            <a:ext cx="5105400" cy="369332"/>
          </a:xfrm>
          <a:prstGeom prst="rect">
            <a:avLst/>
          </a:prstGeom>
          <a:noFill/>
        </p:spPr>
        <p:txBody>
          <a:bodyPr wrap="square" rtlCol="0">
            <a:spAutoFit/>
          </a:bodyPr>
          <a:lstStyle/>
          <a:p>
            <a:r>
              <a:rPr lang="id-ID" b="1" dirty="0" smtClean="0"/>
              <a:t>Extinction &amp; Punishment</a:t>
            </a:r>
            <a:endParaRPr lang="id-ID" b="1" dirty="0"/>
          </a:p>
        </p:txBody>
      </p:sp>
    </p:spTree>
    <p:extLst>
      <p:ext uri="{BB962C8B-B14F-4D97-AF65-F5344CB8AC3E}">
        <p14:creationId xmlns:p14="http://schemas.microsoft.com/office/powerpoint/2010/main" val="186819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288268"/>
            <a:ext cx="5105400" cy="369332"/>
          </a:xfrm>
          <a:prstGeom prst="rect">
            <a:avLst/>
          </a:prstGeom>
          <a:noFill/>
        </p:spPr>
        <p:txBody>
          <a:bodyPr wrap="square" rtlCol="0">
            <a:spAutoFit/>
          </a:bodyPr>
          <a:lstStyle/>
          <a:p>
            <a:r>
              <a:rPr lang="id-ID" b="1" dirty="0" smtClean="0"/>
              <a:t>Assessment Perilaku</a:t>
            </a:r>
            <a:endParaRPr lang="id-ID" b="1" dirty="0"/>
          </a:p>
        </p:txBody>
      </p:sp>
      <p:sp>
        <p:nvSpPr>
          <p:cNvPr id="3" name="TextBox 2"/>
          <p:cNvSpPr txBox="1"/>
          <p:nvPr/>
        </p:nvSpPr>
        <p:spPr>
          <a:xfrm>
            <a:off x="4038600" y="3657600"/>
            <a:ext cx="5105400" cy="369332"/>
          </a:xfrm>
          <a:prstGeom prst="rect">
            <a:avLst/>
          </a:prstGeom>
          <a:noFill/>
        </p:spPr>
        <p:txBody>
          <a:bodyPr wrap="square" rtlCol="0">
            <a:spAutoFit/>
          </a:bodyPr>
          <a:lstStyle/>
          <a:p>
            <a:r>
              <a:rPr lang="id-ID" b="1" dirty="0" smtClean="0"/>
              <a:t>Menerapkan, Merencanakan, Mengevaluasi</a:t>
            </a:r>
            <a:endParaRPr lang="id-ID" b="1" dirty="0"/>
          </a:p>
        </p:txBody>
      </p:sp>
      <p:sp>
        <p:nvSpPr>
          <p:cNvPr id="4" name="TextBox 3"/>
          <p:cNvSpPr txBox="1"/>
          <p:nvPr/>
        </p:nvSpPr>
        <p:spPr>
          <a:xfrm>
            <a:off x="4038600" y="4022375"/>
            <a:ext cx="5105400" cy="369332"/>
          </a:xfrm>
          <a:prstGeom prst="rect">
            <a:avLst/>
          </a:prstGeom>
          <a:noFill/>
        </p:spPr>
        <p:txBody>
          <a:bodyPr wrap="square" rtlCol="0">
            <a:spAutoFit/>
          </a:bodyPr>
          <a:lstStyle/>
          <a:p>
            <a:r>
              <a:rPr lang="id-ID" b="1" dirty="0" smtClean="0"/>
              <a:t>Token economy</a:t>
            </a:r>
            <a:endParaRPr lang="id-ID" b="1" dirty="0"/>
          </a:p>
        </p:txBody>
      </p:sp>
      <p:sp>
        <p:nvSpPr>
          <p:cNvPr id="5" name="TextBox 4"/>
          <p:cNvSpPr txBox="1"/>
          <p:nvPr/>
        </p:nvSpPr>
        <p:spPr>
          <a:xfrm>
            <a:off x="4073236" y="4391707"/>
            <a:ext cx="5105400" cy="369332"/>
          </a:xfrm>
          <a:prstGeom prst="rect">
            <a:avLst/>
          </a:prstGeom>
          <a:noFill/>
        </p:spPr>
        <p:txBody>
          <a:bodyPr wrap="square" rtlCol="0">
            <a:spAutoFit/>
          </a:bodyPr>
          <a:lstStyle/>
          <a:p>
            <a:r>
              <a:rPr lang="id-ID" b="1" dirty="0" smtClean="0"/>
              <a:t>Self Control</a:t>
            </a:r>
            <a:endParaRPr lang="id-ID" b="1" dirty="0"/>
          </a:p>
        </p:txBody>
      </p:sp>
      <p:sp>
        <p:nvSpPr>
          <p:cNvPr id="6" name="TextBox 5"/>
          <p:cNvSpPr txBox="1"/>
          <p:nvPr/>
        </p:nvSpPr>
        <p:spPr>
          <a:xfrm>
            <a:off x="4094018" y="4761039"/>
            <a:ext cx="5105400" cy="369332"/>
          </a:xfrm>
          <a:prstGeom prst="rect">
            <a:avLst/>
          </a:prstGeom>
          <a:noFill/>
        </p:spPr>
        <p:txBody>
          <a:bodyPr wrap="square" rtlCol="0">
            <a:spAutoFit/>
          </a:bodyPr>
          <a:lstStyle/>
          <a:p>
            <a:r>
              <a:rPr lang="id-ID" b="1" dirty="0" smtClean="0"/>
              <a:t>Berbagai Pendekatan dalam Terapi Perilaku</a:t>
            </a:r>
            <a:endParaRPr lang="id-ID" b="1" dirty="0"/>
          </a:p>
        </p:txBody>
      </p:sp>
      <p:sp>
        <p:nvSpPr>
          <p:cNvPr id="7" name="TextBox 6"/>
          <p:cNvSpPr txBox="1"/>
          <p:nvPr/>
        </p:nvSpPr>
        <p:spPr>
          <a:xfrm>
            <a:off x="4100945" y="5158080"/>
            <a:ext cx="5105400" cy="369332"/>
          </a:xfrm>
          <a:prstGeom prst="rect">
            <a:avLst/>
          </a:prstGeom>
          <a:noFill/>
        </p:spPr>
        <p:txBody>
          <a:bodyPr wrap="square" rtlCol="0">
            <a:spAutoFit/>
          </a:bodyPr>
          <a:lstStyle/>
          <a:p>
            <a:r>
              <a:rPr lang="id-ID" b="1" dirty="0" smtClean="0"/>
              <a:t>Rancangan Program Modifikasi Perilaku</a:t>
            </a:r>
            <a:endParaRPr lang="id-ID" b="1" dirty="0"/>
          </a:p>
        </p:txBody>
      </p:sp>
      <p:sp>
        <p:nvSpPr>
          <p:cNvPr id="8" name="TextBox 7"/>
          <p:cNvSpPr txBox="1"/>
          <p:nvPr/>
        </p:nvSpPr>
        <p:spPr>
          <a:xfrm>
            <a:off x="4100945" y="5638800"/>
            <a:ext cx="5105400" cy="369332"/>
          </a:xfrm>
          <a:prstGeom prst="rect">
            <a:avLst/>
          </a:prstGeom>
          <a:noFill/>
        </p:spPr>
        <p:txBody>
          <a:bodyPr wrap="square" rtlCol="0">
            <a:spAutoFit/>
          </a:bodyPr>
          <a:lstStyle/>
          <a:p>
            <a:r>
              <a:rPr lang="id-ID" b="1" dirty="0" smtClean="0"/>
              <a:t>Evaluasi Program Modifikasi Perilaku</a:t>
            </a:r>
            <a:endParaRPr lang="id-ID" b="1" dirty="0"/>
          </a:p>
        </p:txBody>
      </p:sp>
    </p:spTree>
    <p:extLst>
      <p:ext uri="{BB962C8B-B14F-4D97-AF65-F5344CB8AC3E}">
        <p14:creationId xmlns:p14="http://schemas.microsoft.com/office/powerpoint/2010/main" val="365286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Belajar</a:t>
            </a:r>
            <a:endParaRPr lang="id-ID" dirty="0"/>
          </a:p>
        </p:txBody>
      </p:sp>
      <p:sp>
        <p:nvSpPr>
          <p:cNvPr id="3" name="Content Placeholder 2"/>
          <p:cNvSpPr>
            <a:spLocks noGrp="1"/>
          </p:cNvSpPr>
          <p:nvPr>
            <p:ph idx="1"/>
          </p:nvPr>
        </p:nvSpPr>
        <p:spPr/>
        <p:txBody>
          <a:bodyPr/>
          <a:lstStyle/>
          <a:p>
            <a:r>
              <a:rPr lang="id-ID" dirty="0" smtClean="0"/>
              <a:t>Mendapatkan dan memodifikasi pengetahuan, keterampilan, strategi, kepercayaan, sikap, dan perilaku.</a:t>
            </a:r>
          </a:p>
          <a:p>
            <a:r>
              <a:rPr lang="id-ID" dirty="0" smtClean="0"/>
              <a:t>Skill: cognitive, linguistic, motor, social.</a:t>
            </a:r>
          </a:p>
          <a:p>
            <a:r>
              <a:rPr lang="id-ID" i="1" dirty="0" smtClean="0"/>
              <a:t>Learning is an enduring change in behavior, or in the capacity to behave in a given fashion, which result from practice or other forms or experience</a:t>
            </a:r>
            <a:endParaRPr lang="id-ID" i="1" dirty="0"/>
          </a:p>
        </p:txBody>
      </p:sp>
    </p:spTree>
    <p:extLst>
      <p:ext uri="{BB962C8B-B14F-4D97-AF65-F5344CB8AC3E}">
        <p14:creationId xmlns:p14="http://schemas.microsoft.com/office/powerpoint/2010/main" val="149959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Belajar: Definisi</a:t>
            </a:r>
            <a:endParaRPr lang="id-ID" dirty="0"/>
          </a:p>
        </p:txBody>
      </p:sp>
      <p:sp>
        <p:nvSpPr>
          <p:cNvPr id="3" name="Content Placeholder 2"/>
          <p:cNvSpPr>
            <a:spLocks noGrp="1"/>
          </p:cNvSpPr>
          <p:nvPr>
            <p:ph idx="1"/>
          </p:nvPr>
        </p:nvSpPr>
        <p:spPr/>
        <p:txBody>
          <a:bodyPr/>
          <a:lstStyle/>
          <a:p>
            <a:r>
              <a:rPr lang="id-ID" dirty="0" smtClean="0"/>
              <a:t>Melibatkan perubahan</a:t>
            </a:r>
          </a:p>
          <a:p>
            <a:pPr lvl="1"/>
            <a:r>
              <a:rPr lang="id-ID" dirty="0" smtClean="0"/>
              <a:t>Dalam perilaku/kapasitas perilaku</a:t>
            </a:r>
          </a:p>
          <a:p>
            <a:r>
              <a:rPr lang="id-ID" dirty="0" smtClean="0"/>
              <a:t>Bertahan dalam jangka waktu tertentu</a:t>
            </a:r>
          </a:p>
          <a:p>
            <a:pPr lvl="1"/>
            <a:r>
              <a:rPr lang="id-ID" dirty="0" smtClean="0"/>
              <a:t>Bukan sekedar perubahan sementara, misalnya karena pengaruh obat atau napza</a:t>
            </a:r>
          </a:p>
          <a:p>
            <a:r>
              <a:rPr lang="id-ID" dirty="0" smtClean="0"/>
              <a:t>Terjadi melalui pengalaman</a:t>
            </a:r>
          </a:p>
          <a:p>
            <a:pPr lvl="1"/>
            <a:r>
              <a:rPr lang="id-ID" dirty="0" smtClean="0"/>
              <a:t>Latihan, observasi, dll</a:t>
            </a:r>
            <a:endParaRPr lang="id-ID" dirty="0"/>
          </a:p>
        </p:txBody>
      </p:sp>
    </p:spTree>
    <p:extLst>
      <p:ext uri="{BB962C8B-B14F-4D97-AF65-F5344CB8AC3E}">
        <p14:creationId xmlns:p14="http://schemas.microsoft.com/office/powerpoint/2010/main" val="324054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Learning vs performance</a:t>
            </a:r>
            <a:endParaRPr lang="id-ID" dirty="0"/>
          </a:p>
        </p:txBody>
      </p:sp>
      <p:sp>
        <p:nvSpPr>
          <p:cNvPr id="3" name="Content Placeholder 2"/>
          <p:cNvSpPr>
            <a:spLocks noGrp="1"/>
          </p:cNvSpPr>
          <p:nvPr>
            <p:ph idx="1"/>
          </p:nvPr>
        </p:nvSpPr>
        <p:spPr/>
        <p:txBody>
          <a:bodyPr/>
          <a:lstStyle/>
          <a:p>
            <a:pPr marL="0" indent="0">
              <a:buNone/>
            </a:pPr>
            <a:r>
              <a:rPr lang="id-ID" dirty="0" smtClean="0"/>
              <a:t>Hasil belajar dilihat dari perilaku </a:t>
            </a:r>
          </a:p>
          <a:p>
            <a:pPr marL="0" indent="0">
              <a:buNone/>
            </a:pPr>
            <a:r>
              <a:rPr lang="id-ID" dirty="0" smtClean="0"/>
              <a:t>TAPI</a:t>
            </a:r>
          </a:p>
          <a:p>
            <a:pPr marL="0" indent="0">
              <a:buNone/>
            </a:pPr>
            <a:r>
              <a:rPr lang="id-ID" dirty="0" smtClean="0"/>
              <a:t>Perilaku bukanlah satu-satunya tanda telah terjadi proses pembelajaran. </a:t>
            </a:r>
          </a:p>
          <a:p>
            <a:pPr marL="0" indent="0">
              <a:buNone/>
            </a:pPr>
            <a:endParaRPr lang="id-ID" dirty="0" smtClean="0"/>
          </a:p>
          <a:p>
            <a:pPr marL="0" indent="0">
              <a:buNone/>
            </a:pPr>
            <a:r>
              <a:rPr lang="id-ID" dirty="0" smtClean="0"/>
              <a:t>Proses belajar dapat saja terjadi tetapi tidak ditunjukkan dengan performance yang sesuai</a:t>
            </a:r>
          </a:p>
          <a:p>
            <a:pPr marL="0" indent="0">
              <a:buNone/>
            </a:pPr>
            <a:r>
              <a:rPr lang="id-ID" dirty="0" smtClean="0"/>
              <a:t>Contoh:?</a:t>
            </a:r>
            <a:endParaRPr lang="id-ID" dirty="0"/>
          </a:p>
        </p:txBody>
      </p:sp>
    </p:spTree>
    <p:extLst>
      <p:ext uri="{BB962C8B-B14F-4D97-AF65-F5344CB8AC3E}">
        <p14:creationId xmlns:p14="http://schemas.microsoft.com/office/powerpoint/2010/main" val="112653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Belajar dilihat dari perubahan perilaku.</a:t>
            </a:r>
            <a:br>
              <a:rPr lang="id-ID" sz="3600" dirty="0" smtClean="0"/>
            </a:br>
            <a:r>
              <a:rPr lang="en-US" dirty="0" err="1" smtClean="0"/>
              <a:t>Perilaku</a:t>
            </a:r>
            <a:r>
              <a:rPr lang="en-US" dirty="0" smtClean="0"/>
              <a:t>, </a:t>
            </a:r>
            <a:r>
              <a:rPr lang="en-US" dirty="0" err="1" smtClean="0"/>
              <a:t>apa</a:t>
            </a:r>
            <a:r>
              <a:rPr lang="en-US" dirty="0" smtClean="0"/>
              <a:t> </a:t>
            </a:r>
            <a:r>
              <a:rPr lang="en-US" dirty="0" err="1" smtClean="0"/>
              <a:t>itu</a:t>
            </a:r>
            <a:r>
              <a:rPr lang="en-US" dirty="0" smtClean="0"/>
              <a:t>?</a:t>
            </a:r>
            <a:endParaRPr lang="en-US" dirty="0"/>
          </a:p>
        </p:txBody>
      </p:sp>
      <p:sp>
        <p:nvSpPr>
          <p:cNvPr id="3" name="Content Placeholder 2"/>
          <p:cNvSpPr>
            <a:spLocks noGrp="1"/>
          </p:cNvSpPr>
          <p:nvPr>
            <p:ph idx="1"/>
          </p:nvPr>
        </p:nvSpPr>
        <p:spPr/>
        <p:txBody>
          <a:bodyPr/>
          <a:lstStyle/>
          <a:p>
            <a:r>
              <a:rPr lang="en-US" dirty="0" err="1" smtClean="0"/>
              <a:t>Aktivitas</a:t>
            </a:r>
            <a:endParaRPr lang="en-US" dirty="0" smtClean="0"/>
          </a:p>
          <a:p>
            <a:r>
              <a:rPr lang="en-US" dirty="0" err="1" smtClean="0"/>
              <a:t>Aksi</a:t>
            </a:r>
            <a:endParaRPr lang="en-US" dirty="0" smtClean="0"/>
          </a:p>
          <a:p>
            <a:r>
              <a:rPr lang="en-US" dirty="0" err="1" smtClean="0"/>
              <a:t>Respons</a:t>
            </a:r>
            <a:endParaRPr lang="en-US" dirty="0" smtClean="0"/>
          </a:p>
          <a:p>
            <a:r>
              <a:rPr lang="en-US" dirty="0" err="1" smtClean="0"/>
              <a:t>Reaksi</a:t>
            </a:r>
            <a:endParaRPr lang="en-US" dirty="0" smtClean="0"/>
          </a:p>
          <a:p>
            <a:r>
              <a:rPr lang="en-US" dirty="0" smtClean="0"/>
              <a:t>Performance</a:t>
            </a:r>
          </a:p>
          <a:p>
            <a:pPr>
              <a:buNone/>
            </a:pPr>
            <a:r>
              <a:rPr lang="en-US" dirty="0" smtClean="0">
                <a:sym typeface="Wingdings" pitchFamily="2" charset="2"/>
              </a:rPr>
              <a:t> </a:t>
            </a:r>
            <a:r>
              <a:rPr lang="en-US" dirty="0" err="1" smtClean="0">
                <a:sym typeface="Wingdings" pitchFamily="2" charset="2"/>
              </a:rPr>
              <a:t>Segala</a:t>
            </a:r>
            <a:r>
              <a:rPr lang="en-US" dirty="0" smtClean="0">
                <a:sym typeface="Wingdings" pitchFamily="2" charset="2"/>
              </a:rPr>
              <a:t> </a:t>
            </a:r>
            <a:r>
              <a:rPr lang="en-US" dirty="0" err="1" smtClean="0">
                <a:sym typeface="Wingdings" pitchFamily="2" charset="2"/>
              </a:rPr>
              <a:t>sesuatu</a:t>
            </a:r>
            <a:r>
              <a:rPr lang="en-US" dirty="0" smtClean="0">
                <a:sym typeface="Wingdings" pitchFamily="2" charset="2"/>
              </a:rPr>
              <a:t> yang </a:t>
            </a:r>
            <a:r>
              <a:rPr lang="en-US" dirty="0" err="1" smtClean="0">
                <a:sym typeface="Wingdings" pitchFamily="2" charset="2"/>
              </a:rPr>
              <a:t>dilakukan</a:t>
            </a:r>
            <a:r>
              <a:rPr lang="en-US" dirty="0" smtClean="0">
                <a:sym typeface="Wingdings" pitchFamily="2" charset="2"/>
              </a:rPr>
              <a:t> </a:t>
            </a:r>
            <a:r>
              <a:rPr lang="en-US" dirty="0" err="1" smtClean="0">
                <a:sym typeface="Wingdings" pitchFamily="2" charset="2"/>
              </a:rPr>
              <a:t>atau</a:t>
            </a:r>
            <a:r>
              <a:rPr lang="en-US" dirty="0" smtClean="0">
                <a:sym typeface="Wingdings" pitchFamily="2" charset="2"/>
              </a:rPr>
              <a:t> </a:t>
            </a:r>
            <a:r>
              <a:rPr lang="en-US" dirty="0" err="1" smtClean="0">
                <a:sym typeface="Wingdings" pitchFamily="2" charset="2"/>
              </a:rPr>
              <a:t>dikatakan</a:t>
            </a:r>
            <a:r>
              <a:rPr lang="en-US" dirty="0" smtClean="0">
                <a:sym typeface="Wingdings" pitchFamily="2" charset="2"/>
              </a:rPr>
              <a:t> </a:t>
            </a:r>
            <a:r>
              <a:rPr lang="en-US" dirty="0" err="1" smtClean="0">
                <a:sym typeface="Wingdings" pitchFamily="2" charset="2"/>
              </a:rPr>
              <a:t>oleh</a:t>
            </a:r>
            <a:r>
              <a:rPr lang="en-US" dirty="0" smtClean="0">
                <a:sym typeface="Wingdings" pitchFamily="2" charset="2"/>
              </a:rPr>
              <a:t> </a:t>
            </a:r>
            <a:r>
              <a:rPr lang="en-US" dirty="0" err="1" smtClean="0">
                <a:sym typeface="Wingdings" pitchFamily="2" charset="2"/>
              </a:rPr>
              <a:t>individu</a:t>
            </a:r>
            <a:endParaRPr lang="en-US" dirty="0"/>
          </a:p>
        </p:txBody>
      </p:sp>
    </p:spTree>
  </p:cSld>
  <p:clrMapOvr>
    <a:masterClrMapping/>
  </p:clrMapOvr>
</p:sld>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357</TotalTime>
  <Words>863</Words>
  <Application>Microsoft Office PowerPoint</Application>
  <PresentationFormat>On-screen Show (4:3)</PresentationFormat>
  <Paragraphs>129</Paragraphs>
  <Slides>21</Slides>
  <Notes>4</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Stack of books design template</vt:lpstr>
      <vt:lpstr>templete esa unggul 2017</vt:lpstr>
      <vt:lpstr>MODIFIKASI PERILAKU</vt:lpstr>
      <vt:lpstr>PowerPoint Presentation</vt:lpstr>
      <vt:lpstr>Kemampuan akhir yang diharapkan</vt:lpstr>
      <vt:lpstr>PowerPoint Presentation</vt:lpstr>
      <vt:lpstr>PowerPoint Presentation</vt:lpstr>
      <vt:lpstr>Belajar</vt:lpstr>
      <vt:lpstr>Belajar: Definisi</vt:lpstr>
      <vt:lpstr>Learning vs performance</vt:lpstr>
      <vt:lpstr>Belajar dilihat dari perubahan perilaku. Perilaku, apa itu?</vt:lpstr>
      <vt:lpstr>Definisikan dalam perilaku </vt:lpstr>
      <vt:lpstr>KURANG(BEHAVIORAL DEFICITS ) BERLEBIH (BEHAVIORAL EXCESSES)</vt:lpstr>
      <vt:lpstr>KURANG ATAU LEBIH?</vt:lpstr>
      <vt:lpstr>Nonlearning Performance Variable</vt:lpstr>
      <vt:lpstr>PowerPoint Presentation</vt:lpstr>
      <vt:lpstr>PowerPoint Presentation</vt:lpstr>
      <vt:lpstr>PowerPoint Presentation</vt:lpstr>
      <vt:lpstr>PowerPoint Presentation</vt:lpstr>
      <vt:lpstr>PowerPoint Presentation</vt:lpstr>
      <vt:lpstr>Unlearned responses</vt:lpstr>
      <vt:lpstr>KARAKTERISTIK MODIFIKASI PERILAKU</vt:lpstr>
      <vt:lpstr>KARAKTERISTIK MODIFIKASI PERILAKU (2)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MODIFICATION</dc:title>
  <dc:creator/>
  <cp:lastModifiedBy>lita</cp:lastModifiedBy>
  <cp:revision>30</cp:revision>
  <dcterms:created xsi:type="dcterms:W3CDTF">2006-08-16T00:00:00Z</dcterms:created>
  <dcterms:modified xsi:type="dcterms:W3CDTF">2017-10-13T05:55:10Z</dcterms:modified>
</cp:coreProperties>
</file>