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5"/>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EDE079-408C-4EFA-97C1-D9F9C3E17745}" type="datetimeFigureOut">
              <a:rPr lang="id-ID" smtClean="0"/>
              <a:t>08/12/2017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2F2B7-6AE8-4AD1-AB9F-7E6097C2E337}" type="slidenum">
              <a:rPr lang="id-ID" smtClean="0"/>
              <a:t>‹#›</a:t>
            </a:fld>
            <a:endParaRPr lang="id-ID"/>
          </a:p>
        </p:txBody>
      </p:sp>
    </p:spTree>
    <p:extLst>
      <p:ext uri="{BB962C8B-B14F-4D97-AF65-F5344CB8AC3E}">
        <p14:creationId xmlns:p14="http://schemas.microsoft.com/office/powerpoint/2010/main" val="401376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Preschool to college and university, homes for troubled children, prisons, the military, wards for the treatment of persons with drug addiction or alcoholism, nursning homes, andn convalescent centers</a:t>
            </a:r>
          </a:p>
          <a:p>
            <a:r>
              <a:rPr lang="id-ID" dirty="0" smtClean="0"/>
              <a:t>Also in behaviorally managed experimental</a:t>
            </a:r>
            <a:r>
              <a:rPr lang="id-ID" baseline="0" dirty="0" smtClean="0"/>
              <a:t> community of coolege students</a:t>
            </a:r>
          </a:p>
          <a:p>
            <a:r>
              <a:rPr lang="id-ID" baseline="0" dirty="0" smtClean="0"/>
              <a:t>Various community settings to decrease littering and noise pollution as well as to increase waste recycling, energy conversation, the use of mass transporation, racial integration, behaviors involved in gaining employment, self help behaviors in people who are disadvantaged by the economic system. </a:t>
            </a:r>
          </a:p>
          <a:p>
            <a:r>
              <a:rPr lang="id-ID" baseline="0" dirty="0" smtClean="0"/>
              <a:t>Increase safety behavior, descrease absenteeisn, enhance on –the job performance</a:t>
            </a:r>
            <a:endParaRPr lang="id-ID" dirty="0"/>
          </a:p>
        </p:txBody>
      </p:sp>
      <p:sp>
        <p:nvSpPr>
          <p:cNvPr id="4" name="Slide Number Placeholder 3"/>
          <p:cNvSpPr>
            <a:spLocks noGrp="1"/>
          </p:cNvSpPr>
          <p:nvPr>
            <p:ph type="sldNum" sz="quarter" idx="10"/>
          </p:nvPr>
        </p:nvSpPr>
        <p:spPr/>
        <p:txBody>
          <a:bodyPr/>
          <a:lstStyle/>
          <a:p>
            <a:fld id="{2342F2B7-6AE8-4AD1-AB9F-7E6097C2E337}" type="slidenum">
              <a:rPr lang="id-ID" smtClean="0"/>
              <a:t>5</a:t>
            </a:fld>
            <a:endParaRPr lang="id-ID"/>
          </a:p>
        </p:txBody>
      </p:sp>
    </p:spTree>
    <p:extLst>
      <p:ext uri="{BB962C8B-B14F-4D97-AF65-F5344CB8AC3E}">
        <p14:creationId xmlns:p14="http://schemas.microsoft.com/office/powerpoint/2010/main" val="1692427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2DF3556-4314-41D2-BC8D-6BDD7EF4C985}" type="datetime1">
              <a:rPr lang="en-US"/>
              <a:pPr>
                <a:defRPr/>
              </a:pPr>
              <a:t>12/8/2017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D810939-A984-490F-88B6-0394D815F93A}" type="slidenum">
              <a:rPr lang="en-US" altLang="id-ID"/>
              <a:pPr/>
              <a:t>‹#›</a:t>
            </a:fld>
            <a:endParaRPr lang="en-US" altLang="id-ID"/>
          </a:p>
        </p:txBody>
      </p:sp>
    </p:spTree>
    <p:extLst>
      <p:ext uri="{BB962C8B-B14F-4D97-AF65-F5344CB8AC3E}">
        <p14:creationId xmlns:p14="http://schemas.microsoft.com/office/powerpoint/2010/main" val="281951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2BB96C-E9EA-40A9-9BC5-A686C6FF02E9}" type="datetime1">
              <a:rPr lang="en-US"/>
              <a:pPr>
                <a:defRPr/>
              </a:pPr>
              <a:t>12/8/2017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0206ABC-6C6A-44B9-BE19-29668B8A07A7}" type="slidenum">
              <a:rPr lang="en-US" altLang="id-ID"/>
              <a:pPr/>
              <a:t>‹#›</a:t>
            </a:fld>
            <a:endParaRPr lang="en-US" altLang="id-ID"/>
          </a:p>
        </p:txBody>
      </p:sp>
    </p:spTree>
    <p:extLst>
      <p:ext uri="{BB962C8B-B14F-4D97-AF65-F5344CB8AC3E}">
        <p14:creationId xmlns:p14="http://schemas.microsoft.com/office/powerpoint/2010/main" val="87344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074E5F-64B1-43B7-9ECF-E338BCC5CDBE}" type="datetime1">
              <a:rPr lang="en-US"/>
              <a:pPr>
                <a:defRPr/>
              </a:pPr>
              <a:t>12/8/2017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7EAF31-03EE-4887-A0B3-0A0D3EA786E5}" type="slidenum">
              <a:rPr lang="en-US" altLang="id-ID"/>
              <a:pPr/>
              <a:t>‹#›</a:t>
            </a:fld>
            <a:endParaRPr lang="en-US" altLang="id-ID"/>
          </a:p>
        </p:txBody>
      </p:sp>
    </p:spTree>
    <p:extLst>
      <p:ext uri="{BB962C8B-B14F-4D97-AF65-F5344CB8AC3E}">
        <p14:creationId xmlns:p14="http://schemas.microsoft.com/office/powerpoint/2010/main" val="208471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67EAD7-93E0-4F71-846E-44E28C3E4B78}" type="datetime1">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9FB319-57CE-4C08-B4D3-202ED4611E74}" type="slidenum">
              <a:rPr lang="en-US" altLang="id-ID"/>
              <a:pPr/>
              <a:t>‹#›</a:t>
            </a:fld>
            <a:endParaRPr lang="en-US" altLang="id-ID"/>
          </a:p>
        </p:txBody>
      </p:sp>
    </p:spTree>
    <p:extLst>
      <p:ext uri="{BB962C8B-B14F-4D97-AF65-F5344CB8AC3E}">
        <p14:creationId xmlns:p14="http://schemas.microsoft.com/office/powerpoint/2010/main" val="29599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E91D6FE-28FC-4BED-BBAA-F356FA54D404}" type="datetime1">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ACB58F-3649-43E6-BF52-D6D7F4230801}" type="slidenum">
              <a:rPr lang="en-US" altLang="id-ID"/>
              <a:pPr/>
              <a:t>‹#›</a:t>
            </a:fld>
            <a:endParaRPr lang="en-US" altLang="id-ID"/>
          </a:p>
        </p:txBody>
      </p:sp>
    </p:spTree>
    <p:extLst>
      <p:ext uri="{BB962C8B-B14F-4D97-AF65-F5344CB8AC3E}">
        <p14:creationId xmlns:p14="http://schemas.microsoft.com/office/powerpoint/2010/main" val="342507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64A35A15-DFF7-4C5E-AD4C-0829C99095DE}" type="datetime1">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0D5970-4B5B-4235-8718-E0A74ADC34DE}" type="slidenum">
              <a:rPr lang="en-US" altLang="id-ID"/>
              <a:pPr/>
              <a:t>‹#›</a:t>
            </a:fld>
            <a:endParaRPr lang="en-US" altLang="id-ID"/>
          </a:p>
        </p:txBody>
      </p:sp>
    </p:spTree>
    <p:extLst>
      <p:ext uri="{BB962C8B-B14F-4D97-AF65-F5344CB8AC3E}">
        <p14:creationId xmlns:p14="http://schemas.microsoft.com/office/powerpoint/2010/main" val="274279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pPr>
              <a:defRPr/>
            </a:pPr>
            <a:fld id="{DC2FA406-C8ED-495A-AF7A-D2AF6F296ED7}" type="datetime1">
              <a:rPr lang="en-US"/>
              <a:pPr>
                <a:defRPr/>
              </a:pPr>
              <a:t>12/8/2017</a:t>
            </a:fld>
            <a:endParaRPr lang="en-US"/>
          </a:p>
        </p:txBody>
      </p:sp>
      <p:sp>
        <p:nvSpPr>
          <p:cNvPr id="19" name="Footer Placeholder 4"/>
          <p:cNvSpPr>
            <a:spLocks noGrp="1"/>
          </p:cNvSpPr>
          <p:nvPr>
            <p:ph type="ftr" sz="quarter" idx="11"/>
          </p:nvPr>
        </p:nvSpPr>
        <p:spPr/>
        <p:txBody>
          <a:bodyPr/>
          <a:lstStyle>
            <a:lvl1pPr>
              <a:defRPr/>
            </a:lvl1pPr>
          </a:lstStyle>
          <a:p>
            <a:pPr>
              <a:defRPr/>
            </a:pPr>
            <a:endParaRPr lang="en-US"/>
          </a:p>
        </p:txBody>
      </p:sp>
      <p:sp>
        <p:nvSpPr>
          <p:cNvPr id="20" name="Slide Number Placeholder 5"/>
          <p:cNvSpPr>
            <a:spLocks noGrp="1"/>
          </p:cNvSpPr>
          <p:nvPr>
            <p:ph type="sldNum" sz="quarter" idx="12"/>
          </p:nvPr>
        </p:nvSpPr>
        <p:spPr/>
        <p:txBody>
          <a:bodyPr/>
          <a:lstStyle>
            <a:lvl1pPr>
              <a:defRPr/>
            </a:lvl1pPr>
          </a:lstStyle>
          <a:p>
            <a:fld id="{7266C9D8-4E05-4577-BFAB-38F826DF47BD}" type="slidenum">
              <a:rPr lang="en-US" altLang="id-ID"/>
              <a:pPr/>
              <a:t>‹#›</a:t>
            </a:fld>
            <a:endParaRPr lang="en-US" altLang="id-ID"/>
          </a:p>
        </p:txBody>
      </p:sp>
    </p:spTree>
    <p:extLst>
      <p:ext uri="{BB962C8B-B14F-4D97-AF65-F5344CB8AC3E}">
        <p14:creationId xmlns:p14="http://schemas.microsoft.com/office/powerpoint/2010/main" val="214408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pPr>
              <a:defRPr/>
            </a:pPr>
            <a:fld id="{5006144A-F35E-4CC4-A5E2-8935556F62E2}" type="datetime1">
              <a:rPr lang="en-US"/>
              <a:pPr>
                <a:defRPr/>
              </a:pPr>
              <a:t>12/8/2017</a:t>
            </a:fld>
            <a:endParaRPr lang="en-US"/>
          </a:p>
        </p:txBody>
      </p:sp>
      <p:sp>
        <p:nvSpPr>
          <p:cNvPr id="19" name="Footer Placeholder 4"/>
          <p:cNvSpPr>
            <a:spLocks noGrp="1"/>
          </p:cNvSpPr>
          <p:nvPr>
            <p:ph type="ftr" sz="quarter" idx="11"/>
          </p:nvPr>
        </p:nvSpPr>
        <p:spPr/>
        <p:txBody>
          <a:bodyPr/>
          <a:lstStyle>
            <a:lvl1pPr>
              <a:defRPr/>
            </a:lvl1pPr>
          </a:lstStyle>
          <a:p>
            <a:pPr>
              <a:defRPr/>
            </a:pPr>
            <a:endParaRPr lang="en-US"/>
          </a:p>
        </p:txBody>
      </p:sp>
      <p:sp>
        <p:nvSpPr>
          <p:cNvPr id="20" name="Slide Number Placeholder 5"/>
          <p:cNvSpPr>
            <a:spLocks noGrp="1"/>
          </p:cNvSpPr>
          <p:nvPr>
            <p:ph type="sldNum" sz="quarter" idx="12"/>
          </p:nvPr>
        </p:nvSpPr>
        <p:spPr/>
        <p:txBody>
          <a:bodyPr/>
          <a:lstStyle>
            <a:lvl1pPr>
              <a:defRPr/>
            </a:lvl1pPr>
          </a:lstStyle>
          <a:p>
            <a:fld id="{7F666B0C-680F-458D-BA2F-5737A5340B18}" type="slidenum">
              <a:rPr lang="en-US" altLang="id-ID"/>
              <a:pPr/>
              <a:t>‹#›</a:t>
            </a:fld>
            <a:endParaRPr lang="en-US" altLang="id-ID"/>
          </a:p>
        </p:txBody>
      </p:sp>
    </p:spTree>
    <p:extLst>
      <p:ext uri="{BB962C8B-B14F-4D97-AF65-F5344CB8AC3E}">
        <p14:creationId xmlns:p14="http://schemas.microsoft.com/office/powerpoint/2010/main" val="191007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A074F8-4FC2-4FAE-88F6-8471AC928FD1}" type="datetime1">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1BF03A-8097-46F2-85EE-31301443F42E}" type="slidenum">
              <a:rPr lang="en-US" altLang="id-ID"/>
              <a:pPr/>
              <a:t>‹#›</a:t>
            </a:fld>
            <a:endParaRPr lang="en-US" altLang="id-ID"/>
          </a:p>
        </p:txBody>
      </p:sp>
    </p:spTree>
    <p:extLst>
      <p:ext uri="{BB962C8B-B14F-4D97-AF65-F5344CB8AC3E}">
        <p14:creationId xmlns:p14="http://schemas.microsoft.com/office/powerpoint/2010/main" val="2113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070A87-F715-4453-8E83-B0C5BCF4B6F3}" type="datetime1">
              <a:rPr lang="en-US"/>
              <a:pPr>
                <a:defRPr/>
              </a:pPr>
              <a:t>12/8/2017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6EA733-694E-4C3F-9C52-083DBFC08147}" type="slidenum">
              <a:rPr lang="en-US" altLang="id-ID"/>
              <a:pPr/>
              <a:t>‹#›</a:t>
            </a:fld>
            <a:endParaRPr lang="en-US" altLang="id-ID"/>
          </a:p>
        </p:txBody>
      </p:sp>
    </p:spTree>
    <p:extLst>
      <p:ext uri="{BB962C8B-B14F-4D97-AF65-F5344CB8AC3E}">
        <p14:creationId xmlns:p14="http://schemas.microsoft.com/office/powerpoint/2010/main" val="422925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BDC614-9077-4BA2-AECF-C3C95E90AEFE}" type="datetime1">
              <a:rPr lang="en-US"/>
              <a:pPr>
                <a:defRPr/>
              </a:pPr>
              <a:t>12/8/2017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E1CEA28-2AE5-486E-BE7A-2448A4C52A21}" type="slidenum">
              <a:rPr lang="en-US" altLang="id-ID"/>
              <a:pPr/>
              <a:t>‹#›</a:t>
            </a:fld>
            <a:endParaRPr lang="en-US" altLang="id-ID"/>
          </a:p>
        </p:txBody>
      </p:sp>
    </p:spTree>
    <p:extLst>
      <p:ext uri="{BB962C8B-B14F-4D97-AF65-F5344CB8AC3E}">
        <p14:creationId xmlns:p14="http://schemas.microsoft.com/office/powerpoint/2010/main" val="62774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FD9D84-49E1-4708-80BA-873C8D58E2F4}" type="datetime1">
              <a:rPr lang="en-US"/>
              <a:pPr>
                <a:defRPr/>
              </a:pPr>
              <a:t>12/8/2017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DE78F2E-5DFE-4470-899C-3F037B834DAB}" type="slidenum">
              <a:rPr lang="en-US" altLang="id-ID"/>
              <a:pPr/>
              <a:t>‹#›</a:t>
            </a:fld>
            <a:endParaRPr lang="en-US" altLang="id-ID"/>
          </a:p>
        </p:txBody>
      </p:sp>
    </p:spTree>
    <p:extLst>
      <p:ext uri="{BB962C8B-B14F-4D97-AF65-F5344CB8AC3E}">
        <p14:creationId xmlns:p14="http://schemas.microsoft.com/office/powerpoint/2010/main" val="403365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8F51F4-625B-4339-9A80-395AB54FD998}" type="datetime1">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CC18C8C-67FE-422C-B606-7AB8D34E6924}" type="slidenum">
              <a:rPr lang="en-US" altLang="id-ID"/>
              <a:pPr/>
              <a:t>‹#›</a:t>
            </a:fld>
            <a:endParaRPr lang="en-US" altLang="id-ID"/>
          </a:p>
        </p:txBody>
      </p:sp>
    </p:spTree>
    <p:extLst>
      <p:ext uri="{BB962C8B-B14F-4D97-AF65-F5344CB8AC3E}">
        <p14:creationId xmlns:p14="http://schemas.microsoft.com/office/powerpoint/2010/main" val="128812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23F7E6C-7523-44D1-BBD4-6F28EAD127BF}" type="datetime1">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F98890A5-764F-4F53-829C-869D4B4F07DA}" type="slidenum">
              <a:rPr lang="en-US" altLang="id-ID"/>
              <a:pPr/>
              <a:t>‹#›</a:t>
            </a:fld>
            <a:endParaRPr lang="en-US" altLang="id-ID"/>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smtClean="0"/>
              <a:t>Token economy</a:t>
            </a:r>
            <a:endParaRPr lang="en-US" b="1" dirty="0"/>
          </a:p>
        </p:txBody>
      </p:sp>
      <p:sp>
        <p:nvSpPr>
          <p:cNvPr id="3" name="Subtitle 2"/>
          <p:cNvSpPr>
            <a:spLocks noGrp="1"/>
          </p:cNvSpPr>
          <p:nvPr>
            <p:ph type="subTitle" idx="1"/>
          </p:nvPr>
        </p:nvSpPr>
        <p:spPr/>
        <p:txBody>
          <a:bodyPr/>
          <a:lstStyle/>
          <a:p>
            <a:r>
              <a:rPr lang="id-ID" dirty="0" smtClean="0"/>
              <a:t>Pertemuan 10</a:t>
            </a:r>
          </a:p>
          <a:p>
            <a:r>
              <a:rPr lang="id-ID" dirty="0" smtClean="0"/>
              <a:t>Lita Patricia Lunanta, M. Psi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a:t>Token Economy</a:t>
            </a:r>
            <a:r>
              <a:rPr lang="id-ID" dirty="0"/>
              <a:t>: </a:t>
            </a:r>
            <a:r>
              <a:rPr lang="id-ID" dirty="0" smtClean="0"/>
              <a:t>Memilih jenis token</a:t>
            </a:r>
            <a:endParaRPr lang="id-ID" dirty="0"/>
          </a:p>
        </p:txBody>
      </p:sp>
      <p:sp>
        <p:nvSpPr>
          <p:cNvPr id="3" name="Content Placeholder 2"/>
          <p:cNvSpPr>
            <a:spLocks noGrp="1"/>
          </p:cNvSpPr>
          <p:nvPr>
            <p:ph idx="1"/>
          </p:nvPr>
        </p:nvSpPr>
        <p:spPr/>
        <p:txBody>
          <a:bodyPr/>
          <a:lstStyle/>
          <a:p>
            <a:r>
              <a:rPr lang="id-ID" dirty="0" smtClean="0"/>
              <a:t>Uang mainan, tanda di dinding, chips, sticker/stamp, dll</a:t>
            </a:r>
          </a:p>
          <a:p>
            <a:r>
              <a:rPr lang="id-ID" dirty="0" smtClean="0"/>
              <a:t>Menarik, ringan, mudah dibawa, tahan lama, mudah disimpan dan sulit dipalsukan</a:t>
            </a:r>
            <a:endParaRPr lang="id-ID" dirty="0"/>
          </a:p>
        </p:txBody>
      </p:sp>
    </p:spTree>
    <p:extLst>
      <p:ext uri="{BB962C8B-B14F-4D97-AF65-F5344CB8AC3E}">
        <p14:creationId xmlns:p14="http://schemas.microsoft.com/office/powerpoint/2010/main" val="402698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275"/>
            <a:ext cx="9144000" cy="868363"/>
          </a:xfrm>
        </p:spPr>
        <p:txBody>
          <a:bodyPr/>
          <a:lstStyle/>
          <a:p>
            <a:r>
              <a:rPr lang="id-ID" sz="2400" dirty="0"/>
              <a:t>Token Economy</a:t>
            </a:r>
            <a:r>
              <a:rPr lang="id-ID" dirty="0"/>
              <a:t>: </a:t>
            </a:r>
            <a:r>
              <a:rPr lang="id-ID" sz="4000" dirty="0" smtClean="0"/>
              <a:t>Mendata pihak yg dpt menolong</a:t>
            </a:r>
            <a:endParaRPr lang="id-ID" sz="4000" dirty="0"/>
          </a:p>
        </p:txBody>
      </p:sp>
      <p:sp>
        <p:nvSpPr>
          <p:cNvPr id="3" name="Content Placeholder 2"/>
          <p:cNvSpPr>
            <a:spLocks noGrp="1"/>
          </p:cNvSpPr>
          <p:nvPr>
            <p:ph idx="1"/>
          </p:nvPr>
        </p:nvSpPr>
        <p:spPr/>
        <p:txBody>
          <a:bodyPr/>
          <a:lstStyle/>
          <a:p>
            <a:r>
              <a:rPr lang="id-ID" dirty="0" smtClean="0"/>
              <a:t>Orang yg memang bekerja berhubungan dengan subjek</a:t>
            </a:r>
          </a:p>
          <a:p>
            <a:r>
              <a:rPr lang="id-ID" dirty="0" smtClean="0"/>
              <a:t>Relawan</a:t>
            </a:r>
          </a:p>
          <a:p>
            <a:r>
              <a:rPr lang="id-ID" dirty="0" smtClean="0"/>
              <a:t>Anggota group yang sudah lebih baik perilakunya</a:t>
            </a:r>
          </a:p>
          <a:p>
            <a:r>
              <a:rPr lang="id-ID" dirty="0" smtClean="0"/>
              <a:t>Sesama peserta</a:t>
            </a:r>
          </a:p>
          <a:p>
            <a:r>
              <a:rPr lang="id-ID" dirty="0" smtClean="0"/>
              <a:t>Semua pihak harus diberikan panduan cara memberikan yang sama</a:t>
            </a:r>
            <a:endParaRPr lang="id-ID" dirty="0"/>
          </a:p>
        </p:txBody>
      </p:sp>
    </p:spTree>
    <p:extLst>
      <p:ext uri="{BB962C8B-B14F-4D97-AF65-F5344CB8AC3E}">
        <p14:creationId xmlns:p14="http://schemas.microsoft.com/office/powerpoint/2010/main" val="243766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275"/>
            <a:ext cx="9144000" cy="868363"/>
          </a:xfrm>
        </p:spPr>
        <p:txBody>
          <a:bodyPr/>
          <a:lstStyle/>
          <a:p>
            <a:r>
              <a:rPr lang="id-ID" sz="2800" dirty="0"/>
              <a:t>Token Economy</a:t>
            </a:r>
            <a:r>
              <a:rPr lang="id-ID" dirty="0"/>
              <a:t>: </a:t>
            </a:r>
            <a:r>
              <a:rPr lang="id-ID" dirty="0" smtClean="0"/>
              <a:t>mengatasi masalah</a:t>
            </a:r>
            <a:endParaRPr lang="id-ID" dirty="0"/>
          </a:p>
        </p:txBody>
      </p:sp>
      <p:sp>
        <p:nvSpPr>
          <p:cNvPr id="3" name="Content Placeholder 2"/>
          <p:cNvSpPr>
            <a:spLocks noGrp="1"/>
          </p:cNvSpPr>
          <p:nvPr>
            <p:ph idx="1"/>
          </p:nvPr>
        </p:nvSpPr>
        <p:spPr/>
        <p:txBody>
          <a:bodyPr/>
          <a:lstStyle/>
          <a:p>
            <a:r>
              <a:rPr lang="id-ID" dirty="0" smtClean="0"/>
              <a:t>Masalah yang mungkin muncul antara lain:</a:t>
            </a:r>
          </a:p>
          <a:p>
            <a:pPr lvl="1"/>
            <a:r>
              <a:rPr lang="id-ID" dirty="0" smtClean="0"/>
              <a:t>Kebingungan</a:t>
            </a:r>
          </a:p>
          <a:p>
            <a:pPr lvl="1"/>
            <a:r>
              <a:rPr lang="id-ID" dirty="0" smtClean="0"/>
              <a:t>Kekurangan staff</a:t>
            </a:r>
          </a:p>
          <a:p>
            <a:pPr lvl="1"/>
            <a:r>
              <a:rPr lang="id-ID" dirty="0" smtClean="0"/>
              <a:t>Usaha mendapatkan token dengan manipulasi</a:t>
            </a:r>
          </a:p>
          <a:p>
            <a:pPr lvl="1"/>
            <a:r>
              <a:rPr lang="id-ID" dirty="0" smtClean="0"/>
              <a:t>Gagal mendapatkan back-up reinforcers</a:t>
            </a:r>
          </a:p>
          <a:p>
            <a:pPr lvl="1"/>
            <a:endParaRPr lang="id-ID" dirty="0"/>
          </a:p>
        </p:txBody>
      </p:sp>
    </p:spTree>
    <p:extLst>
      <p:ext uri="{BB962C8B-B14F-4D97-AF65-F5344CB8AC3E}">
        <p14:creationId xmlns:p14="http://schemas.microsoft.com/office/powerpoint/2010/main" val="40606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Kembali pada lingkungan natural</a:t>
            </a:r>
            <a:endParaRPr lang="id-ID" dirty="0"/>
          </a:p>
        </p:txBody>
      </p:sp>
      <p:sp>
        <p:nvSpPr>
          <p:cNvPr id="3" name="Content Placeholder 2"/>
          <p:cNvSpPr>
            <a:spLocks noGrp="1"/>
          </p:cNvSpPr>
          <p:nvPr>
            <p:ph idx="1"/>
          </p:nvPr>
        </p:nvSpPr>
        <p:spPr/>
        <p:txBody>
          <a:bodyPr/>
          <a:lstStyle/>
          <a:p>
            <a:r>
              <a:rPr lang="id-ID" dirty="0"/>
              <a:t>Menghilangkan token secara perlahan</a:t>
            </a:r>
          </a:p>
          <a:p>
            <a:pPr lvl="1"/>
            <a:r>
              <a:rPr lang="id-ID" dirty="0" smtClean="0"/>
              <a:t>Memperjarang pemberian token</a:t>
            </a:r>
          </a:p>
          <a:p>
            <a:pPr lvl="1"/>
            <a:r>
              <a:rPr lang="id-ID" dirty="0" smtClean="0"/>
              <a:t>Mengurangi jumlah perilaku yang layak mendapatkan token</a:t>
            </a:r>
          </a:p>
          <a:p>
            <a:pPr lvl="1"/>
            <a:r>
              <a:rPr lang="id-ID" dirty="0" smtClean="0"/>
              <a:t>Meningkatkan penundaan antara perilaku target dan pemberian token</a:t>
            </a:r>
          </a:p>
          <a:p>
            <a:r>
              <a:rPr lang="id-ID" dirty="0" smtClean="0"/>
              <a:t>Mengurangi nilai token</a:t>
            </a:r>
          </a:p>
          <a:p>
            <a:pPr lvl="1"/>
            <a:r>
              <a:rPr lang="id-ID" dirty="0" smtClean="0"/>
              <a:t>Mengurangi jumlah backup reinforcement</a:t>
            </a:r>
          </a:p>
          <a:p>
            <a:pPr lvl="1"/>
            <a:r>
              <a:rPr lang="id-ID" dirty="0" smtClean="0"/>
              <a:t>Menjauhkan jarak pemberian token dan akses terhadap reinforcement </a:t>
            </a:r>
          </a:p>
          <a:p>
            <a:endParaRPr lang="id-ID" dirty="0"/>
          </a:p>
        </p:txBody>
      </p:sp>
    </p:spTree>
    <p:extLst>
      <p:ext uri="{BB962C8B-B14F-4D97-AF65-F5344CB8AC3E}">
        <p14:creationId xmlns:p14="http://schemas.microsoft.com/office/powerpoint/2010/main" val="86599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mampu merekomendasikan berbagai situasi yang tepat untuk penggunaan token economy. </a:t>
            </a:r>
          </a:p>
          <a:p>
            <a:r>
              <a:rPr lang="id-ID" dirty="0"/>
              <a:t> </a:t>
            </a:r>
          </a:p>
          <a:p>
            <a:r>
              <a:rPr lang="id-ID" dirty="0"/>
              <a:t>Mahasiswa mengetahui karakteristik dari token economy yang baik. </a:t>
            </a:r>
          </a:p>
        </p:txBody>
      </p:sp>
    </p:spTree>
    <p:extLst>
      <p:ext uri="{BB962C8B-B14F-4D97-AF65-F5344CB8AC3E}">
        <p14:creationId xmlns:p14="http://schemas.microsoft.com/office/powerpoint/2010/main" val="411245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Conditioned reinforcer; stimulus yang secara natural tidak bersifat penguat tetapi memiliki </a:t>
            </a:r>
            <a:r>
              <a:rPr lang="id-ID" i="1" dirty="0" smtClean="0"/>
              <a:t>reinforcing power</a:t>
            </a:r>
            <a:r>
              <a:rPr lang="id-ID" dirty="0" smtClean="0"/>
              <a:t> karena dipasangkan dengan reinforcement lain. </a:t>
            </a:r>
          </a:p>
          <a:p>
            <a:r>
              <a:rPr lang="id-ID" dirty="0" smtClean="0"/>
              <a:t>Conditioned reinforcer ada yang cepat sekali hilang, misalnya pujian</a:t>
            </a:r>
          </a:p>
          <a:p>
            <a:r>
              <a:rPr lang="id-ID" dirty="0" smtClean="0"/>
              <a:t>Conditioned reinforcer ada yang tahan lama dan dapat diakumulasi sampai ditukarkan oleh reinforcement lain yang natural, misalnya uang.</a:t>
            </a:r>
            <a:endParaRPr lang="id-ID" dirty="0"/>
          </a:p>
        </p:txBody>
      </p:sp>
    </p:spTree>
    <p:extLst>
      <p:ext uri="{BB962C8B-B14F-4D97-AF65-F5344CB8AC3E}">
        <p14:creationId xmlns:p14="http://schemas.microsoft.com/office/powerpoint/2010/main" val="311483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Conditioned reinforcer yang dapat diakumulasi disebut </a:t>
            </a:r>
            <a:r>
              <a:rPr lang="id-ID" b="1" dirty="0" smtClean="0"/>
              <a:t>token</a:t>
            </a:r>
          </a:p>
          <a:p>
            <a:r>
              <a:rPr lang="id-ID" b="1" dirty="0" smtClean="0"/>
              <a:t>Token economy; </a:t>
            </a:r>
            <a:r>
              <a:rPr lang="id-ID" dirty="0" smtClean="0"/>
              <a:t>program dimana sekelompok individu dapat mengumpulkan token untuk berbagai macam perilaku baik dan dapat menukar token yang didapatkan dengan backup reinforcers atau natural reinforcer</a:t>
            </a:r>
          </a:p>
          <a:p>
            <a:r>
              <a:rPr lang="id-ID" dirty="0" smtClean="0"/>
              <a:t>Keuntungan: berfungsi sebagai jembatan untuk delay </a:t>
            </a:r>
            <a:r>
              <a:rPr lang="id-ID" dirty="0" smtClean="0"/>
              <a:t>reinforcer </a:t>
            </a:r>
            <a:r>
              <a:rPr lang="id-ID" dirty="0" smtClean="0"/>
              <a:t>dan mempermudah pemberian reinforcement secara konsisten</a:t>
            </a:r>
            <a:endParaRPr lang="id-ID" dirty="0"/>
          </a:p>
        </p:txBody>
      </p:sp>
    </p:spTree>
    <p:extLst>
      <p:ext uri="{BB962C8B-B14F-4D97-AF65-F5344CB8AC3E}">
        <p14:creationId xmlns:p14="http://schemas.microsoft.com/office/powerpoint/2010/main" val="148700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penggunaan</a:t>
            </a:r>
            <a:endParaRPr lang="id-ID" dirty="0"/>
          </a:p>
        </p:txBody>
      </p:sp>
      <p:sp>
        <p:nvSpPr>
          <p:cNvPr id="3" name="Content Placeholder 2"/>
          <p:cNvSpPr>
            <a:spLocks noGrp="1"/>
          </p:cNvSpPr>
          <p:nvPr>
            <p:ph idx="1"/>
          </p:nvPr>
        </p:nvSpPr>
        <p:spPr/>
        <p:txBody>
          <a:bodyPr/>
          <a:lstStyle/>
          <a:p>
            <a:r>
              <a:rPr lang="id-ID" dirty="0" smtClean="0"/>
              <a:t>Bangsal psikiatri,</a:t>
            </a:r>
          </a:p>
          <a:p>
            <a:r>
              <a:rPr lang="id-ID" dirty="0" smtClean="0"/>
              <a:t>Sekolah kebutuhan khusus</a:t>
            </a:r>
          </a:p>
          <a:p>
            <a:r>
              <a:rPr lang="id-ID" dirty="0" smtClean="0"/>
              <a:t>...</a:t>
            </a:r>
          </a:p>
          <a:p>
            <a:r>
              <a:rPr lang="id-ID" dirty="0" smtClean="0"/>
              <a:t>...</a:t>
            </a:r>
          </a:p>
          <a:p>
            <a:endParaRPr lang="id-ID" dirty="0"/>
          </a:p>
        </p:txBody>
      </p:sp>
    </p:spTree>
    <p:extLst>
      <p:ext uri="{BB962C8B-B14F-4D97-AF65-F5344CB8AC3E}">
        <p14:creationId xmlns:p14="http://schemas.microsoft.com/office/powerpoint/2010/main" val="422983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Tahapan token economy</a:t>
            </a:r>
            <a:endParaRPr lang="id-ID" dirty="0"/>
          </a:p>
        </p:txBody>
      </p:sp>
      <p:sp>
        <p:nvSpPr>
          <p:cNvPr id="3" name="Content Placeholder 2"/>
          <p:cNvSpPr>
            <a:spLocks noGrp="1"/>
          </p:cNvSpPr>
          <p:nvPr>
            <p:ph idx="1"/>
          </p:nvPr>
        </p:nvSpPr>
        <p:spPr/>
        <p:txBody>
          <a:bodyPr/>
          <a:lstStyle/>
          <a:p>
            <a:r>
              <a:rPr lang="id-ID" dirty="0" smtClean="0"/>
              <a:t>Menentukan perilaku target</a:t>
            </a:r>
          </a:p>
          <a:p>
            <a:r>
              <a:rPr lang="id-ID" dirty="0" smtClean="0"/>
              <a:t>Mengukur baseline</a:t>
            </a:r>
          </a:p>
          <a:p>
            <a:r>
              <a:rPr lang="id-ID" dirty="0" smtClean="0"/>
              <a:t>Memilih backup reinforcer/ natural reinforcer</a:t>
            </a:r>
          </a:p>
          <a:p>
            <a:r>
              <a:rPr lang="id-ID" dirty="0" smtClean="0"/>
              <a:t>Memilih jenis token</a:t>
            </a:r>
          </a:p>
          <a:p>
            <a:r>
              <a:rPr lang="id-ID" dirty="0" smtClean="0"/>
              <a:t>Mendata pihak-pihak yang dapat menolong</a:t>
            </a:r>
          </a:p>
          <a:p>
            <a:r>
              <a:rPr lang="id-ID" dirty="0" smtClean="0"/>
              <a:t>Mengatasi masalah yang mungkin muncul</a:t>
            </a:r>
            <a:endParaRPr lang="id-ID" dirty="0"/>
          </a:p>
        </p:txBody>
      </p:sp>
    </p:spTree>
    <p:extLst>
      <p:ext uri="{BB962C8B-B14F-4D97-AF65-F5344CB8AC3E}">
        <p14:creationId xmlns:p14="http://schemas.microsoft.com/office/powerpoint/2010/main" val="388174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9275"/>
            <a:ext cx="8991600" cy="868363"/>
          </a:xfrm>
        </p:spPr>
        <p:txBody>
          <a:bodyPr/>
          <a:lstStyle/>
          <a:p>
            <a:r>
              <a:rPr lang="id-ID" sz="2400" dirty="0" smtClean="0"/>
              <a:t>Token Economy</a:t>
            </a:r>
            <a:r>
              <a:rPr lang="id-ID" dirty="0" smtClean="0"/>
              <a:t>: Menentukan perilaku target</a:t>
            </a:r>
            <a:endParaRPr lang="id-ID" dirty="0"/>
          </a:p>
        </p:txBody>
      </p:sp>
      <p:sp>
        <p:nvSpPr>
          <p:cNvPr id="3" name="Content Placeholder 2"/>
          <p:cNvSpPr>
            <a:spLocks noGrp="1"/>
          </p:cNvSpPr>
          <p:nvPr>
            <p:ph idx="1"/>
          </p:nvPr>
        </p:nvSpPr>
        <p:spPr/>
        <p:txBody>
          <a:bodyPr/>
          <a:lstStyle/>
          <a:p>
            <a:r>
              <a:rPr lang="id-ID" dirty="0" smtClean="0"/>
              <a:t>Menentukan tujuan jangka panjang dan pendek yang hendak dicapai</a:t>
            </a:r>
          </a:p>
          <a:p>
            <a:r>
              <a:rPr lang="id-ID" dirty="0" smtClean="0"/>
              <a:t>Menentukan masalah perilaku spesifik yang mengganggu tercapainya tujuan tersebut</a:t>
            </a:r>
            <a:endParaRPr lang="id-ID" dirty="0"/>
          </a:p>
        </p:txBody>
      </p:sp>
    </p:spTree>
    <p:extLst>
      <p:ext uri="{BB962C8B-B14F-4D97-AF65-F5344CB8AC3E}">
        <p14:creationId xmlns:p14="http://schemas.microsoft.com/office/powerpoint/2010/main" val="337531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a:t>Token Economy</a:t>
            </a:r>
            <a:r>
              <a:rPr lang="id-ID" dirty="0"/>
              <a:t>: </a:t>
            </a:r>
            <a:r>
              <a:rPr lang="id-ID" dirty="0" smtClean="0"/>
              <a:t>Mengukur Baseline</a:t>
            </a:r>
            <a:endParaRPr lang="id-ID" dirty="0"/>
          </a:p>
        </p:txBody>
      </p:sp>
      <p:sp>
        <p:nvSpPr>
          <p:cNvPr id="3" name="Content Placeholder 2"/>
          <p:cNvSpPr>
            <a:spLocks noGrp="1"/>
          </p:cNvSpPr>
          <p:nvPr>
            <p:ph idx="1"/>
          </p:nvPr>
        </p:nvSpPr>
        <p:spPr/>
        <p:txBody>
          <a:bodyPr/>
          <a:lstStyle/>
          <a:p>
            <a:r>
              <a:rPr lang="id-ID" dirty="0" smtClean="0"/>
              <a:t>Menentukan apakah benar perilaku yang ada membutuhkan penanganan</a:t>
            </a:r>
          </a:p>
          <a:p>
            <a:r>
              <a:rPr lang="id-ID" dirty="0" smtClean="0"/>
              <a:t>Perilaku yang ada sesuai dengan waktu, usaha, dan biaya yang dibutuhkan untuk program token economy</a:t>
            </a:r>
            <a:endParaRPr lang="id-ID" dirty="0"/>
          </a:p>
        </p:txBody>
      </p:sp>
    </p:spTree>
    <p:extLst>
      <p:ext uri="{BB962C8B-B14F-4D97-AF65-F5344CB8AC3E}">
        <p14:creationId xmlns:p14="http://schemas.microsoft.com/office/powerpoint/2010/main" val="340931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49275"/>
            <a:ext cx="8610600" cy="868363"/>
          </a:xfrm>
        </p:spPr>
        <p:txBody>
          <a:bodyPr/>
          <a:lstStyle/>
          <a:p>
            <a:r>
              <a:rPr lang="id-ID" sz="2400" dirty="0"/>
              <a:t>Token Economy</a:t>
            </a:r>
            <a:r>
              <a:rPr lang="id-ID" dirty="0"/>
              <a:t>: </a:t>
            </a:r>
            <a:r>
              <a:rPr lang="id-ID" dirty="0" smtClean="0"/>
              <a:t>Memilih back-up reinforcer</a:t>
            </a:r>
            <a:endParaRPr lang="id-ID" dirty="0"/>
          </a:p>
        </p:txBody>
      </p:sp>
      <p:sp>
        <p:nvSpPr>
          <p:cNvPr id="3" name="Content Placeholder 2"/>
          <p:cNvSpPr>
            <a:spLocks noGrp="1"/>
          </p:cNvSpPr>
          <p:nvPr>
            <p:ph idx="1"/>
          </p:nvPr>
        </p:nvSpPr>
        <p:spPr/>
        <p:txBody>
          <a:bodyPr/>
          <a:lstStyle/>
          <a:p>
            <a:r>
              <a:rPr lang="id-ID" dirty="0" smtClean="0"/>
              <a:t>Sama dengan metode pemilihan reinforcement</a:t>
            </a:r>
          </a:p>
          <a:p>
            <a:r>
              <a:rPr lang="id-ID" dirty="0" smtClean="0"/>
              <a:t>Hindari reinforcer yang kurang etis</a:t>
            </a:r>
          </a:p>
          <a:p>
            <a:r>
              <a:rPr lang="id-ID" dirty="0" smtClean="0"/>
              <a:t>Tentukan kapan back-up reinforcer bisa digunakan</a:t>
            </a:r>
          </a:p>
          <a:p>
            <a:r>
              <a:rPr lang="id-ID" dirty="0" smtClean="0"/>
              <a:t>Tentukan harga masing-masing sesuai dengan kondisi</a:t>
            </a:r>
            <a:endParaRPr lang="id-ID" dirty="0"/>
          </a:p>
        </p:txBody>
      </p:sp>
    </p:spTree>
    <p:extLst>
      <p:ext uri="{BB962C8B-B14F-4D97-AF65-F5344CB8AC3E}">
        <p14:creationId xmlns:p14="http://schemas.microsoft.com/office/powerpoint/2010/main" val="59058590"/>
      </p:ext>
    </p:extLst>
  </p:cSld>
  <p:clrMapOvr>
    <a:masterClrMapping/>
  </p:clrMapOvr>
</p:sld>
</file>

<file path=ppt/theme/theme1.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TotalTime>
  <Words>480</Words>
  <Application>Microsoft Office PowerPoint</Application>
  <PresentationFormat>On-screen Show (4:3)</PresentationFormat>
  <Paragraphs>64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templete esa unggul 2017</vt:lpstr>
      <vt:lpstr>Token economy</vt:lpstr>
      <vt:lpstr>Kemampuan akhir yang diharapkan</vt:lpstr>
      <vt:lpstr>PowerPoint Presentation</vt:lpstr>
      <vt:lpstr>PowerPoint Presentation</vt:lpstr>
      <vt:lpstr>penggunaan</vt:lpstr>
      <vt:lpstr>Tahapan token economy</vt:lpstr>
      <vt:lpstr>Token Economy: Menentukan perilaku target</vt:lpstr>
      <vt:lpstr>Token Economy: Mengukur Baseline</vt:lpstr>
      <vt:lpstr>Token Economy: Memilih back-up reinforcer</vt:lpstr>
      <vt:lpstr>Token Economy: Memilih jenis token</vt:lpstr>
      <vt:lpstr>Token Economy: Mendata pihak yg dpt menolong</vt:lpstr>
      <vt:lpstr>Token Economy: mengatasi masalah</vt:lpstr>
      <vt:lpstr>Kembali pada lingkungan natural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lita</dc:creator>
  <cp:lastModifiedBy>Administrator</cp:lastModifiedBy>
  <cp:revision>22</cp:revision>
  <dcterms:created xsi:type="dcterms:W3CDTF">2006-08-16T00:00:00Z</dcterms:created>
  <dcterms:modified xsi:type="dcterms:W3CDTF">2017-12-08T04:41:07Z</dcterms:modified>
</cp:coreProperties>
</file>