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11"/>
  </p:notesMasterIdLst>
  <p:sldIdLst>
    <p:sldId id="256" r:id="rId2"/>
    <p:sldId id="260" r:id="rId3"/>
    <p:sldId id="261" r:id="rId4"/>
    <p:sldId id="262" r:id="rId5"/>
    <p:sldId id="263" r:id="rId6"/>
    <p:sldId id="264" r:id="rId7"/>
    <p:sldId id="265" r:id="rId8"/>
    <p:sldId id="266" r:id="rId9"/>
    <p:sldId id="267" r:id="rId1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id-ID"/>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CEDE079-408C-4EFA-97C1-D9F9C3E17745}" type="datetimeFigureOut">
              <a:rPr lang="id-ID" smtClean="0"/>
              <a:t>08/12/2017</a:t>
            </a:fld>
            <a:endParaRPr lang="id-ID"/>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id-ID"/>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d-ID"/>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id-ID"/>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42F2B7-6AE8-4AD1-AB9F-7E6097C2E337}" type="slidenum">
              <a:rPr lang="id-ID" smtClean="0"/>
              <a:t>‹#›</a:t>
            </a:fld>
            <a:endParaRPr lang="id-ID"/>
          </a:p>
        </p:txBody>
      </p:sp>
    </p:spTree>
    <p:extLst>
      <p:ext uri="{BB962C8B-B14F-4D97-AF65-F5344CB8AC3E}">
        <p14:creationId xmlns:p14="http://schemas.microsoft.com/office/powerpoint/2010/main" val="40137676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id-ID" dirty="0" smtClean="0"/>
              <a:t>Misalnya mau pergi tapi banyak PR. Remaja</a:t>
            </a:r>
            <a:r>
              <a:rPr lang="id-ID" baseline="0" dirty="0" smtClean="0"/>
              <a:t> berbohong tidak ada PR supaya bisa pergi. Bohongnya langsung dpt reinforcement yaitu pergi dengan teman. Minum sampai mabuk dan perilaku selingkuh juga bisa karena ini</a:t>
            </a:r>
          </a:p>
          <a:p>
            <a:pPr marL="228600" indent="-228600">
              <a:buAutoNum type="arabicPeriod"/>
            </a:pPr>
            <a:r>
              <a:rPr lang="id-ID" dirty="0" smtClean="0"/>
              <a:t>Overeating yang menyebabkan</a:t>
            </a:r>
            <a:r>
              <a:rPr lang="id-ID" baseline="0" dirty="0" smtClean="0"/>
              <a:t> obesitas dan masalah kesehatan. Merokok juga begini</a:t>
            </a:r>
          </a:p>
          <a:p>
            <a:pPr marL="228600" indent="-228600">
              <a:buAutoNum type="arabicPeriod"/>
            </a:pPr>
            <a:r>
              <a:rPr lang="id-ID" baseline="0" dirty="0" smtClean="0"/>
              <a:t>Misalnya ada dua pilihan, biasanya yang langsung enak yang dipilih, misalnya klo dpt duit undian, kita pakai untuk jalan2 foya2 atau untuk investasi. Begitu jg misalnya ada film malam ini padahal lagi ujian</a:t>
            </a:r>
          </a:p>
          <a:p>
            <a:pPr marL="0" indent="0">
              <a:buNone/>
            </a:pPr>
            <a:endParaRPr lang="id-ID" dirty="0"/>
          </a:p>
        </p:txBody>
      </p:sp>
      <p:sp>
        <p:nvSpPr>
          <p:cNvPr id="4" name="Slide Number Placeholder 3"/>
          <p:cNvSpPr>
            <a:spLocks noGrp="1"/>
          </p:cNvSpPr>
          <p:nvPr>
            <p:ph type="sldNum" sz="quarter" idx="10"/>
          </p:nvPr>
        </p:nvSpPr>
        <p:spPr/>
        <p:txBody>
          <a:bodyPr/>
          <a:lstStyle/>
          <a:p>
            <a:fld id="{2342F2B7-6AE8-4AD1-AB9F-7E6097C2E337}" type="slidenum">
              <a:rPr lang="id-ID" smtClean="0"/>
              <a:t>5</a:t>
            </a:fld>
            <a:endParaRPr lang="id-ID"/>
          </a:p>
        </p:txBody>
      </p:sp>
    </p:spTree>
    <p:extLst>
      <p:ext uri="{BB962C8B-B14F-4D97-AF65-F5344CB8AC3E}">
        <p14:creationId xmlns:p14="http://schemas.microsoft.com/office/powerpoint/2010/main" val="1510567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indent="-228600">
              <a:buAutoNum type="arabicPeriod"/>
            </a:pPr>
            <a:r>
              <a:rPr lang="id-ID" baseline="0" dirty="0" smtClean="0"/>
              <a:t>Untuk olahraga, punishment dtg lebih dulu dalam bentuk menghabiskan waktu, melelahkah, dll. Manfaat kesehatannya itu nanti</a:t>
            </a:r>
          </a:p>
          <a:p>
            <a:pPr marL="228600" indent="-228600">
              <a:buAutoNum type="arabicPeriod"/>
            </a:pPr>
            <a:r>
              <a:rPr lang="id-ID" baseline="0" dirty="0" smtClean="0"/>
              <a:t>Pakai helm masuk dalam contoh ini  atau pakai seatbelt/carseat. Masalah yang ada besar tapi tidak pasti terjadi. Sedangkan hal gak enaknya itu dirasakan langsung saat ini</a:t>
            </a:r>
          </a:p>
          <a:p>
            <a:pPr marL="228600" indent="-228600">
              <a:buAutoNum type="arabicPeriod"/>
            </a:pPr>
            <a:r>
              <a:rPr lang="id-ID" baseline="0" dirty="0" smtClean="0"/>
              <a:t>Kadang klo sakitnya masih bisa ditahan, kita suka tunda2 masalah. Misalnya sakit gigi, mencatat kuliah, olah raga. Karena masih lama baru benar2 gak tahan</a:t>
            </a:r>
          </a:p>
          <a:p>
            <a:pPr marL="228600" indent="-228600">
              <a:buAutoNum type="arabicPeriod"/>
            </a:pPr>
            <a:endParaRPr lang="id-ID" dirty="0"/>
          </a:p>
        </p:txBody>
      </p:sp>
      <p:sp>
        <p:nvSpPr>
          <p:cNvPr id="4" name="Slide Number Placeholder 3"/>
          <p:cNvSpPr>
            <a:spLocks noGrp="1"/>
          </p:cNvSpPr>
          <p:nvPr>
            <p:ph type="sldNum" sz="quarter" idx="10"/>
          </p:nvPr>
        </p:nvSpPr>
        <p:spPr/>
        <p:txBody>
          <a:bodyPr/>
          <a:lstStyle/>
          <a:p>
            <a:fld id="{2342F2B7-6AE8-4AD1-AB9F-7E6097C2E337}" type="slidenum">
              <a:rPr lang="id-ID" smtClean="0"/>
              <a:t>6</a:t>
            </a:fld>
            <a:endParaRPr lang="id-ID"/>
          </a:p>
        </p:txBody>
      </p:sp>
    </p:spTree>
    <p:extLst>
      <p:ext uri="{BB962C8B-B14F-4D97-AF65-F5344CB8AC3E}">
        <p14:creationId xmlns:p14="http://schemas.microsoft.com/office/powerpoint/2010/main" val="41975774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id-ID" dirty="0" smtClean="0"/>
              <a:t>Causes of relapse in antecedent: avoidable setback antecedents, unavoidable setback antecedents,</a:t>
            </a:r>
            <a:r>
              <a:rPr lang="id-ID" baseline="0" dirty="0" smtClean="0"/>
              <a:t> overreaction to occasional setbacks, counterproductive self-talk</a:t>
            </a:r>
          </a:p>
          <a:p>
            <a:r>
              <a:rPr lang="id-ID" baseline="0" dirty="0" smtClean="0"/>
              <a:t>Causes of relapse in the specification of the response: a fuzzy target behavior, a long-term target behavior, trying too much too soon</a:t>
            </a:r>
          </a:p>
          <a:p>
            <a:r>
              <a:rPr lang="id-ID" baseline="0" dirty="0" smtClean="0"/>
              <a:t>Causes of relapse in consequences: failure to incorporate everyday rewards into your program, consequences that are only cumulatively significant</a:t>
            </a:r>
          </a:p>
          <a:p>
            <a:endParaRPr lang="id-ID" baseline="0" dirty="0" smtClean="0"/>
          </a:p>
          <a:p>
            <a:r>
              <a:rPr lang="id-ID" dirty="0" smtClean="0"/>
              <a:t>Additional strategy: libatkan teman: buddy system, sign a behavioral contract with supportive others. </a:t>
            </a:r>
            <a:endParaRPr lang="id-ID" dirty="0"/>
          </a:p>
        </p:txBody>
      </p:sp>
      <p:sp>
        <p:nvSpPr>
          <p:cNvPr id="4" name="Slide Number Placeholder 3"/>
          <p:cNvSpPr>
            <a:spLocks noGrp="1"/>
          </p:cNvSpPr>
          <p:nvPr>
            <p:ph type="sldNum" sz="quarter" idx="10"/>
          </p:nvPr>
        </p:nvSpPr>
        <p:spPr/>
        <p:txBody>
          <a:bodyPr/>
          <a:lstStyle/>
          <a:p>
            <a:fld id="{2342F2B7-6AE8-4AD1-AB9F-7E6097C2E337}" type="slidenum">
              <a:rPr lang="id-ID" smtClean="0"/>
              <a:t>8</a:t>
            </a:fld>
            <a:endParaRPr lang="id-ID"/>
          </a:p>
        </p:txBody>
      </p:sp>
    </p:spTree>
    <p:extLst>
      <p:ext uri="{BB962C8B-B14F-4D97-AF65-F5344CB8AC3E}">
        <p14:creationId xmlns:p14="http://schemas.microsoft.com/office/powerpoint/2010/main" val="22780456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C:\Users\arsil\Desktop\Smartcreative.jpg"/>
          <p:cNvPicPr>
            <a:picLocks noChangeAspect="1" noChangeArrowheads="1"/>
          </p:cNvPicPr>
          <p:nvPr/>
        </p:nvPicPr>
        <p:blipFill>
          <a:blip r:embed="rId2">
            <a:extLst>
              <a:ext uri="{28A0092B-C50C-407E-A947-70E740481C1C}">
                <a14:useLocalDpi xmlns:a14="http://schemas.microsoft.com/office/drawing/2010/main" val="0"/>
              </a:ext>
            </a:extLst>
          </a:blip>
          <a:srcRect l="1051" r="800" b="504"/>
          <a:stretch>
            <a:fillRect/>
          </a:stretch>
        </p:blipFill>
        <p:spPr bwMode="auto">
          <a:xfrm>
            <a:off x="-36513" y="-26988"/>
            <a:ext cx="9204326" cy="6884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3116831" y="1698625"/>
            <a:ext cx="5470376" cy="1470025"/>
          </a:xfrm>
        </p:spPr>
        <p:txBody>
          <a:bodyPr/>
          <a:lstStyle/>
          <a:p>
            <a:r>
              <a:rPr lang="en-US" smtClean="0"/>
              <a:t>Click to edit Master title style</a:t>
            </a:r>
            <a:endParaRPr lang="en-US" dirty="0"/>
          </a:p>
        </p:txBody>
      </p:sp>
      <p:sp>
        <p:nvSpPr>
          <p:cNvPr id="3" name="Subtitle 2"/>
          <p:cNvSpPr>
            <a:spLocks noGrp="1"/>
          </p:cNvSpPr>
          <p:nvPr>
            <p:ph type="subTitle" idx="1"/>
          </p:nvPr>
        </p:nvSpPr>
        <p:spPr>
          <a:xfrm>
            <a:off x="3116831" y="3405369"/>
            <a:ext cx="5470375" cy="1391783"/>
          </a:xfrm>
        </p:spPr>
        <p:txBody>
          <a:bodyPr/>
          <a:lstStyle>
            <a:lvl1pPr marL="0" indent="0" algn="ctr" eaLnBrk="1" hangingPunct="1">
              <a:spcBef>
                <a:spcPct val="0"/>
              </a:spcBef>
              <a:buFontTx/>
              <a:buNone/>
              <a:defRPr sz="32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5" name="Date Placeholder 3"/>
          <p:cNvSpPr>
            <a:spLocks noGrp="1"/>
          </p:cNvSpPr>
          <p:nvPr>
            <p:ph type="dt" sz="half" idx="10"/>
          </p:nvPr>
        </p:nvSpPr>
        <p:spPr/>
        <p:txBody>
          <a:bodyPr/>
          <a:lstStyle>
            <a:lvl1pPr>
              <a:defRPr/>
            </a:lvl1pPr>
          </a:lstStyle>
          <a:p>
            <a:pPr>
              <a:defRPr/>
            </a:pPr>
            <a:fld id="{B2DF3556-4314-41D2-BC8D-6BDD7EF4C985}" type="datetime1">
              <a:rPr lang="en-US"/>
              <a:pPr>
                <a:defRPr/>
              </a:pPr>
              <a:t>12/8/2017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9D810939-A984-490F-88B6-0394D815F93A}" type="slidenum">
              <a:rPr lang="en-US" altLang="id-ID"/>
              <a:pPr/>
              <a:t>‹#›</a:t>
            </a:fld>
            <a:endParaRPr lang="en-US" altLang="id-ID"/>
          </a:p>
        </p:txBody>
      </p:sp>
    </p:spTree>
    <p:extLst>
      <p:ext uri="{BB962C8B-B14F-4D97-AF65-F5344CB8AC3E}">
        <p14:creationId xmlns:p14="http://schemas.microsoft.com/office/powerpoint/2010/main" val="28195133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3008313" cy="814412"/>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575050" y="620688"/>
            <a:ext cx="5111750" cy="57356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1435100"/>
            <a:ext cx="3008313" cy="4921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82BB96C-E9EA-40A9-9BC5-A686C6FF02E9}" type="datetime1">
              <a:rPr lang="en-US"/>
              <a:pPr>
                <a:defRPr/>
              </a:pPr>
              <a:t>12/8/2017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20206ABC-6C6A-44B9-BE19-29668B8A07A7}" type="slidenum">
              <a:rPr lang="en-US" altLang="id-ID"/>
              <a:pPr/>
              <a:t>‹#›</a:t>
            </a:fld>
            <a:endParaRPr lang="en-US" altLang="id-ID"/>
          </a:p>
        </p:txBody>
      </p:sp>
    </p:spTree>
    <p:extLst>
      <p:ext uri="{BB962C8B-B14F-4D97-AF65-F5344CB8AC3E}">
        <p14:creationId xmlns:p14="http://schemas.microsoft.com/office/powerpoint/2010/main" val="8734488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B074E5F-64B1-43B7-9ECF-E338BCC5CDBE}" type="datetime1">
              <a:rPr lang="en-US"/>
              <a:pPr>
                <a:defRPr/>
              </a:pPr>
              <a:t>12/8/2017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B77EAF31-03EE-4887-A0B3-0A0D3EA786E5}" type="slidenum">
              <a:rPr lang="en-US" altLang="id-ID"/>
              <a:pPr/>
              <a:t>‹#›</a:t>
            </a:fld>
            <a:endParaRPr lang="en-US" altLang="id-ID"/>
          </a:p>
        </p:txBody>
      </p:sp>
    </p:spTree>
    <p:extLst>
      <p:ext uri="{BB962C8B-B14F-4D97-AF65-F5344CB8AC3E}">
        <p14:creationId xmlns:p14="http://schemas.microsoft.com/office/powerpoint/2010/main" val="2084716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467EAD7-93E0-4F71-846E-44E28C3E4B78}" type="datetime1">
              <a:rPr lang="en-US"/>
              <a:pPr>
                <a:defRPr/>
              </a:pPr>
              <a:t>12/8/2017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29FB319-57CE-4C08-B4D3-202ED4611E74}" type="slidenum">
              <a:rPr lang="en-US" altLang="id-ID"/>
              <a:pPr/>
              <a:t>‹#›</a:t>
            </a:fld>
            <a:endParaRPr lang="en-US" altLang="id-ID"/>
          </a:p>
        </p:txBody>
      </p:sp>
    </p:spTree>
    <p:extLst>
      <p:ext uri="{BB962C8B-B14F-4D97-AF65-F5344CB8AC3E}">
        <p14:creationId xmlns:p14="http://schemas.microsoft.com/office/powerpoint/2010/main" val="29599415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20688"/>
            <a:ext cx="2057400" cy="550547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20688"/>
            <a:ext cx="6019800" cy="55054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AE91D6FE-28FC-4BED-BBAA-F356FA54D404}" type="datetime1">
              <a:rPr lang="en-US"/>
              <a:pPr>
                <a:defRPr/>
              </a:pPr>
              <a:t>12/8/2017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E7ACB58F-3649-43E6-BF52-D6D7F4230801}" type="slidenum">
              <a:rPr lang="en-US" altLang="id-ID"/>
              <a:pPr/>
              <a:t>‹#›</a:t>
            </a:fld>
            <a:endParaRPr lang="en-US" altLang="id-ID"/>
          </a:p>
        </p:txBody>
      </p:sp>
    </p:spTree>
    <p:extLst>
      <p:ext uri="{BB962C8B-B14F-4D97-AF65-F5344CB8AC3E}">
        <p14:creationId xmlns:p14="http://schemas.microsoft.com/office/powerpoint/2010/main" val="34250755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TextBox 1"/>
          <p:cNvSpPr txBox="1"/>
          <p:nvPr/>
        </p:nvSpPr>
        <p:spPr>
          <a:xfrm>
            <a:off x="0" y="914400"/>
            <a:ext cx="9144000" cy="646331"/>
          </a:xfrm>
          <a:prstGeom prst="rect">
            <a:avLst/>
          </a:prstGeom>
        </p:spPr>
        <p:style>
          <a:lnRef idx="0">
            <a:schemeClr val="accent5"/>
          </a:lnRef>
          <a:fillRef idx="3">
            <a:schemeClr val="accent5"/>
          </a:fillRef>
          <a:effectRef idx="3">
            <a:schemeClr val="accent5"/>
          </a:effectRef>
          <a:fontRef idx="minor">
            <a:schemeClr val="lt1"/>
          </a:fontRef>
        </p:style>
        <p:txBody>
          <a:bodyPr>
            <a:spAutoFit/>
          </a:bodyPr>
          <a:lstStyle/>
          <a:p>
            <a:pPr algn="ctr">
              <a:defRPr/>
            </a:pPr>
            <a:r>
              <a:rPr lang="en-US" sz="3600" b="1" dirty="0"/>
              <a:t>VISI DAN MISI UNIVERSITAS ESA UNGGUL</a:t>
            </a:r>
          </a:p>
        </p:txBody>
      </p:sp>
      <p:pic>
        <p:nvPicPr>
          <p:cNvPr id="3" name="Content Placeholder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1560513"/>
            <a:ext cx="9144000" cy="4840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ate Placeholder 3"/>
          <p:cNvSpPr>
            <a:spLocks noGrp="1"/>
          </p:cNvSpPr>
          <p:nvPr>
            <p:ph type="dt" sz="half" idx="10"/>
          </p:nvPr>
        </p:nvSpPr>
        <p:spPr/>
        <p:txBody>
          <a:bodyPr/>
          <a:lstStyle>
            <a:lvl1pPr>
              <a:defRPr/>
            </a:lvl1pPr>
          </a:lstStyle>
          <a:p>
            <a:pPr>
              <a:defRPr/>
            </a:pPr>
            <a:fld id="{64A35A15-DFF7-4C5E-AD4C-0829C99095DE}" type="datetime1">
              <a:rPr lang="en-US"/>
              <a:pPr>
                <a:defRPr/>
              </a:pPr>
              <a:t>12/8/2017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3B0D5970-4B5B-4235-8718-E0A74ADC34DE}" type="slidenum">
              <a:rPr lang="en-US" altLang="id-ID"/>
              <a:pPr/>
              <a:t>‹#›</a:t>
            </a:fld>
            <a:endParaRPr lang="en-US" altLang="id-ID"/>
          </a:p>
        </p:txBody>
      </p:sp>
    </p:spTree>
    <p:extLst>
      <p:ext uri="{BB962C8B-B14F-4D97-AF65-F5344CB8AC3E}">
        <p14:creationId xmlns:p14="http://schemas.microsoft.com/office/powerpoint/2010/main" val="2742792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pic>
        <p:nvPicPr>
          <p:cNvPr id="2" name="Picture 16" descr="SUB#LIST cop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02. </a:t>
            </a:r>
          </a:p>
        </p:txBody>
      </p:sp>
      <p:cxnSp>
        <p:nvCxnSpPr>
          <p:cNvPr id="4" name="Straight Connector 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07. </a:t>
            </a:r>
          </a:p>
        </p:txBody>
      </p:sp>
      <p:sp>
        <p:nvSpPr>
          <p:cNvPr id="10" name="Rectangle 9"/>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03. </a:t>
            </a:r>
          </a:p>
        </p:txBody>
      </p:sp>
      <p:sp>
        <p:nvSpPr>
          <p:cNvPr id="11" name="Rectangle 10"/>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04. </a:t>
            </a:r>
          </a:p>
        </p:txBody>
      </p:sp>
      <p:sp>
        <p:nvSpPr>
          <p:cNvPr id="12" name="Rectangle 11"/>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05. </a:t>
            </a:r>
          </a:p>
        </p:txBody>
      </p:sp>
      <p:sp>
        <p:nvSpPr>
          <p:cNvPr id="13" name="Rectangle 12"/>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06. </a:t>
            </a:r>
          </a:p>
        </p:txBody>
      </p:sp>
      <p:sp>
        <p:nvSpPr>
          <p:cNvPr id="14" name="Rectangle 13"/>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01.</a:t>
            </a:r>
            <a:r>
              <a:rPr lang="id-ID" dirty="0">
                <a:ln w="18415" cmpd="sng">
                  <a:solidFill>
                    <a:srgbClr val="FFFFFF"/>
                  </a:solidFill>
                  <a:prstDash val="solid"/>
                </a:ln>
                <a:solidFill>
                  <a:srgbClr val="FFFFFF"/>
                </a:solidFill>
                <a:latin typeface="Arial" panose="020B0604020202020204" pitchFamily="34" charset="0"/>
                <a:cs typeface="Arial" pitchFamily="34" charset="0"/>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5" name="Rectangle 20"/>
          <p:cNvSpPr>
            <a:spLocks noChangeArrowheads="1"/>
          </p:cNvSpPr>
          <p:nvPr/>
        </p:nvSpPr>
        <p:spPr bwMode="auto">
          <a:xfrm>
            <a:off x="3124200" y="2622550"/>
            <a:ext cx="32385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id-ID" sz="2400" b="1">
                <a:solidFill>
                  <a:srgbClr val="404040"/>
                </a:solidFill>
                <a:cs typeface="Arial" charset="0"/>
              </a:rPr>
              <a:t>Materi Sebelum UTS </a:t>
            </a:r>
          </a:p>
        </p:txBody>
      </p:sp>
      <p:cxnSp>
        <p:nvCxnSpPr>
          <p:cNvPr id="16" name="Straight Connector 15"/>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ate Placeholder 3"/>
          <p:cNvSpPr>
            <a:spLocks noGrp="1"/>
          </p:cNvSpPr>
          <p:nvPr>
            <p:ph type="dt" sz="half" idx="10"/>
          </p:nvPr>
        </p:nvSpPr>
        <p:spPr/>
        <p:txBody>
          <a:bodyPr/>
          <a:lstStyle>
            <a:lvl1pPr>
              <a:defRPr/>
            </a:lvl1pPr>
          </a:lstStyle>
          <a:p>
            <a:pPr>
              <a:defRPr/>
            </a:pPr>
            <a:fld id="{DC2FA406-C8ED-495A-AF7A-D2AF6F296ED7}" type="datetime1">
              <a:rPr lang="en-US"/>
              <a:pPr>
                <a:defRPr/>
              </a:pPr>
              <a:t>12/8/2017</a:t>
            </a:fld>
            <a:endParaRPr lang="en-US"/>
          </a:p>
        </p:txBody>
      </p:sp>
      <p:sp>
        <p:nvSpPr>
          <p:cNvPr id="19" name="Footer Placeholder 4"/>
          <p:cNvSpPr>
            <a:spLocks noGrp="1"/>
          </p:cNvSpPr>
          <p:nvPr>
            <p:ph type="ftr" sz="quarter" idx="11"/>
          </p:nvPr>
        </p:nvSpPr>
        <p:spPr/>
        <p:txBody>
          <a:bodyPr/>
          <a:lstStyle>
            <a:lvl1pPr>
              <a:defRPr/>
            </a:lvl1pPr>
          </a:lstStyle>
          <a:p>
            <a:pPr>
              <a:defRPr/>
            </a:pPr>
            <a:endParaRPr lang="en-US"/>
          </a:p>
        </p:txBody>
      </p:sp>
      <p:sp>
        <p:nvSpPr>
          <p:cNvPr id="20" name="Slide Number Placeholder 5"/>
          <p:cNvSpPr>
            <a:spLocks noGrp="1"/>
          </p:cNvSpPr>
          <p:nvPr>
            <p:ph type="sldNum" sz="quarter" idx="12"/>
          </p:nvPr>
        </p:nvSpPr>
        <p:spPr/>
        <p:txBody>
          <a:bodyPr/>
          <a:lstStyle>
            <a:lvl1pPr>
              <a:defRPr/>
            </a:lvl1pPr>
          </a:lstStyle>
          <a:p>
            <a:fld id="{7266C9D8-4E05-4577-BFAB-38F826DF47BD}" type="slidenum">
              <a:rPr lang="en-US" altLang="id-ID"/>
              <a:pPr/>
              <a:t>‹#›</a:t>
            </a:fld>
            <a:endParaRPr lang="en-US" altLang="id-ID"/>
          </a:p>
        </p:txBody>
      </p:sp>
    </p:spTree>
    <p:extLst>
      <p:ext uri="{BB962C8B-B14F-4D97-AF65-F5344CB8AC3E}">
        <p14:creationId xmlns:p14="http://schemas.microsoft.com/office/powerpoint/2010/main" val="21440803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pic>
        <p:nvPicPr>
          <p:cNvPr id="2" name="Picture 16" descr="SUB#LIST copy.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1113" y="-762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3633355" y="3647209"/>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a:t>
            </a:r>
            <a:r>
              <a:rPr lang="id-ID" dirty="0">
                <a:ln w="18415" cmpd="sng">
                  <a:solidFill>
                    <a:srgbClr val="FFFFFF"/>
                  </a:solidFill>
                  <a:prstDash val="solid"/>
                </a:ln>
                <a:solidFill>
                  <a:srgbClr val="FFFFFF"/>
                </a:solidFill>
                <a:latin typeface="Arial" panose="020B0604020202020204" pitchFamily="34" charset="0"/>
                <a:cs typeface="Arial" pitchFamily="34" charset="0"/>
              </a:rPr>
              <a:t>9</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cxnSp>
        <p:nvCxnSpPr>
          <p:cNvPr id="4" name="Straight Connector 3"/>
          <p:cNvCxnSpPr/>
          <p:nvPr/>
        </p:nvCxnSpPr>
        <p:spPr>
          <a:xfrm>
            <a:off x="3962400" y="4038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a:off x="3962400" y="4800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962400" y="5181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4038600" y="5562600"/>
            <a:ext cx="46482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038600" y="60198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3640281" y="5600721"/>
            <a:ext cx="5105400" cy="369332"/>
          </a:xfrm>
          <a:prstGeom prst="rect">
            <a:avLst/>
          </a:prstGeom>
          <a:noFill/>
          <a:ln>
            <a:noFill/>
          </a:ln>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14</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0" name="Rectangle 9"/>
          <p:cNvSpPr/>
          <p:nvPr/>
        </p:nvSpPr>
        <p:spPr>
          <a:xfrm>
            <a:off x="3636816" y="403860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a:t>
            </a:r>
            <a:r>
              <a:rPr lang="en-US" dirty="0">
                <a:ln w="18415" cmpd="sng">
                  <a:solidFill>
                    <a:srgbClr val="FFFFFF"/>
                  </a:solidFill>
                  <a:prstDash val="solid"/>
                </a:ln>
                <a:solidFill>
                  <a:srgbClr val="FFFFFF"/>
                </a:solidFill>
                <a:latin typeface="Arial" panose="020B0604020202020204" pitchFamily="34" charset="0"/>
                <a:cs typeface="Arial" pitchFamily="34" charset="0"/>
              </a:rPr>
              <a:t>0. </a:t>
            </a:r>
          </a:p>
        </p:txBody>
      </p:sp>
      <p:sp>
        <p:nvSpPr>
          <p:cNvPr id="11" name="Rectangle 10"/>
          <p:cNvSpPr/>
          <p:nvPr/>
        </p:nvSpPr>
        <p:spPr>
          <a:xfrm>
            <a:off x="3647207" y="4402291"/>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11</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2" name="Rectangle 11"/>
          <p:cNvSpPr/>
          <p:nvPr/>
        </p:nvSpPr>
        <p:spPr>
          <a:xfrm>
            <a:off x="3647207" y="4776367"/>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id-ID" sz="2100" dirty="0">
                <a:ln w="18415" cmpd="sng">
                  <a:solidFill>
                    <a:srgbClr val="FFFFFF"/>
                  </a:solidFill>
                  <a:prstDash val="solid"/>
                </a:ln>
                <a:solidFill>
                  <a:srgbClr val="FFFFFF"/>
                </a:solidFill>
                <a:latin typeface="+mn-lt"/>
              </a:rPr>
              <a:t>12</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3" name="Rectangle 12"/>
          <p:cNvSpPr/>
          <p:nvPr/>
        </p:nvSpPr>
        <p:spPr>
          <a:xfrm>
            <a:off x="3647207" y="5181616"/>
            <a:ext cx="5105400" cy="369332"/>
          </a:xfrm>
          <a:prstGeom prst="rect">
            <a:avLst/>
          </a:prstGeom>
          <a:noFill/>
          <a:ln>
            <a:noFill/>
          </a:ln>
          <a:effectLst/>
        </p:spPr>
        <p:txBody>
          <a:bodyPr>
            <a:spAutoFit/>
          </a:bodyPr>
          <a:lstStyle/>
          <a:p>
            <a:pPr fontAlgn="auto">
              <a:spcBef>
                <a:spcPts val="0"/>
              </a:spcBef>
              <a:spcAft>
                <a:spcPts val="0"/>
              </a:spcAft>
              <a:defRPr/>
            </a:pPr>
            <a:r>
              <a:rPr lang="en-US" dirty="0">
                <a:ln w="18415" cmpd="sng">
                  <a:solidFill>
                    <a:srgbClr val="FFFFFF"/>
                  </a:solidFill>
                  <a:prstDash val="solid"/>
                </a:ln>
                <a:solidFill>
                  <a:srgbClr val="FFFFFF"/>
                </a:solidFill>
                <a:latin typeface="Arial" panose="020B0604020202020204" pitchFamily="34" charset="0"/>
                <a:cs typeface="Arial" pitchFamily="34" charset="0"/>
              </a:rPr>
              <a:t> </a:t>
            </a:r>
            <a:r>
              <a:rPr lang="id-ID" dirty="0">
                <a:ln w="18415" cmpd="sng">
                  <a:solidFill>
                    <a:srgbClr val="FFFFFF"/>
                  </a:solidFill>
                  <a:prstDash val="solid"/>
                </a:ln>
                <a:solidFill>
                  <a:srgbClr val="FFFFFF"/>
                </a:solidFill>
                <a:latin typeface="Arial" panose="020B0604020202020204" pitchFamily="34" charset="0"/>
                <a:cs typeface="Arial" pitchFamily="34" charset="0"/>
              </a:rPr>
              <a:t>13</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4" name="Rectangle 13"/>
          <p:cNvSpPr/>
          <p:nvPr/>
        </p:nvSpPr>
        <p:spPr>
          <a:xfrm>
            <a:off x="3647207" y="3248890"/>
            <a:ext cx="5105400" cy="415498"/>
          </a:xfrm>
          <a:prstGeom prst="rect">
            <a:avLst/>
          </a:prstGeom>
          <a:noFill/>
          <a:ln>
            <a:noFill/>
          </a:ln>
          <a:effectLst/>
        </p:spPr>
        <p:txBody>
          <a:bodyPr>
            <a:spAutoFit/>
          </a:bodyPr>
          <a:lstStyle/>
          <a:p>
            <a:pPr fontAlgn="auto">
              <a:spcBef>
                <a:spcPts val="0"/>
              </a:spcBef>
              <a:spcAft>
                <a:spcPts val="0"/>
              </a:spcAft>
              <a:defRPr/>
            </a:pPr>
            <a:r>
              <a:rPr lang="en-US" sz="2100" dirty="0">
                <a:ln w="18415" cmpd="sng">
                  <a:solidFill>
                    <a:srgbClr val="FFFFFF"/>
                  </a:solidFill>
                  <a:prstDash val="solid"/>
                </a:ln>
                <a:solidFill>
                  <a:srgbClr val="FFFFFF"/>
                </a:solidFill>
                <a:latin typeface="+mn-lt"/>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0</a:t>
            </a:r>
            <a:r>
              <a:rPr lang="id-ID" dirty="0">
                <a:ln w="18415" cmpd="sng">
                  <a:solidFill>
                    <a:srgbClr val="FFFFFF"/>
                  </a:solidFill>
                  <a:prstDash val="solid"/>
                </a:ln>
                <a:solidFill>
                  <a:srgbClr val="FFFFFF"/>
                </a:solidFill>
                <a:latin typeface="Arial" panose="020B0604020202020204" pitchFamily="34" charset="0"/>
                <a:cs typeface="Arial" pitchFamily="34" charset="0"/>
              </a:rPr>
              <a:t>8</a:t>
            </a:r>
            <a:r>
              <a:rPr lang="en-US" dirty="0">
                <a:ln w="18415" cmpd="sng">
                  <a:solidFill>
                    <a:srgbClr val="FFFFFF"/>
                  </a:solidFill>
                  <a:prstDash val="solid"/>
                </a:ln>
                <a:solidFill>
                  <a:srgbClr val="FFFFFF"/>
                </a:solidFill>
                <a:latin typeface="Arial" panose="020B0604020202020204" pitchFamily="34" charset="0"/>
                <a:cs typeface="Arial" pitchFamily="34" charset="0"/>
              </a:rPr>
              <a:t>.</a:t>
            </a:r>
            <a:r>
              <a:rPr lang="id-ID" dirty="0">
                <a:ln w="18415" cmpd="sng">
                  <a:solidFill>
                    <a:srgbClr val="FFFFFF"/>
                  </a:solidFill>
                  <a:prstDash val="solid"/>
                </a:ln>
                <a:solidFill>
                  <a:srgbClr val="FFFFFF"/>
                </a:solidFill>
                <a:latin typeface="Arial" panose="020B0604020202020204" pitchFamily="34" charset="0"/>
                <a:cs typeface="Arial" pitchFamily="34" charset="0"/>
              </a:rPr>
              <a:t> </a:t>
            </a:r>
            <a:r>
              <a:rPr lang="en-US" dirty="0">
                <a:ln w="18415" cmpd="sng">
                  <a:solidFill>
                    <a:srgbClr val="FFFFFF"/>
                  </a:solidFill>
                  <a:prstDash val="solid"/>
                </a:ln>
                <a:solidFill>
                  <a:srgbClr val="FFFFFF"/>
                </a:solidFill>
                <a:latin typeface="Arial" panose="020B0604020202020204" pitchFamily="34" charset="0"/>
                <a:cs typeface="Arial" pitchFamily="34" charset="0"/>
              </a:rPr>
              <a:t>  </a:t>
            </a:r>
          </a:p>
        </p:txBody>
      </p:sp>
      <p:sp>
        <p:nvSpPr>
          <p:cNvPr id="15" name="Rectangle 20"/>
          <p:cNvSpPr>
            <a:spLocks noChangeArrowheads="1"/>
          </p:cNvSpPr>
          <p:nvPr/>
        </p:nvSpPr>
        <p:spPr bwMode="auto">
          <a:xfrm>
            <a:off x="3124200" y="2622550"/>
            <a:ext cx="32385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r>
              <a:rPr lang="en-US" altLang="id-ID" sz="2400" b="1">
                <a:solidFill>
                  <a:srgbClr val="404040"/>
                </a:solidFill>
                <a:cs typeface="Arial" charset="0"/>
              </a:rPr>
              <a:t>Materi Se</a:t>
            </a:r>
            <a:r>
              <a:rPr lang="id-ID" altLang="id-ID" sz="2400" b="1">
                <a:solidFill>
                  <a:srgbClr val="404040"/>
                </a:solidFill>
                <a:cs typeface="Arial" charset="0"/>
              </a:rPr>
              <a:t>sudah</a:t>
            </a:r>
            <a:r>
              <a:rPr lang="en-US" altLang="id-ID" sz="2400" b="1">
                <a:solidFill>
                  <a:srgbClr val="404040"/>
                </a:solidFill>
                <a:cs typeface="Arial" charset="0"/>
              </a:rPr>
              <a:t> UTS </a:t>
            </a:r>
          </a:p>
        </p:txBody>
      </p:sp>
      <p:cxnSp>
        <p:nvCxnSpPr>
          <p:cNvPr id="16" name="Straight Connector 15"/>
          <p:cNvCxnSpPr/>
          <p:nvPr/>
        </p:nvCxnSpPr>
        <p:spPr>
          <a:xfrm>
            <a:off x="3962400" y="3657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3962400" y="4419600"/>
            <a:ext cx="4724400" cy="1588"/>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Date Placeholder 3"/>
          <p:cNvSpPr>
            <a:spLocks noGrp="1"/>
          </p:cNvSpPr>
          <p:nvPr>
            <p:ph type="dt" sz="half" idx="10"/>
          </p:nvPr>
        </p:nvSpPr>
        <p:spPr/>
        <p:txBody>
          <a:bodyPr/>
          <a:lstStyle>
            <a:lvl1pPr>
              <a:defRPr/>
            </a:lvl1pPr>
          </a:lstStyle>
          <a:p>
            <a:pPr>
              <a:defRPr/>
            </a:pPr>
            <a:fld id="{5006144A-F35E-4CC4-A5E2-8935556F62E2}" type="datetime1">
              <a:rPr lang="en-US"/>
              <a:pPr>
                <a:defRPr/>
              </a:pPr>
              <a:t>12/8/2017</a:t>
            </a:fld>
            <a:endParaRPr lang="en-US"/>
          </a:p>
        </p:txBody>
      </p:sp>
      <p:sp>
        <p:nvSpPr>
          <p:cNvPr id="19" name="Footer Placeholder 4"/>
          <p:cNvSpPr>
            <a:spLocks noGrp="1"/>
          </p:cNvSpPr>
          <p:nvPr>
            <p:ph type="ftr" sz="quarter" idx="11"/>
          </p:nvPr>
        </p:nvSpPr>
        <p:spPr/>
        <p:txBody>
          <a:bodyPr/>
          <a:lstStyle>
            <a:lvl1pPr>
              <a:defRPr/>
            </a:lvl1pPr>
          </a:lstStyle>
          <a:p>
            <a:pPr>
              <a:defRPr/>
            </a:pPr>
            <a:endParaRPr lang="en-US"/>
          </a:p>
        </p:txBody>
      </p:sp>
      <p:sp>
        <p:nvSpPr>
          <p:cNvPr id="20" name="Slide Number Placeholder 5"/>
          <p:cNvSpPr>
            <a:spLocks noGrp="1"/>
          </p:cNvSpPr>
          <p:nvPr>
            <p:ph type="sldNum" sz="quarter" idx="12"/>
          </p:nvPr>
        </p:nvSpPr>
        <p:spPr/>
        <p:txBody>
          <a:bodyPr/>
          <a:lstStyle>
            <a:lvl1pPr>
              <a:defRPr/>
            </a:lvl1pPr>
          </a:lstStyle>
          <a:p>
            <a:fld id="{7F666B0C-680F-458D-BA2F-5737A5340B18}" type="slidenum">
              <a:rPr lang="en-US" altLang="id-ID"/>
              <a:pPr/>
              <a:t>‹#›</a:t>
            </a:fld>
            <a:endParaRPr lang="en-US" altLang="id-ID"/>
          </a:p>
        </p:txBody>
      </p:sp>
    </p:spTree>
    <p:extLst>
      <p:ext uri="{BB962C8B-B14F-4D97-AF65-F5344CB8AC3E}">
        <p14:creationId xmlns:p14="http://schemas.microsoft.com/office/powerpoint/2010/main" val="1910072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F6A074F8-4FC2-4FAE-88F6-8471AC928FD1}" type="datetime1">
              <a:rPr lang="en-US"/>
              <a:pPr>
                <a:defRPr/>
              </a:pPr>
              <a:t>12/8/2017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51BF03A-8097-46F2-85EE-31301443F42E}" type="slidenum">
              <a:rPr lang="en-US" altLang="id-ID"/>
              <a:pPr/>
              <a:t>‹#›</a:t>
            </a:fld>
            <a:endParaRPr lang="en-US" altLang="id-ID"/>
          </a:p>
        </p:txBody>
      </p:sp>
    </p:spTree>
    <p:extLst>
      <p:ext uri="{BB962C8B-B14F-4D97-AF65-F5344CB8AC3E}">
        <p14:creationId xmlns:p14="http://schemas.microsoft.com/office/powerpoint/2010/main" val="211300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620688"/>
            <a:ext cx="8229600" cy="79695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57200" y="1600200"/>
            <a:ext cx="4038600"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756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1070A87-F715-4453-8E83-B0C5BCF4B6F3}" type="datetime1">
              <a:rPr lang="en-US"/>
              <a:pPr>
                <a:defRPr/>
              </a:pPr>
              <a:t>12/8/2017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7F6EA733-694E-4C3F-9C52-083DBFC08147}" type="slidenum">
              <a:rPr lang="en-US" altLang="id-ID"/>
              <a:pPr/>
              <a:t>‹#›</a:t>
            </a:fld>
            <a:endParaRPr lang="en-US" altLang="id-ID"/>
          </a:p>
        </p:txBody>
      </p:sp>
    </p:spTree>
    <p:extLst>
      <p:ext uri="{BB962C8B-B14F-4D97-AF65-F5344CB8AC3E}">
        <p14:creationId xmlns:p14="http://schemas.microsoft.com/office/powerpoint/2010/main" val="42292545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1814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418147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ABDC614-9077-4BA2-AECF-C3C95E90AEFE}" type="datetime1">
              <a:rPr lang="en-US"/>
              <a:pPr>
                <a:defRPr/>
              </a:pPr>
              <a:t>12/8/2017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6E1CEA28-2AE5-486E-BE7A-2448A4C52A21}" type="slidenum">
              <a:rPr lang="en-US" altLang="id-ID"/>
              <a:pPr/>
              <a:t>‹#›</a:t>
            </a:fld>
            <a:endParaRPr lang="en-US" altLang="id-ID"/>
          </a:p>
        </p:txBody>
      </p:sp>
    </p:spTree>
    <p:extLst>
      <p:ext uri="{BB962C8B-B14F-4D97-AF65-F5344CB8AC3E}">
        <p14:creationId xmlns:p14="http://schemas.microsoft.com/office/powerpoint/2010/main" val="6277432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FFD9D84-49E1-4708-80BA-873C8D58E2F4}" type="datetime1">
              <a:rPr lang="en-US"/>
              <a:pPr>
                <a:defRPr/>
              </a:pPr>
              <a:t>12/8/2017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EDE78F2E-5DFE-4470-899C-3F037B834DAB}" type="slidenum">
              <a:rPr lang="en-US" altLang="id-ID"/>
              <a:pPr/>
              <a:t>‹#›</a:t>
            </a:fld>
            <a:endParaRPr lang="en-US" altLang="id-ID"/>
          </a:p>
        </p:txBody>
      </p:sp>
    </p:spTree>
    <p:extLst>
      <p:ext uri="{BB962C8B-B14F-4D97-AF65-F5344CB8AC3E}">
        <p14:creationId xmlns:p14="http://schemas.microsoft.com/office/powerpoint/2010/main" val="40336584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178F51F4-625B-4339-9A80-395AB54FD998}" type="datetime1">
              <a:rPr lang="en-US"/>
              <a:pPr>
                <a:defRPr/>
              </a:pPr>
              <a:t>12/8/2017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6CC18C8C-67FE-422C-B606-7AB8D34E6924}" type="slidenum">
              <a:rPr lang="en-US" altLang="id-ID"/>
              <a:pPr/>
              <a:t>‹#›</a:t>
            </a:fld>
            <a:endParaRPr lang="en-US" altLang="id-ID"/>
          </a:p>
        </p:txBody>
      </p:sp>
    </p:spTree>
    <p:extLst>
      <p:ext uri="{BB962C8B-B14F-4D97-AF65-F5344CB8AC3E}">
        <p14:creationId xmlns:p14="http://schemas.microsoft.com/office/powerpoint/2010/main" val="12881259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C:\Users\arsil\Desktop\Smartcreative2.jpg"/>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0" y="0"/>
            <a:ext cx="917257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549275"/>
            <a:ext cx="8229600" cy="868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id-ID" smtClean="0"/>
              <a:t>Click to edit Master title style</a:t>
            </a:r>
          </a:p>
        </p:txBody>
      </p:sp>
      <p:sp>
        <p:nvSpPr>
          <p:cNvPr id="1028" name="Text Placeholder 2"/>
          <p:cNvSpPr>
            <a:spLocks noGrp="1"/>
          </p:cNvSpPr>
          <p:nvPr>
            <p:ph type="body" idx="1"/>
          </p:nvPr>
        </p:nvSpPr>
        <p:spPr bwMode="auto">
          <a:xfrm>
            <a:off x="457200" y="1417638"/>
            <a:ext cx="8229600" cy="4938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id-ID" smtClean="0"/>
              <a:t>Click to edit Master text styles</a:t>
            </a:r>
          </a:p>
          <a:p>
            <a:pPr lvl="1"/>
            <a:r>
              <a:rPr lang="en-US" altLang="id-ID" smtClean="0"/>
              <a:t>Second level</a:t>
            </a:r>
          </a:p>
          <a:p>
            <a:pPr lvl="2"/>
            <a:r>
              <a:rPr lang="en-US" altLang="id-ID" smtClean="0"/>
              <a:t>Third level</a:t>
            </a:r>
          </a:p>
          <a:p>
            <a:pPr lvl="3"/>
            <a:r>
              <a:rPr lang="en-US" altLang="id-ID" smtClean="0"/>
              <a:t>Fourth level</a:t>
            </a:r>
          </a:p>
          <a:p>
            <a:pPr lvl="4"/>
            <a:r>
              <a:rPr lang="en-US" altLang="id-ID"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D23F7E6C-7523-44D1-BBD4-6F28EAD127BF}" type="datetime1">
              <a:rPr lang="en-US"/>
              <a:pPr>
                <a:defRPr/>
              </a:pPr>
              <a:t>12/8/2017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400">
                <a:latin typeface="Calibri" pitchFamily="34" charset="0"/>
              </a:defRPr>
            </a:lvl1pPr>
          </a:lstStyle>
          <a:p>
            <a:fld id="{F98890A5-764F-4F53-829C-869D4B4F07DA}" type="slidenum">
              <a:rPr lang="en-US" altLang="id-ID"/>
              <a:pPr/>
              <a:t>‹#›</a:t>
            </a:fld>
            <a:endParaRPr lang="en-US" altLang="id-ID"/>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id-ID" b="1" dirty="0" smtClean="0"/>
              <a:t>Kontrol Diri</a:t>
            </a:r>
            <a:endParaRPr lang="en-US" b="1" dirty="0"/>
          </a:p>
        </p:txBody>
      </p:sp>
      <p:sp>
        <p:nvSpPr>
          <p:cNvPr id="3" name="Subtitle 2"/>
          <p:cNvSpPr>
            <a:spLocks noGrp="1"/>
          </p:cNvSpPr>
          <p:nvPr>
            <p:ph type="subTitle" idx="1"/>
          </p:nvPr>
        </p:nvSpPr>
        <p:spPr/>
        <p:txBody>
          <a:bodyPr/>
          <a:lstStyle/>
          <a:p>
            <a:r>
              <a:rPr lang="id-ID" dirty="0" smtClean="0"/>
              <a:t>Pertemuan 11</a:t>
            </a:r>
          </a:p>
          <a:p>
            <a:r>
              <a:rPr lang="id-ID" dirty="0" smtClean="0"/>
              <a:t>Lita Patricia Lunanta, M. Psi</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Kemampuan akhir yang diharapkan</a:t>
            </a:r>
            <a:endParaRPr lang="id-ID" dirty="0"/>
          </a:p>
        </p:txBody>
      </p:sp>
      <p:sp>
        <p:nvSpPr>
          <p:cNvPr id="3" name="Content Placeholder 2"/>
          <p:cNvSpPr>
            <a:spLocks noGrp="1"/>
          </p:cNvSpPr>
          <p:nvPr>
            <p:ph idx="1"/>
          </p:nvPr>
        </p:nvSpPr>
        <p:spPr/>
        <p:txBody>
          <a:bodyPr/>
          <a:lstStyle/>
          <a:p>
            <a:r>
              <a:rPr lang="id-ID" dirty="0"/>
              <a:t>Mahasiswa dapat mengklasifikasikan penyebab masalah kendali diri pada individu, baik pada perilaku yang berlebih atau perilaku yang kurang. </a:t>
            </a:r>
          </a:p>
          <a:p>
            <a:pPr marL="0" indent="0">
              <a:buNone/>
            </a:pPr>
            <a:endParaRPr lang="id-ID" dirty="0"/>
          </a:p>
          <a:p>
            <a:r>
              <a:rPr lang="id-ID" dirty="0"/>
              <a:t>Mahasiswa mendiskusikan langkah yang dapat diambil untuk memperkuat dan menjaga komitmen terhadap program kontrol diri</a:t>
            </a:r>
          </a:p>
        </p:txBody>
      </p:sp>
    </p:spTree>
    <p:extLst>
      <p:ext uri="{BB962C8B-B14F-4D97-AF65-F5344CB8AC3E}">
        <p14:creationId xmlns:p14="http://schemas.microsoft.com/office/powerpoint/2010/main" val="41124523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dirty="0"/>
          </a:p>
        </p:txBody>
      </p:sp>
      <p:sp>
        <p:nvSpPr>
          <p:cNvPr id="3" name="Content Placeholder 2"/>
          <p:cNvSpPr>
            <a:spLocks noGrp="1"/>
          </p:cNvSpPr>
          <p:nvPr>
            <p:ph idx="1"/>
          </p:nvPr>
        </p:nvSpPr>
        <p:spPr/>
        <p:txBody>
          <a:bodyPr/>
          <a:lstStyle/>
          <a:p>
            <a:r>
              <a:rPr lang="id-ID" dirty="0" smtClean="0"/>
              <a:t>Self control/self management/self modification membutuhkan lebih dari sekedar “will power”</a:t>
            </a:r>
          </a:p>
          <a:p>
            <a:r>
              <a:rPr lang="id-ID" dirty="0" smtClean="0"/>
              <a:t>Merupakan strategi yang menggunakan prinsip analisis perilaku untuk mengubah atau mengendalikan perilaku sendiri</a:t>
            </a:r>
            <a:endParaRPr lang="id-ID" dirty="0"/>
          </a:p>
        </p:txBody>
      </p:sp>
    </p:spTree>
    <p:extLst>
      <p:ext uri="{BB962C8B-B14F-4D97-AF65-F5344CB8AC3E}">
        <p14:creationId xmlns:p14="http://schemas.microsoft.com/office/powerpoint/2010/main" val="19501356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Penyebab masalah</a:t>
            </a:r>
            <a:endParaRPr lang="id-ID" dirty="0"/>
          </a:p>
        </p:txBody>
      </p:sp>
      <p:sp>
        <p:nvSpPr>
          <p:cNvPr id="3" name="Content Placeholder 2"/>
          <p:cNvSpPr>
            <a:spLocks noGrp="1"/>
          </p:cNvSpPr>
          <p:nvPr>
            <p:ph idx="1"/>
          </p:nvPr>
        </p:nvSpPr>
        <p:spPr/>
        <p:txBody>
          <a:bodyPr/>
          <a:lstStyle/>
          <a:p>
            <a:r>
              <a:rPr lang="id-ID" dirty="0" smtClean="0"/>
              <a:t>Aku gak tahan, aku pengen eskrim</a:t>
            </a:r>
          </a:p>
          <a:p>
            <a:r>
              <a:rPr lang="id-ID" dirty="0" smtClean="0"/>
              <a:t>Iya sih, aku harusnya olah raga</a:t>
            </a:r>
          </a:p>
          <a:p>
            <a:r>
              <a:rPr lang="id-ID" dirty="0" smtClean="0"/>
              <a:t>Aduh, tugasnya harus dikumpulin besok, kenapa aku masih mainan sama instagram nih</a:t>
            </a:r>
          </a:p>
          <a:p>
            <a:endParaRPr lang="id-ID" dirty="0"/>
          </a:p>
          <a:p>
            <a:pPr marL="0" indent="0">
              <a:buNone/>
            </a:pPr>
            <a:r>
              <a:rPr lang="id-ID" dirty="0" smtClean="0"/>
              <a:t>Bagaimana sebenarnya konsekuensi mempengaruhi atau tidak mempengaruhi perilaku</a:t>
            </a:r>
            <a:endParaRPr lang="id-ID" dirty="0"/>
          </a:p>
        </p:txBody>
      </p:sp>
    </p:spTree>
    <p:extLst>
      <p:ext uri="{BB962C8B-B14F-4D97-AF65-F5344CB8AC3E}">
        <p14:creationId xmlns:p14="http://schemas.microsoft.com/office/powerpoint/2010/main" val="10670386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549275"/>
            <a:ext cx="9144000" cy="868363"/>
          </a:xfrm>
        </p:spPr>
        <p:txBody>
          <a:bodyPr/>
          <a:lstStyle/>
          <a:p>
            <a:r>
              <a:rPr lang="id-ID" dirty="0" smtClean="0"/>
              <a:t>Penyebab masalah perilaku berlebihan</a:t>
            </a:r>
            <a:endParaRPr lang="id-ID" dirty="0"/>
          </a:p>
        </p:txBody>
      </p:sp>
      <p:sp>
        <p:nvSpPr>
          <p:cNvPr id="3" name="Content Placeholder 2"/>
          <p:cNvSpPr>
            <a:spLocks noGrp="1"/>
          </p:cNvSpPr>
          <p:nvPr>
            <p:ph idx="1"/>
          </p:nvPr>
        </p:nvSpPr>
        <p:spPr/>
        <p:txBody>
          <a:bodyPr/>
          <a:lstStyle/>
          <a:p>
            <a:r>
              <a:rPr lang="id-ID" dirty="0" smtClean="0"/>
              <a:t>Immediate reinforcer </a:t>
            </a:r>
            <a:r>
              <a:rPr lang="id-ID" b="1" dirty="0"/>
              <a:t>VS</a:t>
            </a:r>
            <a:r>
              <a:rPr lang="id-ID" dirty="0" smtClean="0"/>
              <a:t> delayed punisher</a:t>
            </a:r>
          </a:p>
          <a:p>
            <a:r>
              <a:rPr lang="id-ID" dirty="0" smtClean="0"/>
              <a:t>Immediate reinforcer </a:t>
            </a:r>
            <a:r>
              <a:rPr lang="id-ID" b="1" dirty="0"/>
              <a:t>VS</a:t>
            </a:r>
            <a:r>
              <a:rPr lang="id-ID" dirty="0" smtClean="0"/>
              <a:t> cumulatively significant punisher</a:t>
            </a:r>
          </a:p>
          <a:p>
            <a:r>
              <a:rPr lang="id-ID" dirty="0" smtClean="0"/>
              <a:t>Immediate reinforcer for problem behavior </a:t>
            </a:r>
            <a:r>
              <a:rPr lang="id-ID" b="1" dirty="0"/>
              <a:t>VS</a:t>
            </a:r>
            <a:r>
              <a:rPr lang="id-ID" dirty="0" smtClean="0"/>
              <a:t> delayed reinforcer for alternative desirable behavior </a:t>
            </a:r>
            <a:endParaRPr lang="id-ID" dirty="0"/>
          </a:p>
        </p:txBody>
      </p:sp>
    </p:spTree>
    <p:extLst>
      <p:ext uri="{BB962C8B-B14F-4D97-AF65-F5344CB8AC3E}">
        <p14:creationId xmlns:p14="http://schemas.microsoft.com/office/powerpoint/2010/main" val="15676604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549275"/>
            <a:ext cx="8991600" cy="868363"/>
          </a:xfrm>
        </p:spPr>
        <p:txBody>
          <a:bodyPr/>
          <a:lstStyle/>
          <a:p>
            <a:r>
              <a:rPr lang="id-ID" dirty="0" smtClean="0"/>
              <a:t>Penyebab masalah perilaku yg kurang</a:t>
            </a:r>
            <a:endParaRPr lang="id-ID" dirty="0"/>
          </a:p>
        </p:txBody>
      </p:sp>
      <p:sp>
        <p:nvSpPr>
          <p:cNvPr id="3" name="Content Placeholder 2"/>
          <p:cNvSpPr>
            <a:spLocks noGrp="1"/>
          </p:cNvSpPr>
          <p:nvPr>
            <p:ph idx="1"/>
          </p:nvPr>
        </p:nvSpPr>
        <p:spPr/>
        <p:txBody>
          <a:bodyPr/>
          <a:lstStyle/>
          <a:p>
            <a:r>
              <a:rPr lang="id-ID" dirty="0" smtClean="0"/>
              <a:t>Immediate small punisher </a:t>
            </a:r>
            <a:r>
              <a:rPr lang="id-ID" b="1" dirty="0" smtClean="0"/>
              <a:t>VS</a:t>
            </a:r>
            <a:r>
              <a:rPr lang="id-ID" dirty="0" smtClean="0"/>
              <a:t> cumulatively significant reinforcer</a:t>
            </a:r>
          </a:p>
          <a:p>
            <a:r>
              <a:rPr lang="id-ID" dirty="0" smtClean="0"/>
              <a:t>Immediate small punisher for a behavior </a:t>
            </a:r>
            <a:r>
              <a:rPr lang="id-ID" b="1" dirty="0" smtClean="0"/>
              <a:t>VS</a:t>
            </a:r>
            <a:r>
              <a:rPr lang="id-ID" dirty="0" smtClean="0"/>
              <a:t> immediate but improbable major punisher if the behavior does not occur</a:t>
            </a:r>
          </a:p>
          <a:p>
            <a:r>
              <a:rPr lang="id-ID" dirty="0" smtClean="0"/>
              <a:t>Immediate small punisher for a behavior </a:t>
            </a:r>
            <a:r>
              <a:rPr lang="id-ID" b="1" dirty="0" smtClean="0"/>
              <a:t>VS</a:t>
            </a:r>
            <a:r>
              <a:rPr lang="id-ID" dirty="0" smtClean="0"/>
              <a:t> delayed major punisher if the behavior does not occur</a:t>
            </a:r>
            <a:endParaRPr lang="id-ID" dirty="0"/>
          </a:p>
        </p:txBody>
      </p:sp>
    </p:spTree>
    <p:extLst>
      <p:ext uri="{BB962C8B-B14F-4D97-AF65-F5344CB8AC3E}">
        <p14:creationId xmlns:p14="http://schemas.microsoft.com/office/powerpoint/2010/main" val="34541586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Self control</a:t>
            </a:r>
            <a:endParaRPr lang="id-ID" dirty="0"/>
          </a:p>
        </p:txBody>
      </p:sp>
      <p:sp>
        <p:nvSpPr>
          <p:cNvPr id="3" name="Content Placeholder 2"/>
          <p:cNvSpPr>
            <a:spLocks noGrp="1"/>
          </p:cNvSpPr>
          <p:nvPr>
            <p:ph idx="1"/>
          </p:nvPr>
        </p:nvSpPr>
        <p:spPr/>
        <p:txBody>
          <a:bodyPr/>
          <a:lstStyle/>
          <a:p>
            <a:r>
              <a:rPr lang="id-ID" dirty="0" smtClean="0"/>
              <a:t>Antecedent dan consequences diatur oleh individu yang bersangkutan itu sendiri</a:t>
            </a:r>
          </a:p>
          <a:p>
            <a:r>
              <a:rPr lang="id-ID" dirty="0" smtClean="0"/>
              <a:t>Masyarakat menolong mengajarkan  beberapa perilaku yang dapat membantu mengontrol</a:t>
            </a:r>
          </a:p>
          <a:p>
            <a:r>
              <a:rPr lang="id-ID" dirty="0" smtClean="0"/>
              <a:t>Dalam self control, baik antecedent dan consequenses merupakan controlling behavior</a:t>
            </a:r>
          </a:p>
          <a:p>
            <a:r>
              <a:rPr lang="id-ID" dirty="0" smtClean="0"/>
              <a:t>Misalnya: menyusun rencana membawa konsekuensi hasil belajar yang lebih baik</a:t>
            </a:r>
            <a:endParaRPr lang="id-ID" dirty="0"/>
          </a:p>
        </p:txBody>
      </p:sp>
    </p:spTree>
    <p:extLst>
      <p:ext uri="{BB962C8B-B14F-4D97-AF65-F5344CB8AC3E}">
        <p14:creationId xmlns:p14="http://schemas.microsoft.com/office/powerpoint/2010/main" val="15476666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Program self-control</a:t>
            </a:r>
            <a:endParaRPr lang="id-ID" dirty="0"/>
          </a:p>
        </p:txBody>
      </p:sp>
      <p:sp>
        <p:nvSpPr>
          <p:cNvPr id="3" name="Content Placeholder 2"/>
          <p:cNvSpPr>
            <a:spLocks noGrp="1"/>
          </p:cNvSpPr>
          <p:nvPr>
            <p:ph idx="1"/>
          </p:nvPr>
        </p:nvSpPr>
        <p:spPr/>
        <p:txBody>
          <a:bodyPr/>
          <a:lstStyle/>
          <a:p>
            <a:r>
              <a:rPr lang="id-ID" dirty="0" smtClean="0"/>
              <a:t>Specify the problem and set goals</a:t>
            </a:r>
          </a:p>
          <a:p>
            <a:r>
              <a:rPr lang="id-ID" dirty="0" smtClean="0"/>
              <a:t>Make a commitment to change</a:t>
            </a:r>
          </a:p>
          <a:p>
            <a:r>
              <a:rPr lang="id-ID" dirty="0" smtClean="0"/>
              <a:t>Take cata and analyze causes</a:t>
            </a:r>
          </a:p>
          <a:p>
            <a:r>
              <a:rPr lang="id-ID" dirty="0" smtClean="0"/>
              <a:t>Design and implement a treatment </a:t>
            </a:r>
            <a:r>
              <a:rPr lang="id-ID" dirty="0" smtClean="0"/>
              <a:t>plan</a:t>
            </a:r>
          </a:p>
          <a:p>
            <a:pPr lvl="1"/>
            <a:r>
              <a:rPr lang="id-ID" dirty="0" smtClean="0"/>
              <a:t>Manage the antecedent, the behavior, the consequences</a:t>
            </a:r>
            <a:endParaRPr lang="id-ID" dirty="0" smtClean="0"/>
          </a:p>
          <a:p>
            <a:r>
              <a:rPr lang="id-ID" dirty="0" smtClean="0"/>
              <a:t>Prevent relapse and make your gains last</a:t>
            </a:r>
            <a:endParaRPr lang="id-ID" dirty="0"/>
          </a:p>
        </p:txBody>
      </p:sp>
    </p:spTree>
    <p:extLst>
      <p:ext uri="{BB962C8B-B14F-4D97-AF65-F5344CB8AC3E}">
        <p14:creationId xmlns:p14="http://schemas.microsoft.com/office/powerpoint/2010/main" val="27249631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428701241"/>
              </p:ext>
            </p:extLst>
          </p:nvPr>
        </p:nvGraphicFramePr>
        <p:xfrm>
          <a:off x="533400" y="152400"/>
          <a:ext cx="8229600" cy="6469380"/>
        </p:xfrm>
        <a:graphic>
          <a:graphicData uri="http://schemas.openxmlformats.org/drawingml/2006/table">
            <a:tbl>
              <a:tblPr firstRow="1" bandRow="1">
                <a:tableStyleId>{5C22544A-7EE6-4342-B048-85BDC9FD1C3A}</a:tableStyleId>
              </a:tblPr>
              <a:tblGrid>
                <a:gridCol w="8229600"/>
              </a:tblGrid>
              <a:tr h="571500">
                <a:tc>
                  <a:txBody>
                    <a:bodyPr/>
                    <a:lstStyle/>
                    <a:p>
                      <a:pPr algn="ctr"/>
                      <a:r>
                        <a:rPr lang="id-ID" dirty="0" smtClean="0"/>
                        <a:t>Kontrak</a:t>
                      </a:r>
                      <a:r>
                        <a:rPr lang="id-ID" baseline="0" dirty="0" smtClean="0"/>
                        <a:t> Perilaku </a:t>
                      </a:r>
                      <a:endParaRPr lang="id-ID" dirty="0"/>
                    </a:p>
                  </a:txBody>
                  <a:tcPr/>
                </a:tc>
              </a:tr>
              <a:tr h="571500">
                <a:tc>
                  <a:txBody>
                    <a:bodyPr/>
                    <a:lstStyle/>
                    <a:p>
                      <a:r>
                        <a:rPr lang="id-ID" b="1" dirty="0" smtClean="0"/>
                        <a:t>Tujuan spesifik untuk program kontrol diri:</a:t>
                      </a:r>
                      <a:endParaRPr lang="id-ID" b="1" dirty="0"/>
                    </a:p>
                  </a:txBody>
                  <a:tcPr/>
                </a:tc>
              </a:tr>
              <a:tr h="571500">
                <a:tc>
                  <a:txBody>
                    <a:bodyPr/>
                    <a:lstStyle/>
                    <a:p>
                      <a:r>
                        <a:rPr lang="id-ID" b="1" dirty="0" smtClean="0"/>
                        <a:t>Tujuan jangka pendek untuk program kontrol diri saya:</a:t>
                      </a:r>
                      <a:endParaRPr lang="id-ID" b="1" dirty="0"/>
                    </a:p>
                  </a:txBody>
                  <a:tcPr/>
                </a:tc>
              </a:tr>
              <a:tr h="571500">
                <a:tc>
                  <a:txBody>
                    <a:bodyPr/>
                    <a:lstStyle/>
                    <a:p>
                      <a:r>
                        <a:rPr lang="id-ID" b="1" dirty="0" smtClean="0"/>
                        <a:t>Untuk mengobservasi,</a:t>
                      </a:r>
                      <a:r>
                        <a:rPr lang="id-ID" b="1" baseline="0" dirty="0" smtClean="0"/>
                        <a:t> merekam, dan membuat grafik perilaku saya, saya akan:</a:t>
                      </a:r>
                      <a:endParaRPr lang="id-ID" b="1" dirty="0"/>
                    </a:p>
                  </a:txBody>
                  <a:tcPr/>
                </a:tc>
              </a:tr>
              <a:tr h="571500">
                <a:tc>
                  <a:txBody>
                    <a:bodyPr/>
                    <a:lstStyle/>
                    <a:p>
                      <a:r>
                        <a:rPr lang="id-ID" b="1" dirty="0" smtClean="0"/>
                        <a:t>Untuk meminimalkan</a:t>
                      </a:r>
                      <a:r>
                        <a:rPr lang="id-ID" b="1" baseline="0" dirty="0" smtClean="0"/>
                        <a:t> penyebab perilaku, saya akan:</a:t>
                      </a:r>
                    </a:p>
                  </a:txBody>
                  <a:tcPr/>
                </a:tc>
              </a:tr>
              <a:tr h="571500">
                <a:tc>
                  <a:txBody>
                    <a:bodyPr/>
                    <a:lstStyle/>
                    <a:p>
                      <a:r>
                        <a:rPr lang="id-ID" b="1" dirty="0" smtClean="0"/>
                        <a:t>Detail rencana saya antara lain:</a:t>
                      </a:r>
                      <a:endParaRPr lang="id-ID" b="1" dirty="0"/>
                    </a:p>
                  </a:txBody>
                  <a:tcPr/>
                </a:tc>
              </a:tr>
              <a:tr h="571500">
                <a:tc>
                  <a:txBody>
                    <a:bodyPr/>
                    <a:lstStyle/>
                    <a:p>
                      <a:pPr marL="342900" indent="-342900">
                        <a:buAutoNum type="arabicPeriod"/>
                      </a:pPr>
                      <a:r>
                        <a:rPr lang="id-ID" b="1" dirty="0" smtClean="0"/>
                        <a:t>Langkah-langkah untuk mengatur</a:t>
                      </a:r>
                      <a:r>
                        <a:rPr lang="id-ID" b="1" baseline="0" dirty="0" smtClean="0"/>
                        <a:t> situasi</a:t>
                      </a:r>
                    </a:p>
                    <a:p>
                      <a:pPr marL="342900" indent="-342900">
                        <a:buAutoNum type="arabicPeriod"/>
                      </a:pPr>
                      <a:r>
                        <a:rPr lang="id-ID" b="1" baseline="0" dirty="0" smtClean="0"/>
                        <a:t>Langkah-langkah untuk mengatur konsekuensi</a:t>
                      </a:r>
                    </a:p>
                    <a:p>
                      <a:pPr marL="342900" indent="-342900">
                        <a:buAutoNum type="arabicPeriod"/>
                      </a:pPr>
                      <a:r>
                        <a:rPr lang="id-ID" b="1" baseline="0" dirty="0" smtClean="0"/>
                        <a:t>Langkah-langkah untuk mengatasi atau mengubah perilaku kompleks</a:t>
                      </a:r>
                    </a:p>
                    <a:p>
                      <a:pPr marL="342900" indent="-342900">
                        <a:buAutoNum type="arabicPeriod"/>
                      </a:pPr>
                      <a:r>
                        <a:rPr lang="id-ID" b="1" baseline="0" dirty="0" smtClean="0"/>
                        <a:t>Reward yang saya dapatkan jika menyelesaikan project ini</a:t>
                      </a:r>
                      <a:endParaRPr lang="id-ID" b="1" dirty="0"/>
                    </a:p>
                  </a:txBody>
                  <a:tcPr/>
                </a:tc>
              </a:tr>
              <a:tr h="571500">
                <a:tc>
                  <a:txBody>
                    <a:bodyPr/>
                    <a:lstStyle/>
                    <a:p>
                      <a:r>
                        <a:rPr lang="id-ID" b="1" dirty="0" smtClean="0"/>
                        <a:t>Langkah tambahan</a:t>
                      </a:r>
                      <a:r>
                        <a:rPr lang="id-ID" b="1" baseline="0" dirty="0" smtClean="0"/>
                        <a:t> yang akan saya ambil untuk meningkatkan dan menjaga komitmen kepada project dan untuk mencegah kambuh lagi</a:t>
                      </a:r>
                      <a:endParaRPr lang="id-ID" b="1" dirty="0"/>
                    </a:p>
                  </a:txBody>
                  <a:tcPr/>
                </a:tc>
              </a:tr>
              <a:tr h="571500">
                <a:tc>
                  <a:txBody>
                    <a:bodyPr/>
                    <a:lstStyle/>
                    <a:p>
                      <a:r>
                        <a:rPr lang="id-ID" b="1" dirty="0" smtClean="0"/>
                        <a:t>Jadwal untuk review kemajuan:</a:t>
                      </a:r>
                      <a:endParaRPr lang="id-ID" b="1" dirty="0"/>
                    </a:p>
                  </a:txBody>
                  <a:tcPr/>
                </a:tc>
              </a:tr>
              <a:tr h="571500">
                <a:tc>
                  <a:txBody>
                    <a:bodyPr/>
                    <a:lstStyle/>
                    <a:p>
                      <a:r>
                        <a:rPr lang="id-ID" b="1" dirty="0" smtClean="0"/>
                        <a:t>Tanda</a:t>
                      </a:r>
                      <a:r>
                        <a:rPr lang="id-ID" b="1" baseline="0" dirty="0" smtClean="0"/>
                        <a:t> tangan pihak yang terlibat:</a:t>
                      </a:r>
                    </a:p>
                    <a:p>
                      <a:r>
                        <a:rPr lang="id-ID" b="1" baseline="0" dirty="0" smtClean="0"/>
                        <a:t>Diri sendiri dan saksi</a:t>
                      </a:r>
                      <a:endParaRPr lang="id-ID" b="1" dirty="0"/>
                    </a:p>
                  </a:txBody>
                  <a:tcPr/>
                </a:tc>
              </a:tr>
            </a:tbl>
          </a:graphicData>
        </a:graphic>
      </p:graphicFrame>
    </p:spTree>
    <p:extLst>
      <p:ext uri="{BB962C8B-B14F-4D97-AF65-F5344CB8AC3E}">
        <p14:creationId xmlns:p14="http://schemas.microsoft.com/office/powerpoint/2010/main" val="2853303654"/>
      </p:ext>
    </p:extLst>
  </p:cSld>
  <p:clrMapOvr>
    <a:masterClrMapping/>
  </p:clrMapOvr>
</p:sld>
</file>

<file path=ppt/theme/theme1.xml><?xml version="1.0" encoding="utf-8"?>
<a:theme xmlns:a="http://schemas.openxmlformats.org/drawingml/2006/main" name="templete esa unggul 201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Presentation5" id="{3005C949-B08C-442A-B2D6-75A98AB780EB}" vid="{19280BA6-BB49-410A-AD56-9D9793306A3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163</TotalTime>
  <Words>618</Words>
  <Application>Microsoft Office PowerPoint</Application>
  <PresentationFormat>On-screen Show (4:3)</PresentationFormat>
  <Paragraphs>63</Paragraphs>
  <Slides>9</Slides>
  <Notes>3</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templete esa unggul 2017</vt:lpstr>
      <vt:lpstr>Kontrol Diri</vt:lpstr>
      <vt:lpstr>Kemampuan akhir yang diharapkan</vt:lpstr>
      <vt:lpstr>PowerPoint Presentation</vt:lpstr>
      <vt:lpstr>Penyebab masalah</vt:lpstr>
      <vt:lpstr>Penyebab masalah perilaku berlebihan</vt:lpstr>
      <vt:lpstr>Penyebab masalah perilaku yg kurang</vt:lpstr>
      <vt:lpstr>Self control</vt:lpstr>
      <vt:lpstr>Program self-control</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lita</dc:creator>
  <cp:lastModifiedBy>Administrator</cp:lastModifiedBy>
  <cp:revision>26</cp:revision>
  <dcterms:created xsi:type="dcterms:W3CDTF">2006-08-16T00:00:00Z</dcterms:created>
  <dcterms:modified xsi:type="dcterms:W3CDTF">2017-12-08T10:49:56Z</dcterms:modified>
</cp:coreProperties>
</file>