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75" r:id="rId3"/>
    <p:sldId id="265" r:id="rId4"/>
    <p:sldId id="259" r:id="rId5"/>
    <p:sldId id="263" r:id="rId6"/>
    <p:sldId id="264" r:id="rId7"/>
    <p:sldId id="266" r:id="rId8"/>
    <p:sldId id="267" r:id="rId9"/>
    <p:sldId id="269" r:id="rId10"/>
    <p:sldId id="272" r:id="rId11"/>
    <p:sldId id="274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946A6D-5309-48CB-BAE1-5D5446D65C22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C7FE08BA-F767-46B0-8248-3E3A7BDF8B44}">
      <dgm:prSet phldrT="[Text]"/>
      <dgm:spPr/>
      <dgm:t>
        <a:bodyPr/>
        <a:lstStyle/>
        <a:p>
          <a:r>
            <a:rPr lang="id-ID" dirty="0" smtClean="0"/>
            <a:t>Conditioned Stimulus (CS)</a:t>
          </a:r>
          <a:endParaRPr lang="id-ID" dirty="0"/>
        </a:p>
      </dgm:t>
    </dgm:pt>
    <dgm:pt modelId="{EDB72744-6849-4855-A750-FC189FEB86D8}" type="parTrans" cxnId="{D42AFBD2-601E-4932-9BDA-7C56725F7148}">
      <dgm:prSet/>
      <dgm:spPr/>
      <dgm:t>
        <a:bodyPr/>
        <a:lstStyle/>
        <a:p>
          <a:endParaRPr lang="id-ID"/>
        </a:p>
      </dgm:t>
    </dgm:pt>
    <dgm:pt modelId="{4B957F6A-B5C1-4450-B142-40B4BAA8DF14}" type="sibTrans" cxnId="{D42AFBD2-601E-4932-9BDA-7C56725F7148}">
      <dgm:prSet/>
      <dgm:spPr/>
      <dgm:t>
        <a:bodyPr/>
        <a:lstStyle/>
        <a:p>
          <a:endParaRPr lang="id-ID"/>
        </a:p>
      </dgm:t>
    </dgm:pt>
    <dgm:pt modelId="{26A84E37-5390-409A-86E1-78D2F3DB11E9}">
      <dgm:prSet phldrT="[Text]"/>
      <dgm:spPr/>
      <dgm:t>
        <a:bodyPr/>
        <a:lstStyle/>
        <a:p>
          <a:r>
            <a:rPr lang="id-ID" dirty="0" smtClean="0"/>
            <a:t>Conditioned Response (CR)</a:t>
          </a:r>
          <a:endParaRPr lang="id-ID" dirty="0"/>
        </a:p>
      </dgm:t>
    </dgm:pt>
    <dgm:pt modelId="{4A56785D-6A01-4C1F-89A5-90B5F47ECDD5}" type="parTrans" cxnId="{F1C3179F-CE5D-401C-9283-2361C13CA03D}">
      <dgm:prSet/>
      <dgm:spPr/>
      <dgm:t>
        <a:bodyPr/>
        <a:lstStyle/>
        <a:p>
          <a:endParaRPr lang="id-ID"/>
        </a:p>
      </dgm:t>
    </dgm:pt>
    <dgm:pt modelId="{3EBBB17C-F9CB-43DC-A9C9-B3A92260B3FD}" type="sibTrans" cxnId="{F1C3179F-CE5D-401C-9283-2361C13CA03D}">
      <dgm:prSet/>
      <dgm:spPr/>
      <dgm:t>
        <a:bodyPr/>
        <a:lstStyle/>
        <a:p>
          <a:endParaRPr lang="id-ID"/>
        </a:p>
      </dgm:t>
    </dgm:pt>
    <dgm:pt modelId="{DDCB0A9E-AED6-4C37-8061-34356D5A672E}">
      <dgm:prSet phldrT="[Text]"/>
      <dgm:spPr/>
      <dgm:t>
        <a:bodyPr/>
        <a:lstStyle/>
        <a:p>
          <a:r>
            <a:rPr lang="id-ID" dirty="0" smtClean="0"/>
            <a:t>Unconditioned Stimulus (UCS)</a:t>
          </a:r>
          <a:endParaRPr lang="id-ID" dirty="0"/>
        </a:p>
      </dgm:t>
    </dgm:pt>
    <dgm:pt modelId="{FFE6324D-4622-4A2D-BA9E-D89E70D8ED51}" type="parTrans" cxnId="{A6014E74-E0AC-4A92-93EB-60C38FFA2D54}">
      <dgm:prSet/>
      <dgm:spPr/>
      <dgm:t>
        <a:bodyPr/>
        <a:lstStyle/>
        <a:p>
          <a:endParaRPr lang="id-ID"/>
        </a:p>
      </dgm:t>
    </dgm:pt>
    <dgm:pt modelId="{95E6F6C5-A2D2-4368-AD4D-B984B264B58C}" type="sibTrans" cxnId="{A6014E74-E0AC-4A92-93EB-60C38FFA2D54}">
      <dgm:prSet/>
      <dgm:spPr/>
      <dgm:t>
        <a:bodyPr/>
        <a:lstStyle/>
        <a:p>
          <a:endParaRPr lang="id-ID"/>
        </a:p>
      </dgm:t>
    </dgm:pt>
    <dgm:pt modelId="{0A21CCD7-66D4-4BD2-9DCF-30AD4CD17032}">
      <dgm:prSet phldrT="[Text]"/>
      <dgm:spPr/>
      <dgm:t>
        <a:bodyPr/>
        <a:lstStyle/>
        <a:p>
          <a:r>
            <a:rPr lang="id-ID" dirty="0" smtClean="0"/>
            <a:t>Unconditioned Response (UCR)</a:t>
          </a:r>
          <a:endParaRPr lang="id-ID" dirty="0"/>
        </a:p>
      </dgm:t>
    </dgm:pt>
    <dgm:pt modelId="{5BC90411-763F-4860-83FA-55D49344FCB8}" type="parTrans" cxnId="{873D305F-3ABF-4342-8CA8-16DCB906CB79}">
      <dgm:prSet/>
      <dgm:spPr/>
      <dgm:t>
        <a:bodyPr/>
        <a:lstStyle/>
        <a:p>
          <a:endParaRPr lang="id-ID"/>
        </a:p>
      </dgm:t>
    </dgm:pt>
    <dgm:pt modelId="{5F5D229D-A33A-4BA4-858E-CD11509BD448}" type="sibTrans" cxnId="{873D305F-3ABF-4342-8CA8-16DCB906CB79}">
      <dgm:prSet/>
      <dgm:spPr/>
      <dgm:t>
        <a:bodyPr/>
        <a:lstStyle/>
        <a:p>
          <a:endParaRPr lang="id-ID"/>
        </a:p>
      </dgm:t>
    </dgm:pt>
    <dgm:pt modelId="{B6311F1A-269B-44AD-8370-79EA716CBB76}" type="pres">
      <dgm:prSet presAssocID="{19946A6D-5309-48CB-BAE1-5D5446D65C2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EEAE2699-43D4-4D6D-A975-7F03C2E89A6E}" type="pres">
      <dgm:prSet presAssocID="{C7FE08BA-F767-46B0-8248-3E3A7BDF8B44}" presName="linNode" presStyleCnt="0"/>
      <dgm:spPr/>
    </dgm:pt>
    <dgm:pt modelId="{D068AF75-1242-4D53-A04F-F390713F28D2}" type="pres">
      <dgm:prSet presAssocID="{C7FE08BA-F767-46B0-8248-3E3A7BDF8B44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68B30B5-52D2-4207-BF72-73BA20CDA1F9}" type="pres">
      <dgm:prSet presAssocID="{C7FE08BA-F767-46B0-8248-3E3A7BDF8B44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326A77D-C3CF-4295-B4D3-1D6E4850EC16}" type="pres">
      <dgm:prSet presAssocID="{4B957F6A-B5C1-4450-B142-40B4BAA8DF14}" presName="spacing" presStyleCnt="0"/>
      <dgm:spPr/>
    </dgm:pt>
    <dgm:pt modelId="{13360C55-34D2-4906-8551-8DB035F6522C}" type="pres">
      <dgm:prSet presAssocID="{DDCB0A9E-AED6-4C37-8061-34356D5A672E}" presName="linNode" presStyleCnt="0"/>
      <dgm:spPr/>
    </dgm:pt>
    <dgm:pt modelId="{68899C3D-6040-4074-8B1F-08ECFECB9337}" type="pres">
      <dgm:prSet presAssocID="{DDCB0A9E-AED6-4C37-8061-34356D5A672E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443AFD6-62EB-4DDB-85B3-44BA74751000}" type="pres">
      <dgm:prSet presAssocID="{DDCB0A9E-AED6-4C37-8061-34356D5A672E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8550A14-52D8-4CE3-B1CB-613D896295B8}" type="presOf" srcId="{DDCB0A9E-AED6-4C37-8061-34356D5A672E}" destId="{68899C3D-6040-4074-8B1F-08ECFECB9337}" srcOrd="0" destOrd="0" presId="urn:microsoft.com/office/officeart/2005/8/layout/vList6"/>
    <dgm:cxn modelId="{574BF772-4B3F-4F39-8E6B-8D51D98BDC07}" type="presOf" srcId="{0A21CCD7-66D4-4BD2-9DCF-30AD4CD17032}" destId="{8443AFD6-62EB-4DDB-85B3-44BA74751000}" srcOrd="0" destOrd="0" presId="urn:microsoft.com/office/officeart/2005/8/layout/vList6"/>
    <dgm:cxn modelId="{725DC3AA-EA0B-4B86-94D0-A36E7506BD48}" type="presOf" srcId="{26A84E37-5390-409A-86E1-78D2F3DB11E9}" destId="{E68B30B5-52D2-4207-BF72-73BA20CDA1F9}" srcOrd="0" destOrd="0" presId="urn:microsoft.com/office/officeart/2005/8/layout/vList6"/>
    <dgm:cxn modelId="{D42AFBD2-601E-4932-9BDA-7C56725F7148}" srcId="{19946A6D-5309-48CB-BAE1-5D5446D65C22}" destId="{C7FE08BA-F767-46B0-8248-3E3A7BDF8B44}" srcOrd="0" destOrd="0" parTransId="{EDB72744-6849-4855-A750-FC189FEB86D8}" sibTransId="{4B957F6A-B5C1-4450-B142-40B4BAA8DF14}"/>
    <dgm:cxn modelId="{873D305F-3ABF-4342-8CA8-16DCB906CB79}" srcId="{DDCB0A9E-AED6-4C37-8061-34356D5A672E}" destId="{0A21CCD7-66D4-4BD2-9DCF-30AD4CD17032}" srcOrd="0" destOrd="0" parTransId="{5BC90411-763F-4860-83FA-55D49344FCB8}" sibTransId="{5F5D229D-A33A-4BA4-858E-CD11509BD448}"/>
    <dgm:cxn modelId="{32E561A0-A168-451C-897D-3F4A036F896D}" type="presOf" srcId="{19946A6D-5309-48CB-BAE1-5D5446D65C22}" destId="{B6311F1A-269B-44AD-8370-79EA716CBB76}" srcOrd="0" destOrd="0" presId="urn:microsoft.com/office/officeart/2005/8/layout/vList6"/>
    <dgm:cxn modelId="{4CFB5F7D-4506-4AA3-B767-BF4B280FB89D}" type="presOf" srcId="{C7FE08BA-F767-46B0-8248-3E3A7BDF8B44}" destId="{D068AF75-1242-4D53-A04F-F390713F28D2}" srcOrd="0" destOrd="0" presId="urn:microsoft.com/office/officeart/2005/8/layout/vList6"/>
    <dgm:cxn modelId="{F1C3179F-CE5D-401C-9283-2361C13CA03D}" srcId="{C7FE08BA-F767-46B0-8248-3E3A7BDF8B44}" destId="{26A84E37-5390-409A-86E1-78D2F3DB11E9}" srcOrd="0" destOrd="0" parTransId="{4A56785D-6A01-4C1F-89A5-90B5F47ECDD5}" sibTransId="{3EBBB17C-F9CB-43DC-A9C9-B3A92260B3FD}"/>
    <dgm:cxn modelId="{A6014E74-E0AC-4A92-93EB-60C38FFA2D54}" srcId="{19946A6D-5309-48CB-BAE1-5D5446D65C22}" destId="{DDCB0A9E-AED6-4C37-8061-34356D5A672E}" srcOrd="1" destOrd="0" parTransId="{FFE6324D-4622-4A2D-BA9E-D89E70D8ED51}" sibTransId="{95E6F6C5-A2D2-4368-AD4D-B984B264B58C}"/>
    <dgm:cxn modelId="{305E0AF1-CB22-4FE5-8239-72B77A1C0B35}" type="presParOf" srcId="{B6311F1A-269B-44AD-8370-79EA716CBB76}" destId="{EEAE2699-43D4-4D6D-A975-7F03C2E89A6E}" srcOrd="0" destOrd="0" presId="urn:microsoft.com/office/officeart/2005/8/layout/vList6"/>
    <dgm:cxn modelId="{BFD1DF95-DB06-4D34-818C-4990CFA661B7}" type="presParOf" srcId="{EEAE2699-43D4-4D6D-A975-7F03C2E89A6E}" destId="{D068AF75-1242-4D53-A04F-F390713F28D2}" srcOrd="0" destOrd="0" presId="urn:microsoft.com/office/officeart/2005/8/layout/vList6"/>
    <dgm:cxn modelId="{632187F5-A6B3-44E7-B8E6-25E958BDCC8E}" type="presParOf" srcId="{EEAE2699-43D4-4D6D-A975-7F03C2E89A6E}" destId="{E68B30B5-52D2-4207-BF72-73BA20CDA1F9}" srcOrd="1" destOrd="0" presId="urn:microsoft.com/office/officeart/2005/8/layout/vList6"/>
    <dgm:cxn modelId="{89710D76-8AEC-42BC-9CC5-9D55405D2E31}" type="presParOf" srcId="{B6311F1A-269B-44AD-8370-79EA716CBB76}" destId="{D326A77D-C3CF-4295-B4D3-1D6E4850EC16}" srcOrd="1" destOrd="0" presId="urn:microsoft.com/office/officeart/2005/8/layout/vList6"/>
    <dgm:cxn modelId="{D1C88820-C98A-4FC2-9EBF-256987CD13A5}" type="presParOf" srcId="{B6311F1A-269B-44AD-8370-79EA716CBB76}" destId="{13360C55-34D2-4906-8551-8DB035F6522C}" srcOrd="2" destOrd="0" presId="urn:microsoft.com/office/officeart/2005/8/layout/vList6"/>
    <dgm:cxn modelId="{0C5F792A-AF62-40E2-BC36-5D3191933649}" type="presParOf" srcId="{13360C55-34D2-4906-8551-8DB035F6522C}" destId="{68899C3D-6040-4074-8B1F-08ECFECB9337}" srcOrd="0" destOrd="0" presId="urn:microsoft.com/office/officeart/2005/8/layout/vList6"/>
    <dgm:cxn modelId="{842D18AE-4E5A-46B2-8539-D27D59C4A6B0}" type="presParOf" srcId="{13360C55-34D2-4906-8551-8DB035F6522C}" destId="{8443AFD6-62EB-4DDB-85B3-44BA7475100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8B30B5-52D2-4207-BF72-73BA20CDA1F9}">
      <dsp:nvSpPr>
        <dsp:cNvPr id="0" name=""/>
        <dsp:cNvSpPr/>
      </dsp:nvSpPr>
      <dsp:spPr>
        <a:xfrm>
          <a:off x="2773679" y="320"/>
          <a:ext cx="4160519" cy="125088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3200" kern="1200" dirty="0" smtClean="0"/>
            <a:t>Conditioned Response (CR)</a:t>
          </a:r>
          <a:endParaRPr lang="id-ID" sz="3200" kern="1200" dirty="0"/>
        </a:p>
      </dsp:txBody>
      <dsp:txXfrm>
        <a:off x="2773679" y="156681"/>
        <a:ext cx="3691437" cy="938164"/>
      </dsp:txXfrm>
    </dsp:sp>
    <dsp:sp modelId="{D068AF75-1242-4D53-A04F-F390713F28D2}">
      <dsp:nvSpPr>
        <dsp:cNvPr id="0" name=""/>
        <dsp:cNvSpPr/>
      </dsp:nvSpPr>
      <dsp:spPr>
        <a:xfrm>
          <a:off x="0" y="320"/>
          <a:ext cx="2773679" cy="12508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900" kern="1200" dirty="0" smtClean="0"/>
            <a:t>Conditioned Stimulus (CS)</a:t>
          </a:r>
          <a:endParaRPr lang="id-ID" sz="2900" kern="1200" dirty="0"/>
        </a:p>
      </dsp:txBody>
      <dsp:txXfrm>
        <a:off x="61063" y="61383"/>
        <a:ext cx="2651553" cy="1128760"/>
      </dsp:txXfrm>
    </dsp:sp>
    <dsp:sp modelId="{8443AFD6-62EB-4DDB-85B3-44BA74751000}">
      <dsp:nvSpPr>
        <dsp:cNvPr id="0" name=""/>
        <dsp:cNvSpPr/>
      </dsp:nvSpPr>
      <dsp:spPr>
        <a:xfrm>
          <a:off x="2773679" y="1376295"/>
          <a:ext cx="4160519" cy="125088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3200" kern="1200" dirty="0" smtClean="0"/>
            <a:t>Unconditioned Response (UCR)</a:t>
          </a:r>
          <a:endParaRPr lang="id-ID" sz="3200" kern="1200" dirty="0"/>
        </a:p>
      </dsp:txBody>
      <dsp:txXfrm>
        <a:off x="2773679" y="1532656"/>
        <a:ext cx="3691437" cy="938164"/>
      </dsp:txXfrm>
    </dsp:sp>
    <dsp:sp modelId="{68899C3D-6040-4074-8B1F-08ECFECB9337}">
      <dsp:nvSpPr>
        <dsp:cNvPr id="0" name=""/>
        <dsp:cNvSpPr/>
      </dsp:nvSpPr>
      <dsp:spPr>
        <a:xfrm>
          <a:off x="0" y="1376295"/>
          <a:ext cx="2773679" cy="12508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900" kern="1200" dirty="0" smtClean="0"/>
            <a:t>Unconditioned Stimulus (UCS)</a:t>
          </a:r>
          <a:endParaRPr lang="id-ID" sz="2900" kern="1200" dirty="0"/>
        </a:p>
      </dsp:txBody>
      <dsp:txXfrm>
        <a:off x="61063" y="1437358"/>
        <a:ext cx="2651553" cy="1128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C16AF-9151-43CA-8E2B-A9B16A7493C2}" type="datetimeFigureOut">
              <a:rPr lang="id-ID" smtClean="0"/>
              <a:t>13/10/2017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6E5FD-A91B-4CB5-A257-DC6B82CAE29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5655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Habituation: pembiasaan</a:t>
            </a:r>
            <a:r>
              <a:rPr lang="id-ID" baseline="0" dirty="0" smtClean="0"/>
              <a:t> terhadap stimulus, sehingga tidak menghasilkan respons lagi</a:t>
            </a:r>
          </a:p>
          <a:p>
            <a:r>
              <a:rPr lang="id-ID" baseline="0" dirty="0" smtClean="0"/>
              <a:t>Sensitization: munculnya kembali respons setelah dipasangkan ulang UCS dan CS</a:t>
            </a:r>
          </a:p>
          <a:p>
            <a:r>
              <a:rPr lang="id-ID" baseline="0" dirty="0" smtClean="0"/>
              <a:t>Pseudo-conditioning: munculnya UCS sendirian sebelum dipasangkan sering memunculkan efek pseudo-conditioning.  Dalam situasi ini, sekali saja CS dimunculkan, langsung muncul respons, ini bukan proses belajar</a:t>
            </a:r>
          </a:p>
          <a:p>
            <a:r>
              <a:rPr lang="id-ID" baseline="0" dirty="0" smtClean="0"/>
              <a:t>Latent inhibition: kaitannya dengan habituasi, jadi memperlambat respons</a:t>
            </a:r>
          </a:p>
          <a:p>
            <a:r>
              <a:rPr lang="id-ID" baseline="0" dirty="0" smtClean="0"/>
              <a:t>Sensory preconditioning</a:t>
            </a:r>
          </a:p>
          <a:p>
            <a:pPr marL="228600" indent="-228600">
              <a:buAutoNum type="arabicPeriod"/>
            </a:pPr>
            <a:r>
              <a:rPr lang="id-ID" baseline="0" dirty="0" smtClean="0"/>
              <a:t>CS1-CS2 paired</a:t>
            </a:r>
          </a:p>
          <a:p>
            <a:pPr marL="228600" indent="-228600">
              <a:buAutoNum type="arabicPeriod"/>
            </a:pPr>
            <a:r>
              <a:rPr lang="id-ID" baseline="0" dirty="0" smtClean="0"/>
              <a:t>CS1-UCS paired</a:t>
            </a:r>
          </a:p>
          <a:p>
            <a:pPr marL="0" indent="0">
              <a:buNone/>
            </a:pPr>
            <a:r>
              <a:rPr lang="id-ID" baseline="0" dirty="0" smtClean="0"/>
              <a:t>    (CS1-CR)</a:t>
            </a:r>
          </a:p>
          <a:p>
            <a:pPr marL="0" indent="0">
              <a:buNone/>
            </a:pPr>
            <a:r>
              <a:rPr lang="id-ID" baseline="0" dirty="0" smtClean="0"/>
              <a:t>3. CS2 presented alone</a:t>
            </a:r>
          </a:p>
          <a:p>
            <a:pPr marL="0" indent="0">
              <a:buNone/>
            </a:pPr>
            <a:r>
              <a:rPr lang="id-ID" baseline="0" dirty="0" smtClean="0"/>
              <a:t>    CS2-CR</a:t>
            </a:r>
          </a:p>
          <a:p>
            <a:pPr marL="0" indent="0">
              <a:buNone/>
            </a:pPr>
            <a:r>
              <a:rPr lang="id-ID" baseline="0" dirty="0" smtClean="0"/>
              <a:t>Terjadi tanpa proses belajar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6E5FD-A91B-4CB5-A257-DC6B82CAE293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37916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Stimulus generalization</a:t>
            </a:r>
          </a:p>
          <a:p>
            <a:r>
              <a:rPr lang="id-ID" dirty="0" smtClean="0"/>
              <a:t>Primary</a:t>
            </a:r>
            <a:r>
              <a:rPr lang="id-ID" baseline="0" dirty="0" smtClean="0"/>
              <a:t> stimulus generalization</a:t>
            </a:r>
          </a:p>
          <a:p>
            <a:r>
              <a:rPr lang="id-ID" baseline="0" dirty="0" smtClean="0"/>
              <a:t>Respons tidak hany apada original CS tapi juga pada stimulus yang memiliki ciri fisik/appearance sama</a:t>
            </a:r>
          </a:p>
          <a:p>
            <a:endParaRPr lang="id-ID" baseline="0" dirty="0" smtClean="0"/>
          </a:p>
          <a:p>
            <a:r>
              <a:rPr lang="id-ID" baseline="0" dirty="0" smtClean="0"/>
              <a:t>Secondary stimulus generalization</a:t>
            </a:r>
          </a:p>
          <a:p>
            <a:r>
              <a:rPr lang="id-ID" baseline="0" dirty="0" smtClean="0"/>
              <a:t>Secondary stimulus generalization</a:t>
            </a:r>
          </a:p>
          <a:p>
            <a:r>
              <a:rPr lang="id-ID" baseline="0" dirty="0" smtClean="0"/>
              <a:t>Kalau primary berdasarkan kesamaan yang memang nyata, secondary berdasarkan kesamaan yang didapatkan dari hasil belajar</a:t>
            </a:r>
          </a:p>
          <a:p>
            <a:r>
              <a:rPr lang="id-ID" baseline="0" dirty="0" smtClean="0"/>
              <a:t>Misalnya aba2 start, mulai, begin, bisa menghasilkan respons yang sama</a:t>
            </a:r>
          </a:p>
          <a:p>
            <a:endParaRPr lang="id-ID" baseline="0" dirty="0" smtClean="0"/>
          </a:p>
          <a:p>
            <a:r>
              <a:rPr lang="id-ID" baseline="0" dirty="0" smtClean="0"/>
              <a:t>Respons generalization, kalau responsnya sebenarnya sinonim terhadap stimulus2 yang berbeda</a:t>
            </a:r>
          </a:p>
          <a:p>
            <a:r>
              <a:rPr lang="id-ID" baseline="0" dirty="0" smtClean="0"/>
              <a:t>Misalnya: bagus, keren, lucu, luar biasa, oke, dll</a:t>
            </a:r>
          </a:p>
          <a:p>
            <a:endParaRPr lang="id-ID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6E5FD-A91B-4CB5-A257-DC6B82CAE293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1743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6E5FD-A91B-4CB5-A257-DC6B82CAE293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83422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Amplitude: kuat</a:t>
            </a:r>
            <a:r>
              <a:rPr lang="id-ID" baseline="0" dirty="0" smtClean="0"/>
              <a:t> lemahnya respons</a:t>
            </a:r>
          </a:p>
          <a:p>
            <a:r>
              <a:rPr lang="id-ID" baseline="0" dirty="0" smtClean="0"/>
              <a:t>Frequency: sering jarangnya</a:t>
            </a:r>
          </a:p>
          <a:p>
            <a:r>
              <a:rPr lang="id-ID" baseline="0" smtClean="0"/>
              <a:t>Latency: lamamya waktu respons</a:t>
            </a:r>
          </a:p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6E5FD-A91B-4CB5-A257-DC6B82CAE293}" type="slidenum">
              <a:rPr lang="id-ID" smtClean="0"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00270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36513" y="-26988"/>
            <a:ext cx="9204326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6831" y="1698625"/>
            <a:ext cx="5470376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6831" y="3405369"/>
            <a:ext cx="5470375" cy="1391783"/>
          </a:xfrm>
        </p:spPr>
        <p:txBody>
          <a:bodyPr/>
          <a:lstStyle>
            <a:lvl1pPr marL="0" indent="0" algn="ctr" eaLnBrk="1" hangingPunct="1">
              <a:spcBef>
                <a:spcPct val="0"/>
              </a:spcBef>
              <a:buFontTx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49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3008313" cy="8144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0688"/>
            <a:ext cx="5111750" cy="57356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921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08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32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7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20688"/>
            <a:ext cx="2057400" cy="5505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20688"/>
            <a:ext cx="6019800" cy="5505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37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0513"/>
            <a:ext cx="9144000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26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SUB#LIST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02.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07.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03.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04.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05.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06.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01.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124200" y="2622550"/>
            <a:ext cx="3238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id-ID" sz="2400" b="1">
                <a:solidFill>
                  <a:srgbClr val="404040"/>
                </a:solidFill>
                <a:cs typeface="Arial" charset="0"/>
              </a:rPr>
              <a:t>Materi Sebelum UTS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10/13/2017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44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SUB#LIST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9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14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11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id-ID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12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13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8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124200" y="2622550"/>
            <a:ext cx="323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id-ID" sz="2400" b="1">
                <a:solidFill>
                  <a:srgbClr val="404040"/>
                </a:solidFill>
                <a:cs typeface="Arial" charset="0"/>
              </a:rPr>
              <a:t>Materi Se</a:t>
            </a:r>
            <a:r>
              <a:rPr lang="id-ID" altLang="id-ID" sz="2400" b="1">
                <a:solidFill>
                  <a:srgbClr val="404040"/>
                </a:solidFill>
                <a:cs typeface="Arial" charset="0"/>
              </a:rPr>
              <a:t>sudah</a:t>
            </a:r>
            <a:r>
              <a:rPr lang="en-US" altLang="id-ID" sz="2400" b="1">
                <a:solidFill>
                  <a:srgbClr val="404040"/>
                </a:solidFill>
                <a:cs typeface="Arial" charset="0"/>
              </a:rPr>
              <a:t> UTS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10/13/2017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22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42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83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81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1814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10/13/2017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58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10/13/2017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04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10/13/2017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6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sil\Desktop\Smartcreative2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49275"/>
            <a:ext cx="82296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17638"/>
            <a:ext cx="8229600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d-ID" b="1" dirty="0" smtClean="0"/>
              <a:t>Classical Conditioning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6831" y="3405369"/>
            <a:ext cx="5798569" cy="1391783"/>
          </a:xfrm>
        </p:spPr>
        <p:txBody>
          <a:bodyPr/>
          <a:lstStyle/>
          <a:p>
            <a:r>
              <a:rPr lang="id-ID" sz="3600" smtClean="0"/>
              <a:t>Pertemuan 2</a:t>
            </a:r>
          </a:p>
          <a:p>
            <a:r>
              <a:rPr lang="id-ID" sz="3600" dirty="0" smtClean="0"/>
              <a:t>Lita Patricia Lunanta, M. Psi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59053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Other terms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higher order conditioning</a:t>
            </a:r>
          </a:p>
          <a:p>
            <a:pPr lvl="1"/>
            <a:r>
              <a:rPr lang="id-ID" dirty="0" smtClean="0"/>
              <a:t>CS (CS’) baru dipasangkan dengan CS dari pasangan CS-UCS yang sudah ada.</a:t>
            </a:r>
          </a:p>
          <a:p>
            <a:pPr lvl="1"/>
            <a:r>
              <a:rPr lang="id-ID" dirty="0" smtClean="0"/>
              <a:t>CS yang lama berperan sebagai UCS</a:t>
            </a:r>
          </a:p>
          <a:p>
            <a:pPr lvl="1"/>
            <a:r>
              <a:rPr lang="id-ID" dirty="0" smtClean="0"/>
              <a:t>CS’</a:t>
            </a:r>
            <a:r>
              <a:rPr lang="id-ID" dirty="0" smtClean="0">
                <a:sym typeface="Wingdings" panose="05000000000000000000" pitchFamily="2" charset="2"/>
              </a:rPr>
              <a:t>CR = higher order conditioning</a:t>
            </a:r>
            <a:endParaRPr lang="id-ID" dirty="0" smtClean="0"/>
          </a:p>
          <a:p>
            <a:r>
              <a:rPr lang="id-ID" dirty="0" smtClean="0"/>
              <a:t>The partial-reinforcement effect</a:t>
            </a:r>
          </a:p>
          <a:p>
            <a:pPr lvl="1"/>
            <a:r>
              <a:rPr lang="id-ID" dirty="0" smtClean="0"/>
              <a:t>UCS hanya dimunculkan sesekali (partial)</a:t>
            </a:r>
          </a:p>
          <a:p>
            <a:r>
              <a:rPr lang="id-ID" dirty="0" smtClean="0"/>
              <a:t>Compound conditioning</a:t>
            </a:r>
          </a:p>
          <a:p>
            <a:pPr lvl="1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87108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Compound Conditioning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id-ID" dirty="0" smtClean="0"/>
              <a:t>Lebih dari satu CS untuk 1 UCS</a:t>
            </a:r>
          </a:p>
          <a:p>
            <a:r>
              <a:rPr lang="id-ID" dirty="0" smtClean="0"/>
              <a:t>Simultaneous compound conditioning</a:t>
            </a:r>
          </a:p>
          <a:p>
            <a:pPr lvl="1"/>
            <a:r>
              <a:rPr lang="id-ID" dirty="0" smtClean="0"/>
              <a:t>CS dimunculkan bersamaan sebelum UCS</a:t>
            </a:r>
          </a:p>
          <a:p>
            <a:r>
              <a:rPr lang="id-ID" dirty="0" smtClean="0"/>
              <a:t>Serial compound conditioning</a:t>
            </a:r>
          </a:p>
          <a:p>
            <a:pPr lvl="1"/>
            <a:r>
              <a:rPr lang="id-ID" dirty="0" smtClean="0"/>
              <a:t>CS dimunculkan bergiliran sebelum UCS</a:t>
            </a:r>
          </a:p>
          <a:p>
            <a:pPr lvl="1"/>
            <a:r>
              <a:rPr lang="id-ID" dirty="0" smtClean="0"/>
              <a:t>CS1...CS2...UCS</a:t>
            </a:r>
            <a:r>
              <a:rPr lang="id-ID" dirty="0" smtClean="0">
                <a:sym typeface="Wingdings" panose="05000000000000000000" pitchFamily="2" charset="2"/>
              </a:rPr>
              <a:t> </a:t>
            </a:r>
          </a:p>
          <a:p>
            <a:pPr lvl="1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57209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96336"/>
          </a:xfrm>
        </p:spPr>
        <p:txBody>
          <a:bodyPr>
            <a:normAutofit fontScale="90000"/>
          </a:bodyPr>
          <a:lstStyle/>
          <a:p>
            <a:r>
              <a:rPr lang="id-ID" sz="2800" dirty="0" smtClean="0"/>
              <a:t>Pengukuran Conditioned Response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52600"/>
            <a:ext cx="6777317" cy="4080029"/>
          </a:xfrm>
        </p:spPr>
        <p:txBody>
          <a:bodyPr/>
          <a:lstStyle/>
          <a:p>
            <a:r>
              <a:rPr lang="id-ID" dirty="0" smtClean="0"/>
              <a:t>Amplitude of response</a:t>
            </a:r>
          </a:p>
          <a:p>
            <a:r>
              <a:rPr lang="id-ID" dirty="0" smtClean="0"/>
              <a:t>Frequency of response</a:t>
            </a:r>
          </a:p>
          <a:p>
            <a:r>
              <a:rPr lang="id-ID" dirty="0" smtClean="0"/>
              <a:t>Latency of response</a:t>
            </a:r>
          </a:p>
          <a:p>
            <a:r>
              <a:rPr lang="id-ID" dirty="0" smtClean="0"/>
              <a:t>Resistance to extinction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28545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Kemampuan akhir yang diharapkan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Mahasiswa menguasai teori belajar classical conditioning serta konsep-konsep yang berkaitan dengan classical conditioning</a:t>
            </a:r>
            <a:r>
              <a:rPr lang="id-ID"/>
              <a:t>. </a:t>
            </a:r>
            <a:endParaRPr lang="id-ID" dirty="0"/>
          </a:p>
          <a:p>
            <a:r>
              <a:rPr lang="id-ID" dirty="0"/>
              <a:t>Mahasiswa mampu menjelaskan proses belajar dalam classical </a:t>
            </a:r>
            <a:r>
              <a:rPr lang="id-ID" dirty="0" smtClean="0"/>
              <a:t>conditioning</a:t>
            </a:r>
            <a:endParaRPr lang="id-ID" dirty="0"/>
          </a:p>
          <a:p>
            <a:r>
              <a:rPr lang="id-ID" dirty="0"/>
              <a:t>Mahasiswa mampu memberikan contoh perilaku sehari-hari yang dapat dijelaskan melalui prinsip classical conditioning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41132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43000"/>
            <a:ext cx="73152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73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Pavlov’s Classical Conditioning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Memasangkan stimulus negral dengan stimulus yang dapat menghasilkan respons. </a:t>
            </a:r>
          </a:p>
          <a:p>
            <a:r>
              <a:rPr lang="id-ID" dirty="0" smtClean="0"/>
              <a:t>Setelah dipasangkan, stimulus yang tadinya netral akan turut menghasilkan respons </a:t>
            </a:r>
            <a:r>
              <a:rPr lang="id-ID" dirty="0" smtClean="0">
                <a:sym typeface="Wingdings" panose="05000000000000000000" pitchFamily="2" charset="2"/>
              </a:rPr>
              <a:t></a:t>
            </a:r>
            <a:endParaRPr lang="id-ID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19751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5024846"/>
              </p:ext>
            </p:extLst>
          </p:nvPr>
        </p:nvGraphicFramePr>
        <p:xfrm>
          <a:off x="990600" y="3565190"/>
          <a:ext cx="6934199" cy="2627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Up-Down Arrow 10"/>
          <p:cNvSpPr/>
          <p:nvPr/>
        </p:nvSpPr>
        <p:spPr>
          <a:xfrm>
            <a:off x="1905000" y="4468091"/>
            <a:ext cx="533400" cy="990600"/>
          </a:xfrm>
          <a:prstGeom prst="up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extBox 11"/>
          <p:cNvSpPr txBox="1"/>
          <p:nvPr/>
        </p:nvSpPr>
        <p:spPr>
          <a:xfrm>
            <a:off x="1409699" y="4778725"/>
            <a:ext cx="152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/>
              <a:t>Paired</a:t>
            </a:r>
            <a:endParaRPr lang="id-ID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2628"/>
            <a:ext cx="7696200" cy="297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3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Nonconditioning Variables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Alpha Response</a:t>
            </a:r>
          </a:p>
          <a:p>
            <a:r>
              <a:rPr lang="id-ID" dirty="0" smtClean="0"/>
              <a:t>Habituation</a:t>
            </a:r>
          </a:p>
          <a:p>
            <a:r>
              <a:rPr lang="id-ID" dirty="0" smtClean="0"/>
              <a:t>Sensitization</a:t>
            </a:r>
          </a:p>
          <a:p>
            <a:r>
              <a:rPr lang="id-ID" dirty="0" smtClean="0"/>
              <a:t>Pseudo-conditioning</a:t>
            </a:r>
          </a:p>
          <a:p>
            <a:r>
              <a:rPr lang="id-ID" dirty="0" smtClean="0"/>
              <a:t>Latent inhibition</a:t>
            </a:r>
          </a:p>
          <a:p>
            <a:r>
              <a:rPr lang="id-ID" dirty="0" smtClean="0"/>
              <a:t>Sensory preconditioning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30399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Extinction &amp; spontaneous Recovery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Extinction: melemahnya kekuatan CR</a:t>
            </a:r>
          </a:p>
          <a:p>
            <a:r>
              <a:rPr lang="id-ID" dirty="0" smtClean="0"/>
              <a:t>Spontaneous recovery: CR yang terjadi lagi ketika CS dimunculkan setelah selang waktu yang cukup lama sejak extinction, walaupun dalam kadar intensitas respons yang berkurang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13655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Stimulus Generalization &amp; Diffferentiation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0"/>
            <a:ext cx="5839609" cy="3508977"/>
          </a:xfrm>
        </p:spPr>
        <p:txBody>
          <a:bodyPr/>
          <a:lstStyle/>
          <a:p>
            <a:pPr marL="68580" indent="0">
              <a:buNone/>
            </a:pPr>
            <a:r>
              <a:rPr lang="id-ID" dirty="0" smtClean="0"/>
              <a:t>Jika subjek diperlihatkan stimulus yang berbeda dari  original CS, respons yang bisa terjadi</a:t>
            </a:r>
          </a:p>
          <a:p>
            <a:r>
              <a:rPr lang="id-ID" dirty="0" smtClean="0"/>
              <a:t>Menunjukkan CR yang sama intensitasnya</a:t>
            </a:r>
          </a:p>
          <a:p>
            <a:r>
              <a:rPr lang="id-ID" dirty="0" smtClean="0"/>
              <a:t>Menunjukkan CR yang berkurang intensitasnya</a:t>
            </a:r>
          </a:p>
          <a:p>
            <a:r>
              <a:rPr lang="id-ID" dirty="0" smtClean="0"/>
              <a:t>Tidak menunjukan CR sama sekali</a:t>
            </a:r>
          </a:p>
          <a:p>
            <a:endParaRPr lang="id-ID" dirty="0"/>
          </a:p>
        </p:txBody>
      </p:sp>
      <p:sp>
        <p:nvSpPr>
          <p:cNvPr id="4" name="Right Brace 3"/>
          <p:cNvSpPr/>
          <p:nvPr/>
        </p:nvSpPr>
        <p:spPr>
          <a:xfrm>
            <a:off x="5867400" y="3657600"/>
            <a:ext cx="457200" cy="121920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096000" y="53340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428509" y="3944034"/>
            <a:ext cx="1905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d-ID" b="1" dirty="0" smtClean="0"/>
              <a:t>Stimulus Generalization</a:t>
            </a:r>
            <a:endParaRPr lang="id-ID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629400" y="5010834"/>
            <a:ext cx="18288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d-ID" b="1" dirty="0" smtClean="0"/>
              <a:t>Stimulus Differentation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3691880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Interstimulus Interval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id-ID" dirty="0" smtClean="0"/>
              <a:t>Waktu antara munculnya CS dan munculnya UCS</a:t>
            </a:r>
          </a:p>
          <a:p>
            <a:r>
              <a:rPr lang="id-ID" dirty="0" smtClean="0"/>
              <a:t>Delay Conditioning</a:t>
            </a:r>
          </a:p>
          <a:p>
            <a:r>
              <a:rPr lang="id-ID" dirty="0" smtClean="0"/>
              <a:t>Trace Conditioning</a:t>
            </a:r>
          </a:p>
          <a:p>
            <a:r>
              <a:rPr lang="id-ID" dirty="0" smtClean="0"/>
              <a:t>Simultaneous Conditioning</a:t>
            </a:r>
          </a:p>
          <a:p>
            <a:r>
              <a:rPr lang="id-ID" dirty="0" smtClean="0"/>
              <a:t>Backward Conditioning</a:t>
            </a:r>
          </a:p>
          <a:p>
            <a:r>
              <a:rPr lang="id-ID" dirty="0" smtClean="0"/>
              <a:t>Temporal Conditioning</a:t>
            </a:r>
          </a:p>
          <a:p>
            <a:r>
              <a:rPr lang="id-ID" dirty="0" smtClean="0"/>
              <a:t>Inhibition of Delay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23166944"/>
      </p:ext>
    </p:extLst>
  </p:cSld>
  <p:clrMapOvr>
    <a:masterClrMapping/>
  </p:clrMapOvr>
</p:sld>
</file>

<file path=ppt/theme/theme1.xml><?xml version="1.0" encoding="utf-8"?>
<a:theme xmlns:a="http://schemas.openxmlformats.org/drawingml/2006/main" name="templete esa unggul 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5" id="{3005C949-B08C-442A-B2D6-75A98AB780EB}" vid="{19280BA6-BB49-410A-AD56-9D9793306A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templete esa unggul 2017</Template>
  <TotalTime>234</TotalTime>
  <Words>473</Words>
  <Application>Microsoft Office PowerPoint</Application>
  <PresentationFormat>On-screen Show (4:3)</PresentationFormat>
  <Paragraphs>89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templete esa unggul 2017</vt:lpstr>
      <vt:lpstr>Classical Conditioning</vt:lpstr>
      <vt:lpstr>Kemampuan akhir yang diharapkan</vt:lpstr>
      <vt:lpstr>PowerPoint Presentation</vt:lpstr>
      <vt:lpstr>Pavlov’s Classical Conditioning</vt:lpstr>
      <vt:lpstr>PowerPoint Presentation</vt:lpstr>
      <vt:lpstr>Nonconditioning Variables</vt:lpstr>
      <vt:lpstr>Extinction &amp; spontaneous Recovery</vt:lpstr>
      <vt:lpstr>Stimulus Generalization &amp; Diffferentiation</vt:lpstr>
      <vt:lpstr>Interstimulus Interval</vt:lpstr>
      <vt:lpstr>Other terms</vt:lpstr>
      <vt:lpstr>Compound Conditioning</vt:lpstr>
      <vt:lpstr>Pengukuran Conditioned Response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Classical conditioning </dc:title>
  <dc:creator>lita</dc:creator>
  <cp:lastModifiedBy>lita</cp:lastModifiedBy>
  <cp:revision>21</cp:revision>
  <dcterms:created xsi:type="dcterms:W3CDTF">2006-08-16T00:00:00Z</dcterms:created>
  <dcterms:modified xsi:type="dcterms:W3CDTF">2017-10-13T05:54:08Z</dcterms:modified>
</cp:coreProperties>
</file>