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68" r:id="rId2"/>
    <p:sldId id="269" r:id="rId3"/>
    <p:sldId id="256" r:id="rId4"/>
    <p:sldId id="259" r:id="rId5"/>
    <p:sldId id="265" r:id="rId6"/>
    <p:sldId id="257" r:id="rId7"/>
    <p:sldId id="266" r:id="rId8"/>
    <p:sldId id="260" r:id="rId9"/>
    <p:sldId id="262" r:id="rId10"/>
    <p:sldId id="258" r:id="rId11"/>
    <p:sldId id="267" r:id="rId12"/>
    <p:sldId id="261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FEE80-797F-4AD0-9936-C0280822306F}" type="datetimeFigureOut">
              <a:rPr lang="id-ID" smtClean="0"/>
              <a:t>13/10/2017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BCC2A-6293-4B76-8F45-7D4A3711D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614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 contraprepared:</a:t>
            </a:r>
            <a:r>
              <a:rPr lang="id-ID" baseline="0" dirty="0" smtClean="0"/>
              <a:t> prepared not to learn the specific task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CC2A-6293-4B76-8F45-7D4A3711D5FD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10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Misalnya, klo bangun pagi, dpt nasi uduk</a:t>
            </a:r>
          </a:p>
          <a:p>
            <a:r>
              <a:rPr lang="id-ID" dirty="0" smtClean="0"/>
              <a:t>Klo classical, nasi uduk itu sdh menjadi asosiasi utk</a:t>
            </a:r>
            <a:r>
              <a:rPr lang="id-ID" baseline="0" dirty="0" smtClean="0"/>
              <a:t> bangun, jadi baunya bikin bangun</a:t>
            </a:r>
          </a:p>
          <a:p>
            <a:endParaRPr lang="id-ID" baseline="0" dirty="0" smtClean="0"/>
          </a:p>
          <a:p>
            <a:r>
              <a:rPr lang="id-ID" baseline="0" dirty="0" smtClean="0"/>
              <a:t>Ojek online, stlh naik dpt reward.</a:t>
            </a:r>
          </a:p>
          <a:p>
            <a:r>
              <a:rPr lang="id-ID" baseline="0" smtClean="0"/>
              <a:t>Mau pulang, asosiasinya dengan ojek online??</a:t>
            </a:r>
          </a:p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BCC2A-6293-4B76-8F45-7D4A3711D5FD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728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7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3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7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7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8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4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8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5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8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Instrumental Conditioning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3</a:t>
            </a:r>
          </a:p>
          <a:p>
            <a:r>
              <a:rPr lang="id-ID" dirty="0" smtClean="0"/>
              <a:t>Lita Patricia Lunanta, M. Psi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340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dirty="0" smtClean="0"/>
              <a:t>Perbandingan Instrumental Conditioning dan Classical Conditioning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Emitted vs Elicited Responses</a:t>
            </a:r>
          </a:p>
          <a:p>
            <a:pPr lvl="1"/>
            <a:r>
              <a:rPr lang="id-ID" dirty="0" smtClean="0"/>
              <a:t>Emitted: sukarela</a:t>
            </a:r>
          </a:p>
          <a:p>
            <a:pPr lvl="1"/>
            <a:r>
              <a:rPr lang="id-ID" dirty="0" smtClean="0"/>
              <a:t>Elicited: dipancing stimulus tertentu (classical conditioning)</a:t>
            </a:r>
          </a:p>
          <a:p>
            <a:r>
              <a:rPr lang="id-ID" dirty="0" smtClean="0"/>
              <a:t>Stimulus Identification</a:t>
            </a:r>
          </a:p>
          <a:p>
            <a:pPr lvl="1"/>
            <a:r>
              <a:rPr lang="id-ID" dirty="0" smtClean="0"/>
              <a:t>Konsep yang khas pada classical conditioning (CS-UCS; CS-CR)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137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Konsep lain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Shaping</a:t>
            </a:r>
          </a:p>
          <a:p>
            <a:pPr lvl="1"/>
            <a:r>
              <a:rPr lang="id-ID" dirty="0" smtClean="0"/>
              <a:t>Reinforcement diberikan semakin perilaku mendekati target (secara bertahap)</a:t>
            </a:r>
          </a:p>
          <a:p>
            <a:r>
              <a:rPr lang="id-ID" dirty="0" smtClean="0"/>
              <a:t>Superstitious behavior</a:t>
            </a:r>
          </a:p>
          <a:p>
            <a:pPr lvl="1"/>
            <a:r>
              <a:rPr lang="id-ID" dirty="0" smtClean="0"/>
              <a:t>Reinforcement yang terjadi tanpa ada hubungan yang nyata dengan perilaku; urband legend</a:t>
            </a:r>
          </a:p>
          <a:p>
            <a:r>
              <a:rPr lang="id-ID" dirty="0" smtClean="0"/>
              <a:t>Learned helplessness</a:t>
            </a:r>
          </a:p>
          <a:p>
            <a:pPr lvl="1"/>
            <a:r>
              <a:rPr lang="id-ID" dirty="0" smtClean="0"/>
              <a:t>Terlalu lama berada dalam aversive stimulus yang tidak terkontrol menghambat proses belajar berikutnya</a:t>
            </a:r>
          </a:p>
        </p:txBody>
      </p:sp>
    </p:spTree>
    <p:extLst>
      <p:ext uri="{BB962C8B-B14F-4D97-AF65-F5344CB8AC3E}">
        <p14:creationId xmlns:p14="http://schemas.microsoft.com/office/powerpoint/2010/main" val="257129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 membandingkan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 satu kejadian yang sederhana</a:t>
            </a:r>
          </a:p>
          <a:p>
            <a:r>
              <a:rPr lang="id-ID" dirty="0" smtClean="0"/>
              <a:t>Jelaskan kejadian tersebut dengan prinsip classical conditioning</a:t>
            </a:r>
          </a:p>
          <a:p>
            <a:r>
              <a:rPr lang="id-ID" dirty="0" smtClean="0"/>
              <a:t>Jelaskan kejadian tersebut dengan prinsip instrumental conditioning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260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598"/>
            <a:ext cx="9144000" cy="537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2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7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Kemampuan akhir yang diharapkan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menguasai teori belajar instrumental  conditioning serta konsep-konsep yang berkaitan dengan instrumental conditioning. </a:t>
            </a:r>
          </a:p>
          <a:p>
            <a:r>
              <a:rPr lang="id-ID" dirty="0"/>
              <a:t>Mahasiswa mampu menjelaskan proses belajar dalam instrumental conditioning dan membuat perbandingkan dengan teori belajar lainnya</a:t>
            </a:r>
            <a:r>
              <a:rPr lang="id-ID" dirty="0" smtClean="0"/>
              <a:t>.</a:t>
            </a:r>
            <a:endParaRPr lang="id-ID" dirty="0"/>
          </a:p>
          <a:p>
            <a:r>
              <a:rPr lang="id-ID" dirty="0"/>
              <a:t>Mahasiswa dapat memberikan contoh perilaku sehari-hari yang dapat dijelaskan lewat instrumental conditioning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50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36725" y="609600"/>
            <a:ext cx="7407275" cy="1471613"/>
          </a:xfrm>
        </p:spPr>
        <p:txBody>
          <a:bodyPr/>
          <a:lstStyle/>
          <a:p>
            <a:r>
              <a:rPr lang="id-ID" dirty="0" smtClean="0"/>
              <a:t>Instrumental Conditioning</a:t>
            </a:r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3911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6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7150392" cy="2286000"/>
          </a:xfrm>
        </p:spPr>
        <p:txBody>
          <a:bodyPr>
            <a:noAutofit/>
          </a:bodyPr>
          <a:lstStyle/>
          <a:p>
            <a:r>
              <a:rPr lang="id-ID" sz="3200" dirty="0" smtClean="0"/>
              <a:t>Instrumental conditioning</a:t>
            </a:r>
            <a:br>
              <a:rPr lang="id-ID" sz="3200" dirty="0" smtClean="0"/>
            </a:br>
            <a:r>
              <a:rPr lang="id-ID" sz="3200" dirty="0" smtClean="0"/>
              <a:t>Operant conditioning</a:t>
            </a:r>
            <a:br>
              <a:rPr lang="id-ID" sz="3200" dirty="0" smtClean="0"/>
            </a:br>
            <a:r>
              <a:rPr lang="id-ID" sz="3200" dirty="0" smtClean="0"/>
              <a:t>skinnerian conditioning</a:t>
            </a:r>
            <a:br>
              <a:rPr lang="id-ID" sz="3200" dirty="0" smtClean="0"/>
            </a:br>
            <a:endParaRPr lang="id-ID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800" dirty="0" smtClean="0"/>
              <a:t>Proses manipulasi konsekuensi dari suatu respons sehingga respons tersebut dapat meningkat atau menurun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704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89050"/>
            <a:ext cx="74168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Karakteristik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d-ID" dirty="0" smtClean="0"/>
          </a:p>
          <a:p>
            <a:r>
              <a:rPr lang="id-ID" dirty="0" smtClean="0"/>
              <a:t>Reinforcement</a:t>
            </a:r>
          </a:p>
          <a:p>
            <a:pPr lvl="1"/>
            <a:r>
              <a:rPr lang="id-ID" dirty="0" smtClean="0"/>
              <a:t>Tiap kejadian yang meningkatkan atau mempertahankan kekuatan respons</a:t>
            </a:r>
          </a:p>
          <a:p>
            <a:pPr lvl="1"/>
            <a:r>
              <a:rPr lang="id-ID" dirty="0" smtClean="0"/>
              <a:t>Positif Reinforcement: adanya stimulus berfungsi untuk meningkatkan respons</a:t>
            </a:r>
          </a:p>
          <a:p>
            <a:pPr lvl="1"/>
            <a:r>
              <a:rPr lang="id-ID" dirty="0" smtClean="0"/>
              <a:t>Negative Reinforcement: hilangnya stimulus (</a:t>
            </a:r>
            <a:r>
              <a:rPr lang="id-ID" i="1" dirty="0" smtClean="0"/>
              <a:t>aversive stimulus)</a:t>
            </a:r>
            <a:r>
              <a:rPr lang="id-ID" dirty="0" smtClean="0"/>
              <a:t> berfungsi untuk meningkatkan respons</a:t>
            </a:r>
          </a:p>
          <a:p>
            <a:endParaRPr lang="id-ID" dirty="0" smtClean="0"/>
          </a:p>
          <a:p>
            <a:r>
              <a:rPr lang="id-ID" dirty="0" smtClean="0"/>
              <a:t>Contingency</a:t>
            </a:r>
          </a:p>
          <a:p>
            <a:pPr lvl="1"/>
            <a:r>
              <a:rPr lang="id-ID" dirty="0" smtClean="0"/>
              <a:t>Adanya perilaku tertentu sebelum diberikan reinforcement</a:t>
            </a:r>
          </a:p>
          <a:p>
            <a:pPr lvl="1"/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15795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1"/>
            <a:ext cx="7543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Measures of Response </a:t>
            </a:r>
            <a:r>
              <a:rPr lang="id-ID" dirty="0" smtClean="0"/>
              <a:t>Strength</a:t>
            </a:r>
          </a:p>
          <a:p>
            <a:pPr lvl="1"/>
            <a:r>
              <a:rPr lang="id-ID" dirty="0" smtClean="0"/>
              <a:t>Probability of response</a:t>
            </a:r>
          </a:p>
          <a:p>
            <a:pPr lvl="1"/>
            <a:r>
              <a:rPr lang="id-ID" dirty="0" smtClean="0"/>
              <a:t>Latency of response</a:t>
            </a:r>
          </a:p>
          <a:p>
            <a:pPr lvl="1"/>
            <a:r>
              <a:rPr lang="id-ID" dirty="0" smtClean="0"/>
              <a:t>Total time of a response</a:t>
            </a:r>
            <a:endParaRPr lang="id-ID" dirty="0"/>
          </a:p>
          <a:p>
            <a:r>
              <a:rPr lang="id-ID" dirty="0"/>
              <a:t>Discriminative </a:t>
            </a:r>
            <a:r>
              <a:rPr lang="id-ID" dirty="0" smtClean="0"/>
              <a:t>Tasks</a:t>
            </a:r>
          </a:p>
          <a:p>
            <a:pPr lvl="1"/>
            <a:r>
              <a:rPr lang="id-ID" dirty="0" smtClean="0"/>
              <a:t>Melakukan pilihan yang benar sebelum mendapatkan reinforcement</a:t>
            </a:r>
          </a:p>
          <a:p>
            <a:pPr lvl="1"/>
            <a:r>
              <a:rPr lang="id-ID" dirty="0" smtClean="0"/>
              <a:t>Co: traffic light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643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962400"/>
            <a:ext cx="6400800" cy="2286000"/>
          </a:xfrm>
        </p:spPr>
        <p:txBody>
          <a:bodyPr/>
          <a:lstStyle/>
          <a:p>
            <a:r>
              <a:rPr lang="id-ID" dirty="0" smtClean="0"/>
              <a:t>hambatan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381000"/>
            <a:ext cx="6400800" cy="3200400"/>
          </a:xfrm>
        </p:spPr>
        <p:txBody>
          <a:bodyPr>
            <a:normAutofit fontScale="92500"/>
          </a:bodyPr>
          <a:lstStyle/>
          <a:p>
            <a:r>
              <a:rPr lang="id-ID" sz="2800" dirty="0" smtClean="0"/>
              <a:t>Species specific: tiap organisme memiliki batasan tertentu dalam rentang perilaku yang dapat dilakukan</a:t>
            </a:r>
          </a:p>
          <a:p>
            <a:endParaRPr lang="id-ID" sz="2800" dirty="0" smtClean="0"/>
          </a:p>
          <a:p>
            <a:endParaRPr lang="id-ID" sz="2800" dirty="0" smtClean="0"/>
          </a:p>
          <a:p>
            <a:r>
              <a:rPr lang="id-ID" sz="2800" dirty="0" smtClean="0"/>
              <a:t>Preparedness: kesiapan individu/organisme untuk tipe belajar tertentu</a:t>
            </a:r>
          </a:p>
          <a:p>
            <a:r>
              <a:rPr lang="id-ID" sz="2800" dirty="0"/>
              <a:t>	</a:t>
            </a:r>
            <a:r>
              <a:rPr lang="id-ID" sz="2800" dirty="0" smtClean="0"/>
              <a:t>prepared</a:t>
            </a:r>
          </a:p>
          <a:p>
            <a:r>
              <a:rPr lang="id-ID" sz="2800" dirty="0"/>
              <a:t>	</a:t>
            </a:r>
            <a:r>
              <a:rPr lang="id-ID" sz="2800" dirty="0" smtClean="0"/>
              <a:t>unprepared</a:t>
            </a:r>
          </a:p>
          <a:p>
            <a:r>
              <a:rPr lang="id-ID" sz="2800" dirty="0"/>
              <a:t>	</a:t>
            </a:r>
            <a:r>
              <a:rPr lang="id-ID" sz="2800" dirty="0" smtClean="0"/>
              <a:t>contraprepared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9932866"/>
      </p:ext>
    </p:extLst>
  </p:cSld>
  <p:clrMapOvr>
    <a:masterClrMapping/>
  </p:clrMapOvr>
</p:sld>
</file>

<file path=ppt/theme/theme1.xml><?xml version="1.0" encoding="utf-8"?>
<a:theme xmlns:a="http://schemas.openxmlformats.org/drawingml/2006/main" name="esa unggul 2017 pertemua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 2017 pertemuan 1</Template>
  <TotalTime>51</TotalTime>
  <Words>316</Words>
  <Application>Microsoft Office PowerPoint</Application>
  <PresentationFormat>On-screen Show (4:3)</PresentationFormat>
  <Paragraphs>59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esa unggul 2017 pertemuan 1</vt:lpstr>
      <vt:lpstr>Instrumental Conditioning</vt:lpstr>
      <vt:lpstr>Kemampuan akhir yang diharapkan</vt:lpstr>
      <vt:lpstr>Instrumental Conditioning</vt:lpstr>
      <vt:lpstr>Instrumental conditioning Operant conditioning skinnerian conditioning </vt:lpstr>
      <vt:lpstr>PowerPoint Presentation</vt:lpstr>
      <vt:lpstr>Karakteristik</vt:lpstr>
      <vt:lpstr>PowerPoint Presentation</vt:lpstr>
      <vt:lpstr>PowerPoint Presentation</vt:lpstr>
      <vt:lpstr>hambatan</vt:lpstr>
      <vt:lpstr>Perbandingan Instrumental Conditioning dan Classical Conditioning</vt:lpstr>
      <vt:lpstr>Konsep lain</vt:lpstr>
      <vt:lpstr>Latihan membandingkan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Instrumental Conditioning</dc:title>
  <dc:creator>lita</dc:creator>
  <cp:lastModifiedBy>lita</cp:lastModifiedBy>
  <cp:revision>8</cp:revision>
  <dcterms:created xsi:type="dcterms:W3CDTF">2006-08-16T00:00:00Z</dcterms:created>
  <dcterms:modified xsi:type="dcterms:W3CDTF">2017-10-13T05:57:21Z</dcterms:modified>
</cp:coreProperties>
</file>